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4.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5.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6.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69" r:id="rId6"/>
    <p:sldMasterId id="2147484295" r:id="rId7"/>
    <p:sldMasterId id="2147484346" r:id="rId8"/>
    <p:sldMasterId id="2147484369" r:id="rId9"/>
    <p:sldMasterId id="2147484396" r:id="rId10"/>
  </p:sldMasterIdLst>
  <p:notesMasterIdLst>
    <p:notesMasterId r:id="rId79"/>
  </p:notesMasterIdLst>
  <p:handoutMasterIdLst>
    <p:handoutMasterId r:id="rId80"/>
  </p:handoutMasterIdLst>
  <p:sldIdLst>
    <p:sldId id="1413" r:id="rId11"/>
    <p:sldId id="1338" r:id="rId12"/>
    <p:sldId id="1339" r:id="rId13"/>
    <p:sldId id="1340" r:id="rId14"/>
    <p:sldId id="1341" r:id="rId15"/>
    <p:sldId id="1400" r:id="rId16"/>
    <p:sldId id="1414" r:id="rId17"/>
    <p:sldId id="1415" r:id="rId18"/>
    <p:sldId id="1344" r:id="rId19"/>
    <p:sldId id="1349" r:id="rId20"/>
    <p:sldId id="1404" r:id="rId21"/>
    <p:sldId id="1360" r:id="rId22"/>
    <p:sldId id="1351" r:id="rId23"/>
    <p:sldId id="1352" r:id="rId24"/>
    <p:sldId id="1353" r:id="rId25"/>
    <p:sldId id="1407" r:id="rId26"/>
    <p:sldId id="1406" r:id="rId27"/>
    <p:sldId id="1408" r:id="rId28"/>
    <p:sldId id="1409" r:id="rId29"/>
    <p:sldId id="1356" r:id="rId30"/>
    <p:sldId id="1397" r:id="rId31"/>
    <p:sldId id="1399" r:id="rId32"/>
    <p:sldId id="1401" r:id="rId33"/>
    <p:sldId id="1402" r:id="rId34"/>
    <p:sldId id="1403" r:id="rId35"/>
    <p:sldId id="1418" r:id="rId36"/>
    <p:sldId id="1354" r:id="rId37"/>
    <p:sldId id="1359" r:id="rId38"/>
    <p:sldId id="1419" r:id="rId39"/>
    <p:sldId id="1383" r:id="rId40"/>
    <p:sldId id="1388" r:id="rId41"/>
    <p:sldId id="1348" r:id="rId42"/>
    <p:sldId id="1389" r:id="rId43"/>
    <p:sldId id="1362" r:id="rId44"/>
    <p:sldId id="1416" r:id="rId45"/>
    <p:sldId id="1363" r:id="rId46"/>
    <p:sldId id="1420" r:id="rId47"/>
    <p:sldId id="1387" r:id="rId48"/>
    <p:sldId id="1361" r:id="rId49"/>
    <p:sldId id="1366" r:id="rId50"/>
    <p:sldId id="1380" r:id="rId51"/>
    <p:sldId id="1381" r:id="rId52"/>
    <p:sldId id="1423" r:id="rId53"/>
    <p:sldId id="1385" r:id="rId54"/>
    <p:sldId id="1386" r:id="rId55"/>
    <p:sldId id="1375" r:id="rId56"/>
    <p:sldId id="1384" r:id="rId57"/>
    <p:sldId id="1417" r:id="rId58"/>
    <p:sldId id="1365" r:id="rId59"/>
    <p:sldId id="1367" r:id="rId60"/>
    <p:sldId id="1421" r:id="rId61"/>
    <p:sldId id="1350" r:id="rId62"/>
    <p:sldId id="1371" r:id="rId63"/>
    <p:sldId id="1410" r:id="rId64"/>
    <p:sldId id="1370" r:id="rId65"/>
    <p:sldId id="1369" r:id="rId66"/>
    <p:sldId id="1411" r:id="rId67"/>
    <p:sldId id="1412" r:id="rId68"/>
    <p:sldId id="1422" r:id="rId69"/>
    <p:sldId id="1374" r:id="rId70"/>
    <p:sldId id="1372" r:id="rId71"/>
    <p:sldId id="1390" r:id="rId72"/>
    <p:sldId id="1393" r:id="rId73"/>
    <p:sldId id="1391" r:id="rId74"/>
    <p:sldId id="1392" r:id="rId75"/>
    <p:sldId id="1394" r:id="rId76"/>
    <p:sldId id="1395" r:id="rId77"/>
    <p:sldId id="1396" r:id="rId7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073DAE3-B461-442F-A3D3-6642BD875E45}">
          <p14:sldIdLst>
            <p14:sldId id="1413"/>
          </p14:sldIdLst>
        </p14:section>
        <p14:section name="Azure Overview" id="{F4ED66DF-9BA6-4DDB-91F1-717B67BC40E9}">
          <p14:sldIdLst>
            <p14:sldId id="1338"/>
            <p14:sldId id="1339"/>
            <p14:sldId id="1340"/>
            <p14:sldId id="1341"/>
            <p14:sldId id="1400"/>
            <p14:sldId id="1414"/>
            <p14:sldId id="1415"/>
            <p14:sldId id="1344"/>
          </p14:sldIdLst>
        </p14:section>
        <p14:section name="Compute &amp; Infrastructure Services" id="{F2B8100E-36F2-44C7-9EAE-84E2466D754D}">
          <p14:sldIdLst>
            <p14:sldId id="1349"/>
            <p14:sldId id="1404"/>
            <p14:sldId id="1360"/>
            <p14:sldId id="1351"/>
            <p14:sldId id="1352"/>
            <p14:sldId id="1353"/>
            <p14:sldId id="1407"/>
            <p14:sldId id="1406"/>
            <p14:sldId id="1408"/>
            <p14:sldId id="1409"/>
            <p14:sldId id="1356"/>
            <p14:sldId id="1397"/>
            <p14:sldId id="1399"/>
            <p14:sldId id="1401"/>
            <p14:sldId id="1402"/>
            <p14:sldId id="1403"/>
            <p14:sldId id="1418"/>
          </p14:sldIdLst>
        </p14:section>
        <p14:section name="Storage and ARM templates" id="{6552923A-64A3-4EB3-B619-FE160314423E}">
          <p14:sldIdLst>
            <p14:sldId id="1354"/>
            <p14:sldId id="1359"/>
            <p14:sldId id="1419"/>
            <p14:sldId id="1383"/>
            <p14:sldId id="1388"/>
          </p14:sldIdLst>
        </p14:section>
        <p14:section name="Application &amp; Platform Services" id="{1948C8C3-7D80-479E-8DAA-5C73F2A598C8}">
          <p14:sldIdLst>
            <p14:sldId id="1348"/>
            <p14:sldId id="1389"/>
            <p14:sldId id="1362"/>
            <p14:sldId id="1416"/>
            <p14:sldId id="1363"/>
            <p14:sldId id="1420"/>
            <p14:sldId id="1387"/>
          </p14:sldIdLst>
        </p14:section>
        <p14:section name="DevOps" id="{0DB61B8C-F774-4760-A528-351B3B1F5C24}">
          <p14:sldIdLst>
            <p14:sldId id="1361"/>
            <p14:sldId id="1366"/>
            <p14:sldId id="1380"/>
            <p14:sldId id="1381"/>
            <p14:sldId id="1423"/>
            <p14:sldId id="1385"/>
            <p14:sldId id="1386"/>
            <p14:sldId id="1375"/>
            <p14:sldId id="1384"/>
            <p14:sldId id="1417"/>
            <p14:sldId id="1365"/>
            <p14:sldId id="1367"/>
            <p14:sldId id="1421"/>
          </p14:sldIdLst>
        </p14:section>
        <p14:section name="Data Analytics and IoT Services" id="{C0D87E48-4AB8-4F03-B37F-58858E082D93}">
          <p14:sldIdLst>
            <p14:sldId id="1350"/>
            <p14:sldId id="1371"/>
            <p14:sldId id="1410"/>
            <p14:sldId id="1370"/>
            <p14:sldId id="1369"/>
            <p14:sldId id="1411"/>
            <p14:sldId id="1412"/>
            <p14:sldId id="1422"/>
            <p14:sldId id="1374"/>
            <p14:sldId id="1372"/>
          </p14:sldIdLst>
        </p14:section>
        <p14:section name="Accreditations" id="{ECE47374-A347-4E58-B268-E6376CE89FB9}">
          <p14:sldIdLst/>
        </p14:section>
        <p14:section name="End" id="{C0D04FC3-5E68-4221-82E4-6696E134F5BA}">
          <p14:sldIdLst>
            <p14:sldId id="1390"/>
            <p14:sldId id="1393"/>
            <p14:sldId id="1391"/>
            <p14:sldId id="1392"/>
            <p14:sldId id="1394"/>
            <p14:sldId id="1395"/>
            <p14:sldId id="139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0078D7"/>
    <a:srgbClr val="00BCF2"/>
    <a:srgbClr val="BAD80A"/>
    <a:srgbClr val="72BFDF"/>
    <a:srgbClr val="0E744D"/>
    <a:srgbClr val="002050"/>
    <a:srgbClr val="1E1E1E"/>
    <a:srgbClr val="FFFFFF"/>
    <a:srgbClr val="1B1B1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34" autoAdjust="0"/>
    <p:restoredTop sz="70165" autoAdjust="0"/>
  </p:normalViewPr>
  <p:slideViewPr>
    <p:cSldViewPr snapToGrid="0">
      <p:cViewPr varScale="1">
        <p:scale>
          <a:sx n="59" d="100"/>
          <a:sy n="59" d="100"/>
        </p:scale>
        <p:origin x="912" y="24"/>
      </p:cViewPr>
      <p:guideLst/>
    </p:cSldViewPr>
  </p:slideViewPr>
  <p:notesTextViewPr>
    <p:cViewPr>
      <p:scale>
        <a:sx n="1" d="1"/>
        <a:sy n="1" d="1"/>
      </p:scale>
      <p:origin x="0" y="0"/>
    </p:cViewPr>
  </p:notesTextViewPr>
  <p:sorterViewPr>
    <p:cViewPr varScale="1">
      <p:scale>
        <a:sx n="1" d="1"/>
        <a:sy n="1" d="1"/>
      </p:scale>
      <p:origin x="0" y="-31478"/>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slide" Target="slides/slide53.xml"/><Relationship Id="rId68" Type="http://schemas.openxmlformats.org/officeDocument/2006/relationships/slide" Target="slides/slide58.xml"/><Relationship Id="rId76" Type="http://schemas.openxmlformats.org/officeDocument/2006/relationships/slide" Target="slides/slide66.xml"/><Relationship Id="rId84"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61.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slide" Target="slides/slide64.xml"/><Relationship Id="rId79" Type="http://schemas.openxmlformats.org/officeDocument/2006/relationships/notesMaster" Target="notesMasters/notesMaster1.xml"/><Relationship Id="rId87"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slide" Target="slides/slide51.xml"/><Relationship Id="rId82" Type="http://schemas.openxmlformats.org/officeDocument/2006/relationships/presProps" Target="presProps.xml"/><Relationship Id="rId19" Type="http://schemas.openxmlformats.org/officeDocument/2006/relationships/slide" Target="slides/slide9.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slide" Target="slides/slide67.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handoutMaster" Target="handoutMasters/handoutMaster1.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commentAuthors" Target="commentAuthors.xml"/><Relationship Id="rId86"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 Cheney" userId="95efbdcd-1e74-4428-a1a0-bf9a8884faa2" providerId="ADAL" clId="{D3B0059F-C97A-4FF5-8E9F-EF6673A672B1}"/>
    <pc:docChg chg="modSld">
      <pc:chgData name="Richard Cheney" userId="95efbdcd-1e74-4428-a1a0-bf9a8884faa2" providerId="ADAL" clId="{D3B0059F-C97A-4FF5-8E9F-EF6673A672B1}" dt="2017-05-05T15:21:02.132" v="44"/>
      <pc:docMkLst>
        <pc:docMk/>
      </pc:docMkLst>
      <pc:sldChg chg="addSp modSp modAnim">
        <pc:chgData name="Richard Cheney" userId="95efbdcd-1e74-4428-a1a0-bf9a8884faa2" providerId="ADAL" clId="{D3B0059F-C97A-4FF5-8E9F-EF6673A672B1}" dt="2017-05-05T15:21:02.132" v="44"/>
        <pc:sldMkLst>
          <pc:docMk/>
          <pc:sldMk cId="4163426930" sldId="1397"/>
        </pc:sldMkLst>
        <pc:spChg chg="mod">
          <ac:chgData name="Richard Cheney" userId="95efbdcd-1e74-4428-a1a0-bf9a8884faa2" providerId="ADAL" clId="{D3B0059F-C97A-4FF5-8E9F-EF6673A672B1}" dt="2017-05-05T15:21:02.132" v="44"/>
          <ac:spMkLst>
            <pc:docMk/>
            <pc:sldMk cId="4163426930" sldId="1397"/>
            <ac:spMk id="9" creationId="{EEBD0613-D33D-4FB0-8526-19D031ECD422}"/>
          </ac:spMkLst>
        </pc:spChg>
        <pc:spChg chg="add">
          <ac:chgData name="Richard Cheney" userId="95efbdcd-1e74-4428-a1a0-bf9a8884faa2" providerId="ADAL" clId="{D3B0059F-C97A-4FF5-8E9F-EF6673A672B1}" dt="2017-05-05T15:19:27.181" v="32"/>
          <ac:spMkLst>
            <pc:docMk/>
            <pc:sldMk cId="4163426930" sldId="1397"/>
            <ac:spMk id="10" creationId="{49619E7B-1D00-43B7-BAAC-E2C49992DF82}"/>
          </ac:spMkLst>
        </pc:spChg>
      </pc:sldChg>
      <pc:sldChg chg="addSp modSp">
        <pc:chgData name="Richard Cheney" userId="95efbdcd-1e74-4428-a1a0-bf9a8884faa2" providerId="ADAL" clId="{D3B0059F-C97A-4FF5-8E9F-EF6673A672B1}" dt="2017-05-05T15:19:19.787" v="31" actId="1076"/>
        <pc:sldMkLst>
          <pc:docMk/>
          <pc:sldMk cId="4173386587" sldId="1399"/>
        </pc:sldMkLst>
        <pc:spChg chg="add mod">
          <ac:chgData name="Richard Cheney" userId="95efbdcd-1e74-4428-a1a0-bf9a8884faa2" providerId="ADAL" clId="{D3B0059F-C97A-4FF5-8E9F-EF6673A672B1}" dt="2017-05-05T15:19:19.787" v="31" actId="1076"/>
          <ac:spMkLst>
            <pc:docMk/>
            <pc:sldMk cId="4173386587" sldId="1399"/>
            <ac:spMk id="2" creationId="{1C2160A5-EA78-411C-9384-1F9DA3996095}"/>
          </ac:spMkLst>
        </pc:spChg>
        <pc:spChg chg="mod">
          <ac:chgData name="Richard Cheney" userId="95efbdcd-1e74-4428-a1a0-bf9a8884faa2" providerId="ADAL" clId="{D3B0059F-C97A-4FF5-8E9F-EF6673A672B1}" dt="2017-05-05T15:15:18.301" v="0" actId="1076"/>
          <ac:spMkLst>
            <pc:docMk/>
            <pc:sldMk cId="4173386587" sldId="1399"/>
            <ac:spMk id="7" creationId="{3D4CE3DC-0D4B-4FD0-8863-219B1A9F8AEA}"/>
          </ac:spMkLst>
        </pc:spChg>
      </pc:sldChg>
    </pc:docChg>
  </pc:docChgLst>
  <pc:docChgLst>
    <pc:chgData name="Richard Cheney" userId="95efbdcd-1e74-4428-a1a0-bf9a8884faa2" providerId="ADAL" clId="{FB44A179-2C67-42F5-8F5B-002743BB1570}"/>
    <pc:docChg chg="undo custSel addSld delSld modSld sldOrd addSection delSection modSection">
      <pc:chgData name="Richard Cheney" userId="95efbdcd-1e74-4428-a1a0-bf9a8884faa2" providerId="ADAL" clId="{FB44A179-2C67-42F5-8F5B-002743BB1570}" dt="2017-07-04T10:23:28.969" v="3734" actId="20577"/>
      <pc:docMkLst>
        <pc:docMk/>
      </pc:docMkLst>
      <pc:sldChg chg="modSp">
        <pc:chgData name="Richard Cheney" userId="95efbdcd-1e74-4428-a1a0-bf9a8884faa2" providerId="ADAL" clId="{FB44A179-2C67-42F5-8F5B-002743BB1570}" dt="2017-06-27T12:23:18.918" v="3728" actId="20577"/>
        <pc:sldMkLst>
          <pc:docMk/>
          <pc:sldMk cId="4270525804" sldId="1335"/>
        </pc:sldMkLst>
        <pc:spChg chg="mod">
          <ac:chgData name="Richard Cheney" userId="95efbdcd-1e74-4428-a1a0-bf9a8884faa2" providerId="ADAL" clId="{FB44A179-2C67-42F5-8F5B-002743BB1570}" dt="2017-06-27T12:23:18.918" v="3728" actId="20577"/>
          <ac:spMkLst>
            <pc:docMk/>
            <pc:sldMk cId="4270525804" sldId="1335"/>
            <ac:spMk id="6" creationId="{1F2E9C54-14CD-408D-BBAF-70863BDAF7BE}"/>
          </ac:spMkLst>
        </pc:spChg>
        <pc:spChg chg="mod">
          <ac:chgData name="Richard Cheney" userId="95efbdcd-1e74-4428-a1a0-bf9a8884faa2" providerId="ADAL" clId="{FB44A179-2C67-42F5-8F5B-002743BB1570}" dt="2017-05-10T08:56:29.727" v="320" actId="6549"/>
          <ac:spMkLst>
            <pc:docMk/>
            <pc:sldMk cId="4270525804" sldId="1335"/>
            <ac:spMk id="9" creationId="{00000000-0000-0000-0000-000000000000}"/>
          </ac:spMkLst>
        </pc:spChg>
      </pc:sldChg>
      <pc:sldChg chg="del">
        <pc:chgData name="Richard Cheney" userId="95efbdcd-1e74-4428-a1a0-bf9a8884faa2" providerId="ADAL" clId="{FB44A179-2C67-42F5-8F5B-002743BB1570}" dt="2017-05-10T09:12:33.048" v="322" actId="2696"/>
        <pc:sldMkLst>
          <pc:docMk/>
          <pc:sldMk cId="4088934412" sldId="1342"/>
        </pc:sldMkLst>
      </pc:sldChg>
      <pc:sldChg chg="add del">
        <pc:chgData name="Richard Cheney" userId="95efbdcd-1e74-4428-a1a0-bf9a8884faa2" providerId="ADAL" clId="{FB44A179-2C67-42F5-8F5B-002743BB1570}" dt="2017-05-10T09:37:51.167" v="443" actId="2696"/>
        <pc:sldMkLst>
          <pc:docMk/>
          <pc:sldMk cId="541604955" sldId="1348"/>
        </pc:sldMkLst>
      </pc:sldChg>
      <pc:sldChg chg="add del ord">
        <pc:chgData name="Richard Cheney" userId="95efbdcd-1e74-4428-a1a0-bf9a8884faa2" providerId="ADAL" clId="{FB44A179-2C67-42F5-8F5B-002743BB1570}" dt="2017-05-10T09:39:15.181" v="449" actId="20577"/>
        <pc:sldMkLst>
          <pc:docMk/>
          <pc:sldMk cId="766459003" sldId="1349"/>
        </pc:sldMkLst>
      </pc:sldChg>
      <pc:sldChg chg="add del ord">
        <pc:chgData name="Richard Cheney" userId="95efbdcd-1e74-4428-a1a0-bf9a8884faa2" providerId="ADAL" clId="{FB44A179-2C67-42F5-8F5B-002743BB1570}" dt="2017-05-10T09:39:15.181" v="449" actId="20577"/>
        <pc:sldMkLst>
          <pc:docMk/>
          <pc:sldMk cId="1441357457" sldId="1351"/>
        </pc:sldMkLst>
      </pc:sldChg>
      <pc:sldChg chg="add del ord modTransition setBg">
        <pc:chgData name="Richard Cheney" userId="95efbdcd-1e74-4428-a1a0-bf9a8884faa2" providerId="ADAL" clId="{FB44A179-2C67-42F5-8F5B-002743BB1570}" dt="2017-05-22T13:03:03.705" v="3207" actId="20577"/>
        <pc:sldMkLst>
          <pc:docMk/>
          <pc:sldMk cId="1602890313" sldId="1352"/>
        </pc:sldMkLst>
      </pc:sldChg>
      <pc:sldChg chg="add del ord modNotesTx">
        <pc:chgData name="Richard Cheney" userId="95efbdcd-1e74-4428-a1a0-bf9a8884faa2" providerId="ADAL" clId="{FB44A179-2C67-42F5-8F5B-002743BB1570}" dt="2017-05-22T12:48:07.616" v="2789" actId="20577"/>
        <pc:sldMkLst>
          <pc:docMk/>
          <pc:sldMk cId="1383787758" sldId="1353"/>
        </pc:sldMkLst>
      </pc:sldChg>
      <pc:sldChg chg="add del ord modTransition">
        <pc:chgData name="Richard Cheney" userId="95efbdcd-1e74-4428-a1a0-bf9a8884faa2" providerId="ADAL" clId="{FB44A179-2C67-42F5-8F5B-002743BB1570}" dt="2017-05-10T10:30:22.298" v="450" actId="20577"/>
        <pc:sldMkLst>
          <pc:docMk/>
          <pc:sldMk cId="3551137245" sldId="1354"/>
        </pc:sldMkLst>
      </pc:sldChg>
      <pc:sldChg chg="add del ord modTransition">
        <pc:chgData name="Richard Cheney" userId="95efbdcd-1e74-4428-a1a0-bf9a8884faa2" providerId="ADAL" clId="{FB44A179-2C67-42F5-8F5B-002743BB1570}" dt="2017-05-10T09:39:15.181" v="449" actId="20577"/>
        <pc:sldMkLst>
          <pc:docMk/>
          <pc:sldMk cId="996514194" sldId="1356"/>
        </pc:sldMkLst>
      </pc:sldChg>
      <pc:sldChg chg="add del ord modNotesTx">
        <pc:chgData name="Richard Cheney" userId="95efbdcd-1e74-4428-a1a0-bf9a8884faa2" providerId="ADAL" clId="{FB44A179-2C67-42F5-8F5B-002743BB1570}" dt="2017-05-22T12:52:22.236" v="2933" actId="20577"/>
        <pc:sldMkLst>
          <pc:docMk/>
          <pc:sldMk cId="2846946635" sldId="1359"/>
        </pc:sldMkLst>
      </pc:sldChg>
      <pc:sldChg chg="modSp add del ord">
        <pc:chgData name="Richard Cheney" userId="95efbdcd-1e74-4428-a1a0-bf9a8884faa2" providerId="ADAL" clId="{FB44A179-2C67-42F5-8F5B-002743BB1570}" dt="2017-05-22T12:59:50.250" v="3195" actId="313"/>
        <pc:sldMkLst>
          <pc:docMk/>
          <pc:sldMk cId="3163711688" sldId="1360"/>
        </pc:sldMkLst>
        <pc:spChg chg="mod">
          <ac:chgData name="Richard Cheney" userId="95efbdcd-1e74-4428-a1a0-bf9a8884faa2" providerId="ADAL" clId="{FB44A179-2C67-42F5-8F5B-002743BB1570}" dt="2017-05-22T12:59:50.250" v="3195" actId="313"/>
          <ac:spMkLst>
            <pc:docMk/>
            <pc:sldMk cId="3163711688" sldId="1360"/>
            <ac:spMk id="8" creationId="{166E1AFA-14E6-4FBA-9483-0765611DDCEC}"/>
          </ac:spMkLst>
        </pc:spChg>
      </pc:sldChg>
      <pc:sldChg chg="add del">
        <pc:chgData name="Richard Cheney" userId="95efbdcd-1e74-4428-a1a0-bf9a8884faa2" providerId="ADAL" clId="{FB44A179-2C67-42F5-8F5B-002743BB1570}" dt="2017-05-10T09:37:51.135" v="441" actId="2696"/>
        <pc:sldMkLst>
          <pc:docMk/>
          <pc:sldMk cId="1466009780" sldId="1362"/>
        </pc:sldMkLst>
      </pc:sldChg>
      <pc:sldChg chg="add del">
        <pc:chgData name="Richard Cheney" userId="95efbdcd-1e74-4428-a1a0-bf9a8884faa2" providerId="ADAL" clId="{FB44A179-2C67-42F5-8F5B-002743BB1570}" dt="2017-05-10T09:37:51.116" v="439" actId="2696"/>
        <pc:sldMkLst>
          <pc:docMk/>
          <pc:sldMk cId="861743079" sldId="1363"/>
        </pc:sldMkLst>
      </pc:sldChg>
      <pc:sldChg chg="add del">
        <pc:chgData name="Richard Cheney" userId="95efbdcd-1e74-4428-a1a0-bf9a8884faa2" providerId="ADAL" clId="{FB44A179-2C67-42F5-8F5B-002743BB1570}" dt="2017-05-10T09:37:51.125" v="440" actId="2696"/>
        <pc:sldMkLst>
          <pc:docMk/>
          <pc:sldMk cId="4251410474" sldId="1364"/>
        </pc:sldMkLst>
      </pc:sldChg>
      <pc:sldChg chg="add del">
        <pc:chgData name="Richard Cheney" userId="95efbdcd-1e74-4428-a1a0-bf9a8884faa2" providerId="ADAL" clId="{FB44A179-2C67-42F5-8F5B-002743BB1570}" dt="2017-05-10T09:37:51.088" v="437" actId="2696"/>
        <pc:sldMkLst>
          <pc:docMk/>
          <pc:sldMk cId="1020503217" sldId="1365"/>
        </pc:sldMkLst>
      </pc:sldChg>
      <pc:sldChg chg="add del">
        <pc:chgData name="Richard Cheney" userId="95efbdcd-1e74-4428-a1a0-bf9a8884faa2" providerId="ADAL" clId="{FB44A179-2C67-42F5-8F5B-002743BB1570}" dt="2017-05-10T09:37:51.104" v="438" actId="2696"/>
        <pc:sldMkLst>
          <pc:docMk/>
          <pc:sldMk cId="4263589224" sldId="1366"/>
        </pc:sldMkLst>
      </pc:sldChg>
      <pc:sldChg chg="add del">
        <pc:chgData name="Richard Cheney" userId="95efbdcd-1e74-4428-a1a0-bf9a8884faa2" providerId="ADAL" clId="{FB44A179-2C67-42F5-8F5B-002743BB1570}" dt="2017-05-10T09:37:51.075" v="436" actId="2696"/>
        <pc:sldMkLst>
          <pc:docMk/>
          <pc:sldMk cId="2047446082" sldId="1367"/>
        </pc:sldMkLst>
      </pc:sldChg>
      <pc:sldChg chg="ord">
        <pc:chgData name="Richard Cheney" userId="95efbdcd-1e74-4428-a1a0-bf9a8884faa2" providerId="ADAL" clId="{FB44A179-2C67-42F5-8F5B-002743BB1570}" dt="2017-05-22T14:52:49.177" v="3713" actId="20577"/>
        <pc:sldMkLst>
          <pc:docMk/>
          <pc:sldMk cId="318020618" sldId="1370"/>
        </pc:sldMkLst>
      </pc:sldChg>
      <pc:sldChg chg="modSp">
        <pc:chgData name="Richard Cheney" userId="95efbdcd-1e74-4428-a1a0-bf9a8884faa2" providerId="ADAL" clId="{FB44A179-2C67-42F5-8F5B-002743BB1570}" dt="2017-07-04T10:23:28.969" v="3734" actId="20577"/>
        <pc:sldMkLst>
          <pc:docMk/>
          <pc:sldMk cId="1877260092" sldId="1372"/>
        </pc:sldMkLst>
        <pc:spChg chg="mod">
          <ac:chgData name="Richard Cheney" userId="95efbdcd-1e74-4428-a1a0-bf9a8884faa2" providerId="ADAL" clId="{FB44A179-2C67-42F5-8F5B-002743BB1570}" dt="2017-07-04T10:23:28.969" v="3734" actId="20577"/>
          <ac:spMkLst>
            <pc:docMk/>
            <pc:sldMk cId="1877260092" sldId="1372"/>
            <ac:spMk id="156" creationId="{00000000-0000-0000-0000-000000000000}"/>
          </ac:spMkLst>
        </pc:spChg>
      </pc:sldChg>
      <pc:sldChg chg="del">
        <pc:chgData name="Richard Cheney" userId="95efbdcd-1e74-4428-a1a0-bf9a8884faa2" providerId="ADAL" clId="{FB44A179-2C67-42F5-8F5B-002743BB1570}" dt="2017-05-22T14:45:12.920" v="3236" actId="2696"/>
        <pc:sldMkLst>
          <pc:docMk/>
          <pc:sldMk cId="464224394" sldId="1373"/>
        </pc:sldMkLst>
      </pc:sldChg>
      <pc:sldChg chg="add del">
        <pc:chgData name="Richard Cheney" userId="95efbdcd-1e74-4428-a1a0-bf9a8884faa2" providerId="ADAL" clId="{FB44A179-2C67-42F5-8F5B-002743BB1570}" dt="2017-05-10T09:37:51" v="434" actId="2696"/>
        <pc:sldMkLst>
          <pc:docMk/>
          <pc:sldMk cId="2014699836" sldId="1375"/>
        </pc:sldMkLst>
      </pc:sldChg>
      <pc:sldChg chg="add del">
        <pc:chgData name="Richard Cheney" userId="95efbdcd-1e74-4428-a1a0-bf9a8884faa2" providerId="ADAL" clId="{FB44A179-2C67-42F5-8F5B-002743BB1570}" dt="2017-05-10T09:37:51.151" v="442" actId="2696"/>
        <pc:sldMkLst>
          <pc:docMk/>
          <pc:sldMk cId="2654084595" sldId="1389"/>
        </pc:sldMkLst>
      </pc:sldChg>
      <pc:sldChg chg="addSp delSp modSp add del ord modTransition modAnim modNotesTx">
        <pc:chgData name="Richard Cheney" userId="95efbdcd-1e74-4428-a1a0-bf9a8884faa2" providerId="ADAL" clId="{FB44A179-2C67-42F5-8F5B-002743BB1570}" dt="2017-05-10T12:57:40.628" v="1177" actId="20577"/>
        <pc:sldMkLst>
          <pc:docMk/>
          <pc:sldMk cId="4163426930" sldId="1397"/>
        </pc:sldMkLst>
        <pc:spChg chg="add mod">
          <ac:chgData name="Richard Cheney" userId="95efbdcd-1e74-4428-a1a0-bf9a8884faa2" providerId="ADAL" clId="{FB44A179-2C67-42F5-8F5B-002743BB1570}" dt="2017-05-08T11:46:00.116" v="83" actId="1076"/>
          <ac:spMkLst>
            <pc:docMk/>
            <pc:sldMk cId="4163426930" sldId="1397"/>
            <ac:spMk id="7" creationId="{F623520A-1A7C-419A-8DF0-7EC6204FCF5B}"/>
          </ac:spMkLst>
        </pc:spChg>
        <pc:spChg chg="add del">
          <ac:chgData name="Richard Cheney" userId="95efbdcd-1e74-4428-a1a0-bf9a8884faa2" providerId="ADAL" clId="{FB44A179-2C67-42F5-8F5B-002743BB1570}" dt="2017-05-08T11:46:06.879" v="85" actId="20577"/>
          <ac:spMkLst>
            <pc:docMk/>
            <pc:sldMk cId="4163426930" sldId="1397"/>
            <ac:spMk id="8" creationId="{FC0A656D-697D-4104-A1BE-0FA5CE8CCDC1}"/>
          </ac:spMkLst>
        </pc:spChg>
        <pc:spChg chg="mod">
          <ac:chgData name="Richard Cheney" userId="95efbdcd-1e74-4428-a1a0-bf9a8884faa2" providerId="ADAL" clId="{FB44A179-2C67-42F5-8F5B-002743BB1570}" dt="2017-05-10T12:57:40.628" v="1177" actId="20577"/>
          <ac:spMkLst>
            <pc:docMk/>
            <pc:sldMk cId="4163426930" sldId="1397"/>
            <ac:spMk id="9" creationId="{EEBD0613-D33D-4FB0-8526-19D031ECD422}"/>
          </ac:spMkLst>
        </pc:spChg>
      </pc:sldChg>
      <pc:sldChg chg="add del ord">
        <pc:chgData name="Richard Cheney" userId="95efbdcd-1e74-4428-a1a0-bf9a8884faa2" providerId="ADAL" clId="{FB44A179-2C67-42F5-8F5B-002743BB1570}" dt="2017-05-10T14:15:31.978" v="1730" actId="2696"/>
        <pc:sldMkLst>
          <pc:docMk/>
          <pc:sldMk cId="4200929932" sldId="1398"/>
        </pc:sldMkLst>
      </pc:sldChg>
      <pc:sldChg chg="addSp delSp modSp add del ord modTransition delAnim modAnim">
        <pc:chgData name="Richard Cheney" userId="95efbdcd-1e74-4428-a1a0-bf9a8884faa2" providerId="ADAL" clId="{FB44A179-2C67-42F5-8F5B-002743BB1570}" dt="2017-05-10T09:39:15.181" v="449" actId="20577"/>
        <pc:sldMkLst>
          <pc:docMk/>
          <pc:sldMk cId="4173386587" sldId="1399"/>
        </pc:sldMkLst>
        <pc:spChg chg="del">
          <ac:chgData name="Richard Cheney" userId="95efbdcd-1e74-4428-a1a0-bf9a8884faa2" providerId="ADAL" clId="{FB44A179-2C67-42F5-8F5B-002743BB1570}" dt="2017-05-08T11:44:26.444" v="43" actId="478"/>
          <ac:spMkLst>
            <pc:docMk/>
            <pc:sldMk cId="4173386587" sldId="1399"/>
            <ac:spMk id="7" creationId="{3D4CE3DC-0D4B-4FD0-8863-219B1A9F8AEA}"/>
          </ac:spMkLst>
        </pc:spChg>
        <pc:spChg chg="mod">
          <ac:chgData name="Richard Cheney" userId="95efbdcd-1e74-4428-a1a0-bf9a8884faa2" providerId="ADAL" clId="{FB44A179-2C67-42F5-8F5B-002743BB1570}" dt="2017-05-08T11:52:15.750" v="286" actId="20577"/>
          <ac:spMkLst>
            <pc:docMk/>
            <pc:sldMk cId="4173386587" sldId="1399"/>
            <ac:spMk id="9" creationId="{EEBD0613-D33D-4FB0-8526-19D031ECD422}"/>
          </ac:spMkLst>
        </pc:spChg>
        <pc:spChg chg="add mod">
          <ac:chgData name="Richard Cheney" userId="95efbdcd-1e74-4428-a1a0-bf9a8884faa2" providerId="ADAL" clId="{FB44A179-2C67-42F5-8F5B-002743BB1570}" dt="2017-05-08T11:45:19.875" v="55" actId="20577"/>
          <ac:spMkLst>
            <pc:docMk/>
            <pc:sldMk cId="4173386587" sldId="1399"/>
            <ac:spMk id="11" creationId="{E6E3D870-219B-4A5E-A9D1-68AD0290976D}"/>
          </ac:spMkLst>
        </pc:spChg>
        <pc:spChg chg="add mod">
          <ac:chgData name="Richard Cheney" userId="95efbdcd-1e74-4428-a1a0-bf9a8884faa2" providerId="ADAL" clId="{FB44A179-2C67-42F5-8F5B-002743BB1570}" dt="2017-05-08T11:45:24.205" v="57" actId="20577"/>
          <ac:spMkLst>
            <pc:docMk/>
            <pc:sldMk cId="4173386587" sldId="1399"/>
            <ac:spMk id="12" creationId="{BE7D9C53-3D37-4385-A7BA-D6860B4380B7}"/>
          </ac:spMkLst>
        </pc:spChg>
        <pc:spChg chg="add">
          <ac:chgData name="Richard Cheney" userId="95efbdcd-1e74-4428-a1a0-bf9a8884faa2" providerId="ADAL" clId="{FB44A179-2C67-42F5-8F5B-002743BB1570}" dt="2017-05-08T11:46:08.789" v="86" actId="20577"/>
          <ac:spMkLst>
            <pc:docMk/>
            <pc:sldMk cId="4173386587" sldId="1399"/>
            <ac:spMk id="13" creationId="{EE8B80B8-601E-4BD0-B218-F13CBC044DA5}"/>
          </ac:spMkLst>
        </pc:spChg>
        <pc:spChg chg="add mod">
          <ac:chgData name="Richard Cheney" userId="95efbdcd-1e74-4428-a1a0-bf9a8884faa2" providerId="ADAL" clId="{FB44A179-2C67-42F5-8F5B-002743BB1570}" dt="2017-05-08T11:49:44.449" v="124" actId="1038"/>
          <ac:spMkLst>
            <pc:docMk/>
            <pc:sldMk cId="4173386587" sldId="1399"/>
            <ac:spMk id="14" creationId="{FA0393A4-D59B-488B-8FAD-07A1E059EE88}"/>
          </ac:spMkLst>
        </pc:spChg>
        <pc:spChg chg="add mod">
          <ac:chgData name="Richard Cheney" userId="95efbdcd-1e74-4428-a1a0-bf9a8884faa2" providerId="ADAL" clId="{FB44A179-2C67-42F5-8F5B-002743BB1570}" dt="2017-05-08T11:49:39.472" v="123" actId="1038"/>
          <ac:spMkLst>
            <pc:docMk/>
            <pc:sldMk cId="4173386587" sldId="1399"/>
            <ac:spMk id="15" creationId="{612CDCF4-E4AE-45D6-A9C4-75BEBFC8AE4E}"/>
          </ac:spMkLst>
        </pc:spChg>
      </pc:sldChg>
      <pc:sldChg chg="add">
        <pc:chgData name="Richard Cheney" userId="95efbdcd-1e74-4428-a1a0-bf9a8884faa2" providerId="ADAL" clId="{FB44A179-2C67-42F5-8F5B-002743BB1570}" dt="2017-05-10T09:12:17.934" v="321" actId="20577"/>
        <pc:sldMkLst>
          <pc:docMk/>
          <pc:sldMk cId="3334479418" sldId="1400"/>
        </pc:sldMkLst>
      </pc:sldChg>
      <pc:sldChg chg="add del setBg">
        <pc:chgData name="Richard Cheney" userId="95efbdcd-1e74-4428-a1a0-bf9a8884faa2" providerId="ADAL" clId="{FB44A179-2C67-42F5-8F5B-002743BB1570}" dt="2017-05-10T10:35:11.583" v="560" actId="20577"/>
        <pc:sldMkLst>
          <pc:docMk/>
          <pc:sldMk cId="28224537" sldId="1401"/>
        </pc:sldMkLst>
      </pc:sldChg>
      <pc:sldChg chg="addSp delSp modSp add del setBg addAnim delAnim modAnim modNotesTx">
        <pc:chgData name="Richard Cheney" userId="95efbdcd-1e74-4428-a1a0-bf9a8884faa2" providerId="ADAL" clId="{FB44A179-2C67-42F5-8F5B-002743BB1570}" dt="2017-05-10T10:34:48.885" v="558" actId="2696"/>
        <pc:sldMkLst>
          <pc:docMk/>
          <pc:sldMk cId="498349993" sldId="1401"/>
        </pc:sldMkLst>
        <pc:spChg chg="mod">
          <ac:chgData name="Richard Cheney" userId="95efbdcd-1e74-4428-a1a0-bf9a8884faa2" providerId="ADAL" clId="{FB44A179-2C67-42F5-8F5B-002743BB1570}" dt="2017-05-10T10:31:36.655" v="466" actId="20577"/>
          <ac:spMkLst>
            <pc:docMk/>
            <pc:sldMk cId="498349993" sldId="1401"/>
            <ac:spMk id="3" creationId="{CC27AA81-749F-4958-A2A3-ECCD9C3980B4}"/>
          </ac:spMkLst>
        </pc:spChg>
        <pc:spChg chg="add del">
          <ac:chgData name="Richard Cheney" userId="95efbdcd-1e74-4428-a1a0-bf9a8884faa2" providerId="ADAL" clId="{FB44A179-2C67-42F5-8F5B-002743BB1570}" dt="2017-05-10T10:32:24.718" v="474" actId="478"/>
          <ac:spMkLst>
            <pc:docMk/>
            <pc:sldMk cId="498349993" sldId="1401"/>
            <ac:spMk id="4" creationId="{AB80C29E-AC99-42B5-9FAF-2C96C6D51A9D}"/>
          </ac:spMkLst>
        </pc:spChg>
        <pc:spChg chg="add del mod">
          <ac:chgData name="Richard Cheney" userId="95efbdcd-1e74-4428-a1a0-bf9a8884faa2" providerId="ADAL" clId="{FB44A179-2C67-42F5-8F5B-002743BB1570}" dt="2017-05-10T10:33:03.228" v="515" actId="14100"/>
          <ac:spMkLst>
            <pc:docMk/>
            <pc:sldMk cId="498349993" sldId="1401"/>
            <ac:spMk id="7" creationId="{F623520A-1A7C-419A-8DF0-7EC6204FCF5B}"/>
          </ac:spMkLst>
        </pc:spChg>
        <pc:spChg chg="mod">
          <ac:chgData name="Richard Cheney" userId="95efbdcd-1e74-4428-a1a0-bf9a8884faa2" providerId="ADAL" clId="{FB44A179-2C67-42F5-8F5B-002743BB1570}" dt="2017-05-10T10:33:56.767" v="556" actId="2696"/>
          <ac:spMkLst>
            <pc:docMk/>
            <pc:sldMk cId="498349993" sldId="1401"/>
            <ac:spMk id="9" creationId="{EEBD0613-D33D-4FB0-8526-19D031ECD422}"/>
          </ac:spMkLst>
        </pc:spChg>
        <pc:spChg chg="add del">
          <ac:chgData name="Richard Cheney" userId="95efbdcd-1e74-4428-a1a0-bf9a8884faa2" providerId="ADAL" clId="{FB44A179-2C67-42F5-8F5B-002743BB1570}" dt="2017-05-10T10:33:15.655" v="517" actId="478"/>
          <ac:spMkLst>
            <pc:docMk/>
            <pc:sldMk cId="498349993" sldId="1401"/>
            <ac:spMk id="10" creationId="{49619E7B-1D00-43B7-BAAC-E2C49992DF82}"/>
          </ac:spMkLst>
        </pc:spChg>
        <pc:picChg chg="add del">
          <ac:chgData name="Richard Cheney" userId="95efbdcd-1e74-4428-a1a0-bf9a8884faa2" providerId="ADAL" clId="{FB44A179-2C67-42F5-8F5B-002743BB1570}" dt="2017-05-10T10:33:08.629" v="516" actId="478"/>
          <ac:picMkLst>
            <pc:docMk/>
            <pc:sldMk cId="498349993" sldId="1401"/>
            <ac:picMk id="6" creationId="{9D88342C-52B8-4B1F-B443-8D76867BAA44}"/>
          </ac:picMkLst>
        </pc:picChg>
      </pc:sldChg>
      <pc:sldChg chg="add del">
        <pc:chgData name="Richard Cheney" userId="95efbdcd-1e74-4428-a1a0-bf9a8884faa2" providerId="ADAL" clId="{FB44A179-2C67-42F5-8F5B-002743BB1570}" dt="2017-05-10T09:14:25.840" v="324" actId="2696"/>
        <pc:sldMkLst>
          <pc:docMk/>
          <pc:sldMk cId="1601344467" sldId="1401"/>
        </pc:sldMkLst>
      </pc:sldChg>
      <pc:sldChg chg="add del">
        <pc:chgData name="Richard Cheney" userId="95efbdcd-1e74-4428-a1a0-bf9a8884faa2" providerId="ADAL" clId="{FB44A179-2C67-42F5-8F5B-002743BB1570}" dt="2017-05-10T09:38:15.954" v="447" actId="2696"/>
        <pc:sldMkLst>
          <pc:docMk/>
          <pc:sldMk cId="1711355068" sldId="1401"/>
        </pc:sldMkLst>
      </pc:sldChg>
      <pc:sldChg chg="addSp delSp modSp add modAnim modNotesTx">
        <pc:chgData name="Richard Cheney" userId="95efbdcd-1e74-4428-a1a0-bf9a8884faa2" providerId="ADAL" clId="{FB44A179-2C67-42F5-8F5B-002743BB1570}" dt="2017-05-10T10:52:28.957" v="846" actId="20577"/>
        <pc:sldMkLst>
          <pc:docMk/>
          <pc:sldMk cId="2043587108" sldId="1401"/>
        </pc:sldMkLst>
        <pc:spChg chg="mod">
          <ac:chgData name="Richard Cheney" userId="95efbdcd-1e74-4428-a1a0-bf9a8884faa2" providerId="ADAL" clId="{FB44A179-2C67-42F5-8F5B-002743BB1570}" dt="2017-05-10T10:35:24.004" v="584" actId="20577"/>
          <ac:spMkLst>
            <pc:docMk/>
            <pc:sldMk cId="2043587108" sldId="1401"/>
            <ac:spMk id="3" creationId="{CC27AA81-749F-4958-A2A3-ECCD9C3980B4}"/>
          </ac:spMkLst>
        </pc:spChg>
        <pc:spChg chg="mod">
          <ac:chgData name="Richard Cheney" userId="95efbdcd-1e74-4428-a1a0-bf9a8884faa2" providerId="ADAL" clId="{FB44A179-2C67-42F5-8F5B-002743BB1570}" dt="2017-05-10T10:52:02.449" v="820" actId="20577"/>
          <ac:spMkLst>
            <pc:docMk/>
            <pc:sldMk cId="2043587108" sldId="1401"/>
            <ac:spMk id="9" creationId="{EEBD0613-D33D-4FB0-8526-19D031ECD422}"/>
          </ac:spMkLst>
        </pc:spChg>
        <pc:picChg chg="add del mod">
          <ac:chgData name="Richard Cheney" userId="95efbdcd-1e74-4428-a1a0-bf9a8884faa2" providerId="ADAL" clId="{FB44A179-2C67-42F5-8F5B-002743BB1570}" dt="2017-05-10T10:37:11.226" v="586" actId="478"/>
          <ac:picMkLst>
            <pc:docMk/>
            <pc:sldMk cId="2043587108" sldId="1401"/>
            <ac:picMk id="7" creationId="{BEB5D866-4F27-4CDC-A705-B2FDF49BAD5A}"/>
          </ac:picMkLst>
        </pc:picChg>
        <pc:picChg chg="add mod">
          <ac:chgData name="Richard Cheney" userId="95efbdcd-1e74-4428-a1a0-bf9a8884faa2" providerId="ADAL" clId="{FB44A179-2C67-42F5-8F5B-002743BB1570}" dt="2017-05-10T10:41:26.888" v="589" actId="14100"/>
          <ac:picMkLst>
            <pc:docMk/>
            <pc:sldMk cId="2043587108" sldId="1401"/>
            <ac:picMk id="17" creationId="{5EF737EE-BDF5-4939-A98D-17843F7A074F}"/>
          </ac:picMkLst>
        </pc:picChg>
        <pc:picChg chg="add mod">
          <ac:chgData name="Richard Cheney" userId="95efbdcd-1e74-4428-a1a0-bf9a8884faa2" providerId="ADAL" clId="{FB44A179-2C67-42F5-8F5B-002743BB1570}" dt="2017-05-10T10:41:39.335" v="591" actId="1076"/>
          <ac:picMkLst>
            <pc:docMk/>
            <pc:sldMk cId="2043587108" sldId="1401"/>
            <ac:picMk id="18" creationId="{BCBACA05-33A1-4000-87A9-EDB05C6D1933}"/>
          </ac:picMkLst>
        </pc:picChg>
      </pc:sldChg>
      <pc:sldChg chg="add del">
        <pc:chgData name="Richard Cheney" userId="95efbdcd-1e74-4428-a1a0-bf9a8884faa2" providerId="ADAL" clId="{FB44A179-2C67-42F5-8F5B-002743BB1570}" dt="2017-05-10T09:38:02.693" v="445" actId="2696"/>
        <pc:sldMkLst>
          <pc:docMk/>
          <pc:sldMk cId="4202988606" sldId="1401"/>
        </pc:sldMkLst>
      </pc:sldChg>
      <pc:sldChg chg="addSp delSp modSp add addAnim delAnim modAnim modNotesTx">
        <pc:chgData name="Richard Cheney" userId="95efbdcd-1e74-4428-a1a0-bf9a8884faa2" providerId="ADAL" clId="{FB44A179-2C67-42F5-8F5B-002743BB1570}" dt="2017-05-10T13:27:49.060" v="1602" actId="20577"/>
        <pc:sldMkLst>
          <pc:docMk/>
          <pc:sldMk cId="1309280490" sldId="1402"/>
        </pc:sldMkLst>
        <pc:spChg chg="mod">
          <ac:chgData name="Richard Cheney" userId="95efbdcd-1e74-4428-a1a0-bf9a8884faa2" providerId="ADAL" clId="{FB44A179-2C67-42F5-8F5B-002743BB1570}" dt="2017-05-10T13:27:49.060" v="1602" actId="20577"/>
          <ac:spMkLst>
            <pc:docMk/>
            <pc:sldMk cId="1309280490" sldId="1402"/>
            <ac:spMk id="3" creationId="{CC27AA81-749F-4958-A2A3-ECCD9C3980B4}"/>
          </ac:spMkLst>
        </pc:spChg>
        <pc:spChg chg="mod">
          <ac:chgData name="Richard Cheney" userId="95efbdcd-1e74-4428-a1a0-bf9a8884faa2" providerId="ADAL" clId="{FB44A179-2C67-42F5-8F5B-002743BB1570}" dt="2017-05-10T12:38:08.914" v="1005" actId="20577"/>
          <ac:spMkLst>
            <pc:docMk/>
            <pc:sldMk cId="1309280490" sldId="1402"/>
            <ac:spMk id="9" creationId="{EEBD0613-D33D-4FB0-8526-19D031ECD422}"/>
          </ac:spMkLst>
        </pc:spChg>
        <pc:spChg chg="add mod">
          <ac:chgData name="Richard Cheney" userId="95efbdcd-1e74-4428-a1a0-bf9a8884faa2" providerId="ADAL" clId="{FB44A179-2C67-42F5-8F5B-002743BB1570}" dt="2017-05-10T10:55:46.652" v="852" actId="208"/>
          <ac:spMkLst>
            <pc:docMk/>
            <pc:sldMk cId="1309280490" sldId="1402"/>
            <ac:spMk id="16" creationId="{FA5F451D-D9F6-458F-9CAA-B838D493CB32}"/>
          </ac:spMkLst>
        </pc:spChg>
        <pc:spChg chg="add del">
          <ac:chgData name="Richard Cheney" userId="95efbdcd-1e74-4428-a1a0-bf9a8884faa2" providerId="ADAL" clId="{FB44A179-2C67-42F5-8F5B-002743BB1570}" dt="2017-05-10T10:55:52.344" v="854" actId="20577"/>
          <ac:spMkLst>
            <pc:docMk/>
            <pc:sldMk cId="1309280490" sldId="1402"/>
            <ac:spMk id="19" creationId="{8AD03A45-D3DA-4FC6-ADFB-44F8140A0EA1}"/>
          </ac:spMkLst>
        </pc:spChg>
        <pc:spChg chg="add mod">
          <ac:chgData name="Richard Cheney" userId="95efbdcd-1e74-4428-a1a0-bf9a8884faa2" providerId="ADAL" clId="{FB44A179-2C67-42F5-8F5B-002743BB1570}" dt="2017-05-10T12:43:02.470" v="1020" actId="1076"/>
          <ac:spMkLst>
            <pc:docMk/>
            <pc:sldMk cId="1309280490" sldId="1402"/>
            <ac:spMk id="20" creationId="{240855E0-E68E-4CF8-8AB4-801ECBE9AA8F}"/>
          </ac:spMkLst>
        </pc:spChg>
        <pc:spChg chg="add mod">
          <ac:chgData name="Richard Cheney" userId="95efbdcd-1e74-4428-a1a0-bf9a8884faa2" providerId="ADAL" clId="{FB44A179-2C67-42F5-8F5B-002743BB1570}" dt="2017-05-10T12:36:34.088" v="905" actId="20577"/>
          <ac:spMkLst>
            <pc:docMk/>
            <pc:sldMk cId="1309280490" sldId="1402"/>
            <ac:spMk id="21" creationId="{3421AAA2-7D8F-4739-AC26-A604FF055857}"/>
          </ac:spMkLst>
        </pc:spChg>
        <pc:spChg chg="add mod">
          <ac:chgData name="Richard Cheney" userId="95efbdcd-1e74-4428-a1a0-bf9a8884faa2" providerId="ADAL" clId="{FB44A179-2C67-42F5-8F5B-002743BB1570}" dt="2017-05-10T12:49:38.513" v="1148" actId="1076"/>
          <ac:spMkLst>
            <pc:docMk/>
            <pc:sldMk cId="1309280490" sldId="1402"/>
            <ac:spMk id="24" creationId="{CB7662D0-4EF0-4EFB-9358-0C25D47B72DF}"/>
          </ac:spMkLst>
        </pc:spChg>
        <pc:spChg chg="add mod">
          <ac:chgData name="Richard Cheney" userId="95efbdcd-1e74-4428-a1a0-bf9a8884faa2" providerId="ADAL" clId="{FB44A179-2C67-42F5-8F5B-002743BB1570}" dt="2017-05-10T12:50:44.550" v="1154" actId="20577"/>
          <ac:spMkLst>
            <pc:docMk/>
            <pc:sldMk cId="1309280490" sldId="1402"/>
            <ac:spMk id="25" creationId="{869CA9B1-A9FA-4D1D-BDE6-B443C66DF005}"/>
          </ac:spMkLst>
        </pc:spChg>
        <pc:spChg chg="add del mod">
          <ac:chgData name="Richard Cheney" userId="95efbdcd-1e74-4428-a1a0-bf9a8884faa2" providerId="ADAL" clId="{FB44A179-2C67-42F5-8F5B-002743BB1570}" dt="2017-05-10T12:51:37.014" v="1160" actId="2085"/>
          <ac:spMkLst>
            <pc:docMk/>
            <pc:sldMk cId="1309280490" sldId="1402"/>
            <ac:spMk id="29" creationId="{CA7B1ECB-FD7B-497F-998A-E64BB93F5F54}"/>
          </ac:spMkLst>
        </pc:spChg>
        <pc:spChg chg="add mod">
          <ac:chgData name="Richard Cheney" userId="95efbdcd-1e74-4428-a1a0-bf9a8884faa2" providerId="ADAL" clId="{FB44A179-2C67-42F5-8F5B-002743BB1570}" dt="2017-05-10T12:50:14.198" v="1152" actId="1035"/>
          <ac:spMkLst>
            <pc:docMk/>
            <pc:sldMk cId="1309280490" sldId="1402"/>
            <ac:spMk id="31" creationId="{C844EE71-5FC1-48C4-A67A-513F6E1E1ACC}"/>
          </ac:spMkLst>
        </pc:spChg>
        <pc:grpChg chg="add del mod">
          <ac:chgData name="Richard Cheney" userId="95efbdcd-1e74-4428-a1a0-bf9a8884faa2" providerId="ADAL" clId="{FB44A179-2C67-42F5-8F5B-002743BB1570}" dt="2017-05-10T12:48:45.366" v="1144" actId="20577"/>
          <ac:grpSpMkLst>
            <pc:docMk/>
            <pc:sldMk cId="1309280490" sldId="1402"/>
            <ac:grpSpMk id="32" creationId="{72B0FCDB-41FB-42FE-AD58-A378A9D3F987}"/>
          </ac:grpSpMkLst>
        </pc:grpChg>
        <pc:picChg chg="add mod ord topLvl">
          <ac:chgData name="Richard Cheney" userId="95efbdcd-1e74-4428-a1a0-bf9a8884faa2" providerId="ADAL" clId="{FB44A179-2C67-42F5-8F5B-002743BB1570}" dt="2017-05-10T12:48:45.366" v="1144" actId="20577"/>
          <ac:picMkLst>
            <pc:docMk/>
            <pc:sldMk cId="1309280490" sldId="1402"/>
            <ac:picMk id="7" creationId="{A871F455-1939-4E6C-8937-52A62BBDB9D3}"/>
          </ac:picMkLst>
        </pc:picChg>
        <pc:picChg chg="add mod ord">
          <ac:chgData name="Richard Cheney" userId="95efbdcd-1e74-4428-a1a0-bf9a8884faa2" providerId="ADAL" clId="{FB44A179-2C67-42F5-8F5B-002743BB1570}" dt="2017-05-10T12:47:29.336" v="1137" actId="166"/>
          <ac:picMkLst>
            <pc:docMk/>
            <pc:sldMk cId="1309280490" sldId="1402"/>
            <ac:picMk id="23" creationId="{FBC2DA30-FECB-428A-AF4D-9C254357E07C}"/>
          </ac:picMkLst>
        </pc:picChg>
        <pc:cxnChg chg="add mod topLvl">
          <ac:chgData name="Richard Cheney" userId="95efbdcd-1e74-4428-a1a0-bf9a8884faa2" providerId="ADAL" clId="{FB44A179-2C67-42F5-8F5B-002743BB1570}" dt="2017-05-10T12:49:59.522" v="1150" actId="208"/>
          <ac:cxnSpMkLst>
            <pc:docMk/>
            <pc:sldMk cId="1309280490" sldId="1402"/>
            <ac:cxnSpMk id="27" creationId="{546BBBEA-91A1-44A2-95C5-78CF5982C0F8}"/>
          </ac:cxnSpMkLst>
        </pc:cxnChg>
        <pc:cxnChg chg="add mod">
          <ac:chgData name="Richard Cheney" userId="95efbdcd-1e74-4428-a1a0-bf9a8884faa2" providerId="ADAL" clId="{FB44A179-2C67-42F5-8F5B-002743BB1570}" dt="2017-05-10T12:50:25.585" v="1153" actId="14100"/>
          <ac:cxnSpMkLst>
            <pc:docMk/>
            <pc:sldMk cId="1309280490" sldId="1402"/>
            <ac:cxnSpMk id="30" creationId="{ABB56A34-85E5-4453-A3FC-C44EA77DCF2C}"/>
          </ac:cxnSpMkLst>
        </pc:cxnChg>
      </pc:sldChg>
      <pc:sldChg chg="addSp delSp modSp add addAnim delAnim modAnim modNotesTx">
        <pc:chgData name="Richard Cheney" userId="95efbdcd-1e74-4428-a1a0-bf9a8884faa2" providerId="ADAL" clId="{FB44A179-2C67-42F5-8F5B-002743BB1570}" dt="2017-05-22T14:36:43.559" v="3222" actId="20577"/>
        <pc:sldMkLst>
          <pc:docMk/>
          <pc:sldMk cId="3596363124" sldId="1403"/>
        </pc:sldMkLst>
        <pc:spChg chg="mod">
          <ac:chgData name="Richard Cheney" userId="95efbdcd-1e74-4428-a1a0-bf9a8884faa2" providerId="ADAL" clId="{FB44A179-2C67-42F5-8F5B-002743BB1570}" dt="2017-05-10T13:07:49.246" v="1212" actId="20577"/>
          <ac:spMkLst>
            <pc:docMk/>
            <pc:sldMk cId="3596363124" sldId="1403"/>
            <ac:spMk id="3" creationId="{CC27AA81-749F-4958-A2A3-ECCD9C3980B4}"/>
          </ac:spMkLst>
        </pc:spChg>
        <pc:spChg chg="mod">
          <ac:chgData name="Richard Cheney" userId="95efbdcd-1e74-4428-a1a0-bf9a8884faa2" providerId="ADAL" clId="{FB44A179-2C67-42F5-8F5B-002743BB1570}" dt="2017-05-10T13:22:53.639" v="1528" actId="20577"/>
          <ac:spMkLst>
            <pc:docMk/>
            <pc:sldMk cId="3596363124" sldId="1403"/>
            <ac:spMk id="9" creationId="{EEBD0613-D33D-4FB0-8526-19D031ECD422}"/>
          </ac:spMkLst>
        </pc:spChg>
        <pc:spChg chg="add mod">
          <ac:chgData name="Richard Cheney" userId="95efbdcd-1e74-4428-a1a0-bf9a8884faa2" providerId="ADAL" clId="{FB44A179-2C67-42F5-8F5B-002743BB1570}" dt="2017-05-22T14:36:36.110" v="3217" actId="1076"/>
          <ac:spMkLst>
            <pc:docMk/>
            <pc:sldMk cId="3596363124" sldId="1403"/>
            <ac:spMk id="33" creationId="{CA3D268A-24C8-4D9D-806A-ABD002ED0F2F}"/>
          </ac:spMkLst>
        </pc:spChg>
        <pc:spChg chg="add mod">
          <ac:chgData name="Richard Cheney" userId="95efbdcd-1e74-4428-a1a0-bf9a8884faa2" providerId="ADAL" clId="{FB44A179-2C67-42F5-8F5B-002743BB1570}" dt="2017-05-10T13:26:52.684" v="1555" actId="14100"/>
          <ac:spMkLst>
            <pc:docMk/>
            <pc:sldMk cId="3596363124" sldId="1403"/>
            <ac:spMk id="35" creationId="{038D6D98-A189-4ACF-ACCC-642D9BEC5396}"/>
          </ac:spMkLst>
        </pc:spChg>
        <pc:spChg chg="add del mod">
          <ac:chgData name="Richard Cheney" userId="95efbdcd-1e74-4428-a1a0-bf9a8884faa2" providerId="ADAL" clId="{FB44A179-2C67-42F5-8F5B-002743BB1570}" dt="2017-05-10T13:27:17.137" v="1559" actId="478"/>
          <ac:spMkLst>
            <pc:docMk/>
            <pc:sldMk cId="3596363124" sldId="1403"/>
            <ac:spMk id="37" creationId="{BD59B7B7-D955-4BCF-8D3D-B58108888295}"/>
          </ac:spMkLst>
        </pc:spChg>
        <pc:spChg chg="add mod">
          <ac:chgData name="Richard Cheney" userId="95efbdcd-1e74-4428-a1a0-bf9a8884faa2" providerId="ADAL" clId="{FB44A179-2C67-42F5-8F5B-002743BB1570}" dt="2017-05-22T14:36:43.559" v="3222" actId="20577"/>
          <ac:spMkLst>
            <pc:docMk/>
            <pc:sldMk cId="3596363124" sldId="1403"/>
            <ac:spMk id="37" creationId="{0C0DE790-4468-4692-ADAB-452E7B823906}"/>
          </ac:spMkLst>
        </pc:spChg>
        <pc:grpChg chg="add mod">
          <ac:chgData name="Richard Cheney" userId="95efbdcd-1e74-4428-a1a0-bf9a8884faa2" providerId="ADAL" clId="{FB44A179-2C67-42F5-8F5B-002743BB1570}" dt="2017-05-10T13:24:44.670" v="1539" actId="20577"/>
          <ac:grpSpMkLst>
            <pc:docMk/>
            <pc:sldMk cId="3596363124" sldId="1403"/>
            <ac:grpSpMk id="43" creationId="{8F282CEE-815E-467C-B19D-17B1E79D9060}"/>
          </ac:grpSpMkLst>
        </pc:grpChg>
        <pc:picChg chg="add mod ord">
          <ac:chgData name="Richard Cheney" userId="95efbdcd-1e74-4428-a1a0-bf9a8884faa2" providerId="ADAL" clId="{FB44A179-2C67-42F5-8F5B-002743BB1570}" dt="2017-05-10T13:24:44.670" v="1539" actId="20577"/>
          <ac:picMkLst>
            <pc:docMk/>
            <pc:sldMk cId="3596363124" sldId="1403"/>
            <ac:picMk id="19" creationId="{FF23E206-3463-4B08-B84C-B784D8936893}"/>
          </ac:picMkLst>
        </pc:picChg>
        <pc:picChg chg="add del mod">
          <ac:chgData name="Richard Cheney" userId="95efbdcd-1e74-4428-a1a0-bf9a8884faa2" providerId="ADAL" clId="{FB44A179-2C67-42F5-8F5B-002743BB1570}" dt="2017-05-10T13:08:46.737" v="1216" actId="478"/>
          <ac:picMkLst>
            <pc:docMk/>
            <pc:sldMk cId="3596363124" sldId="1403"/>
            <ac:picMk id="26" creationId="{267B6FA5-2C6E-44AC-A3CC-5A1D14F1E71A}"/>
          </ac:picMkLst>
        </pc:picChg>
        <pc:picChg chg="add del mod">
          <ac:chgData name="Richard Cheney" userId="95efbdcd-1e74-4428-a1a0-bf9a8884faa2" providerId="ADAL" clId="{FB44A179-2C67-42F5-8F5B-002743BB1570}" dt="2017-05-10T13:08:55.719" v="1218" actId="478"/>
          <ac:picMkLst>
            <pc:docMk/>
            <pc:sldMk cId="3596363124" sldId="1403"/>
            <ac:picMk id="32" creationId="{C4AC96A2-B476-406B-A9B1-9AAFE27CF8EF}"/>
          </ac:picMkLst>
        </pc:picChg>
        <pc:picChg chg="add mod">
          <ac:chgData name="Richard Cheney" userId="95efbdcd-1e74-4428-a1a0-bf9a8884faa2" providerId="ADAL" clId="{FB44A179-2C67-42F5-8F5B-002743BB1570}" dt="2017-05-10T13:24:44.670" v="1539" actId="20577"/>
          <ac:picMkLst>
            <pc:docMk/>
            <pc:sldMk cId="3596363124" sldId="1403"/>
            <ac:picMk id="34" creationId="{07E4B251-6EC1-4C81-9497-EACBABC61CDD}"/>
          </ac:picMkLst>
        </pc:picChg>
        <pc:picChg chg="add del mod ord">
          <ac:chgData name="Richard Cheney" userId="95efbdcd-1e74-4428-a1a0-bf9a8884faa2" providerId="ADAL" clId="{FB44A179-2C67-42F5-8F5B-002743BB1570}" dt="2017-05-10T13:25:36.679" v="1549" actId="1076"/>
          <ac:picMkLst>
            <pc:docMk/>
            <pc:sldMk cId="3596363124" sldId="1403"/>
            <ac:picMk id="36" creationId="{B37F6773-FE58-4B92-A60B-C101F3E0D6AC}"/>
          </ac:picMkLst>
        </pc:picChg>
        <pc:cxnChg chg="add mod">
          <ac:chgData name="Richard Cheney" userId="95efbdcd-1e74-4428-a1a0-bf9a8884faa2" providerId="ADAL" clId="{FB44A179-2C67-42F5-8F5B-002743BB1570}" dt="2017-05-10T13:25:44.671" v="1550" actId="14100"/>
          <ac:cxnSpMkLst>
            <pc:docMk/>
            <pc:sldMk cId="3596363124" sldId="1403"/>
            <ac:cxnSpMk id="39" creationId="{CFFE8A37-55EC-4818-8DD2-39696232371D}"/>
          </ac:cxnSpMkLst>
        </pc:cxnChg>
      </pc:sldChg>
      <pc:sldChg chg="addSp delSp modSp add setBg delAnim modNotesTx">
        <pc:chgData name="Richard Cheney" userId="95efbdcd-1e74-4428-a1a0-bf9a8884faa2" providerId="ADAL" clId="{FB44A179-2C67-42F5-8F5B-002743BB1570}" dt="2017-05-10T15:19:05.737" v="2641" actId="6549"/>
        <pc:sldMkLst>
          <pc:docMk/>
          <pc:sldMk cId="2093282518" sldId="1404"/>
        </pc:sldMkLst>
        <pc:spChg chg="mod">
          <ac:chgData name="Richard Cheney" userId="95efbdcd-1e74-4428-a1a0-bf9a8884faa2" providerId="ADAL" clId="{FB44A179-2C67-42F5-8F5B-002743BB1570}" dt="2017-05-10T14:15:44.821" v="1755" actId="20577"/>
          <ac:spMkLst>
            <pc:docMk/>
            <pc:sldMk cId="2093282518" sldId="1404"/>
            <ac:spMk id="3" creationId="{CC27AA81-749F-4958-A2A3-ECCD9C3980B4}"/>
          </ac:spMkLst>
        </pc:spChg>
        <pc:spChg chg="del">
          <ac:chgData name="Richard Cheney" userId="95efbdcd-1e74-4428-a1a0-bf9a8884faa2" providerId="ADAL" clId="{FB44A179-2C67-42F5-8F5B-002743BB1570}" dt="2017-05-10T14:15:49.393" v="1756" actId="478"/>
          <ac:spMkLst>
            <pc:docMk/>
            <pc:sldMk cId="2093282518" sldId="1404"/>
            <ac:spMk id="4" creationId="{AB80C29E-AC99-42B5-9FAF-2C96C6D51A9D}"/>
          </ac:spMkLst>
        </pc:spChg>
        <pc:spChg chg="del mod">
          <ac:chgData name="Richard Cheney" userId="95efbdcd-1e74-4428-a1a0-bf9a8884faa2" providerId="ADAL" clId="{FB44A179-2C67-42F5-8F5B-002743BB1570}" dt="2017-05-10T14:15:53.392" v="1758" actId="478"/>
          <ac:spMkLst>
            <pc:docMk/>
            <pc:sldMk cId="2093282518" sldId="1404"/>
            <ac:spMk id="7" creationId="{F623520A-1A7C-419A-8DF0-7EC6204FCF5B}"/>
          </ac:spMkLst>
        </pc:spChg>
        <pc:spChg chg="del mod">
          <ac:chgData name="Richard Cheney" userId="95efbdcd-1e74-4428-a1a0-bf9a8884faa2" providerId="ADAL" clId="{FB44A179-2C67-42F5-8F5B-002743BB1570}" dt="2017-05-10T14:15:59.743" v="1761" actId="478"/>
          <ac:spMkLst>
            <pc:docMk/>
            <pc:sldMk cId="2093282518" sldId="1404"/>
            <ac:spMk id="9" creationId="{EEBD0613-D33D-4FB0-8526-19D031ECD422}"/>
          </ac:spMkLst>
        </pc:spChg>
        <pc:spChg chg="del">
          <ac:chgData name="Richard Cheney" userId="95efbdcd-1e74-4428-a1a0-bf9a8884faa2" providerId="ADAL" clId="{FB44A179-2C67-42F5-8F5B-002743BB1570}" dt="2017-05-10T14:15:55.703" v="1759" actId="478"/>
          <ac:spMkLst>
            <pc:docMk/>
            <pc:sldMk cId="2093282518" sldId="1404"/>
            <ac:spMk id="10" creationId="{49619E7B-1D00-43B7-BAAC-E2C49992DF82}"/>
          </ac:spMkLst>
        </pc:spChg>
        <pc:spChg chg="add mod">
          <ac:chgData name="Richard Cheney" userId="95efbdcd-1e74-4428-a1a0-bf9a8884faa2" providerId="ADAL" clId="{FB44A179-2C67-42F5-8F5B-002743BB1570}" dt="2017-05-10T14:30:34.374" v="1919" actId="1076"/>
          <ac:spMkLst>
            <pc:docMk/>
            <pc:sldMk cId="2093282518" sldId="1404"/>
            <ac:spMk id="12" creationId="{A617BFBD-B169-4001-B630-8224CAAB236E}"/>
          </ac:spMkLst>
        </pc:spChg>
        <pc:spChg chg="add mod">
          <ac:chgData name="Richard Cheney" userId="95efbdcd-1e74-4428-a1a0-bf9a8884faa2" providerId="ADAL" clId="{FB44A179-2C67-42F5-8F5B-002743BB1570}" dt="2017-05-10T14:31:56.618" v="1941" actId="1037"/>
          <ac:spMkLst>
            <pc:docMk/>
            <pc:sldMk cId="2093282518" sldId="1404"/>
            <ac:spMk id="13" creationId="{7F697DE1-F2C6-4339-9680-ADE7D3991C29}"/>
          </ac:spMkLst>
        </pc:spChg>
        <pc:spChg chg="add mod ord">
          <ac:chgData name="Richard Cheney" userId="95efbdcd-1e74-4428-a1a0-bf9a8884faa2" providerId="ADAL" clId="{FB44A179-2C67-42F5-8F5B-002743BB1570}" dt="2017-05-10T14:28:45.850" v="1917" actId="1076"/>
          <ac:spMkLst>
            <pc:docMk/>
            <pc:sldMk cId="2093282518" sldId="1404"/>
            <ac:spMk id="16" creationId="{3AC99CB4-84EB-486B-B5FF-2F306EEE12C7}"/>
          </ac:spMkLst>
        </pc:spChg>
        <pc:spChg chg="add mod">
          <ac:chgData name="Richard Cheney" userId="95efbdcd-1e74-4428-a1a0-bf9a8884faa2" providerId="ADAL" clId="{FB44A179-2C67-42F5-8F5B-002743BB1570}" dt="2017-05-10T14:28:45.850" v="1917" actId="1076"/>
          <ac:spMkLst>
            <pc:docMk/>
            <pc:sldMk cId="2093282518" sldId="1404"/>
            <ac:spMk id="17" creationId="{2CCDB27E-FD45-4C77-8BD5-21A33561AEFB}"/>
          </ac:spMkLst>
        </pc:spChg>
        <pc:spChg chg="add mod ord">
          <ac:chgData name="Richard Cheney" userId="95efbdcd-1e74-4428-a1a0-bf9a8884faa2" providerId="ADAL" clId="{FB44A179-2C67-42F5-8F5B-002743BB1570}" dt="2017-05-10T14:27:09.070" v="1905" actId="6549"/>
          <ac:spMkLst>
            <pc:docMk/>
            <pc:sldMk cId="2093282518" sldId="1404"/>
            <ac:spMk id="20" creationId="{AC4DD3DF-2DEE-4E7F-80D0-ACAD15C3BB3E}"/>
          </ac:spMkLst>
        </pc:spChg>
        <pc:spChg chg="add mod">
          <ac:chgData name="Richard Cheney" userId="95efbdcd-1e74-4428-a1a0-bf9a8884faa2" providerId="ADAL" clId="{FB44A179-2C67-42F5-8F5B-002743BB1570}" dt="2017-05-10T14:28:45.850" v="1917" actId="1076"/>
          <ac:spMkLst>
            <pc:docMk/>
            <pc:sldMk cId="2093282518" sldId="1404"/>
            <ac:spMk id="22" creationId="{2CE792B5-CDBA-42A9-BA12-844559C477C8}"/>
          </ac:spMkLst>
        </pc:spChg>
        <pc:spChg chg="add del">
          <ac:chgData name="Richard Cheney" userId="95efbdcd-1e74-4428-a1a0-bf9a8884faa2" providerId="ADAL" clId="{FB44A179-2C67-42F5-8F5B-002743BB1570}" dt="2017-05-10T14:30:49.663" v="1925" actId="478"/>
          <ac:spMkLst>
            <pc:docMk/>
            <pc:sldMk cId="2093282518" sldId="1404"/>
            <ac:spMk id="24" creationId="{C7F4B440-D27B-423E-BF05-00B05CC2D656}"/>
          </ac:spMkLst>
        </pc:spChg>
        <pc:spChg chg="add mod">
          <ac:chgData name="Richard Cheney" userId="95efbdcd-1e74-4428-a1a0-bf9a8884faa2" providerId="ADAL" clId="{FB44A179-2C67-42F5-8F5B-002743BB1570}" dt="2017-05-10T15:00:02.105" v="2067" actId="6549"/>
          <ac:spMkLst>
            <pc:docMk/>
            <pc:sldMk cId="2093282518" sldId="1404"/>
            <ac:spMk id="26" creationId="{FFDA2DC0-9D2E-49E5-A566-43DAF8D83E51}"/>
          </ac:spMkLst>
        </pc:spChg>
        <pc:spChg chg="add mod">
          <ac:chgData name="Richard Cheney" userId="95efbdcd-1e74-4428-a1a0-bf9a8884faa2" providerId="ADAL" clId="{FB44A179-2C67-42F5-8F5B-002743BB1570}" dt="2017-05-10T15:00:02.105" v="2067" actId="6549"/>
          <ac:spMkLst>
            <pc:docMk/>
            <pc:sldMk cId="2093282518" sldId="1404"/>
            <ac:spMk id="28" creationId="{C3EAFE1F-EC8A-4B64-85B4-FB7DFDC4D546}"/>
          </ac:spMkLst>
        </pc:spChg>
        <pc:spChg chg="add mod">
          <ac:chgData name="Richard Cheney" userId="95efbdcd-1e74-4428-a1a0-bf9a8884faa2" providerId="ADAL" clId="{FB44A179-2C67-42F5-8F5B-002743BB1570}" dt="2017-05-10T15:16:58.921" v="2432" actId="14"/>
          <ac:spMkLst>
            <pc:docMk/>
            <pc:sldMk cId="2093282518" sldId="1404"/>
            <ac:spMk id="29" creationId="{98D1E2D5-11B4-4641-A4EA-136EEDD5A8EB}"/>
          </ac:spMkLst>
        </pc:spChg>
        <pc:spChg chg="add mod">
          <ac:chgData name="Richard Cheney" userId="95efbdcd-1e74-4428-a1a0-bf9a8884faa2" providerId="ADAL" clId="{FB44A179-2C67-42F5-8F5B-002743BB1570}" dt="2017-05-10T15:10:51.613" v="2152" actId="6549"/>
          <ac:spMkLst>
            <pc:docMk/>
            <pc:sldMk cId="2093282518" sldId="1404"/>
            <ac:spMk id="48" creationId="{F49B7A38-AFC9-4405-87EC-050E90FDDDEE}"/>
          </ac:spMkLst>
        </pc:spChg>
        <pc:spChg chg="add mod">
          <ac:chgData name="Richard Cheney" userId="95efbdcd-1e74-4428-a1a0-bf9a8884faa2" providerId="ADAL" clId="{FB44A179-2C67-42F5-8F5B-002743BB1570}" dt="2017-05-10T15:10:51.613" v="2152" actId="6549"/>
          <ac:spMkLst>
            <pc:docMk/>
            <pc:sldMk cId="2093282518" sldId="1404"/>
            <ac:spMk id="49" creationId="{31A37694-C623-4429-BC91-F0772020BE8B}"/>
          </ac:spMkLst>
        </pc:spChg>
        <pc:spChg chg="add mod">
          <ac:chgData name="Richard Cheney" userId="95efbdcd-1e74-4428-a1a0-bf9a8884faa2" providerId="ADAL" clId="{FB44A179-2C67-42F5-8F5B-002743BB1570}" dt="2017-05-10T15:09:14.307" v="2146" actId="1076"/>
          <ac:spMkLst>
            <pc:docMk/>
            <pc:sldMk cId="2093282518" sldId="1404"/>
            <ac:spMk id="92" creationId="{FE2EB0CC-ED4A-424F-87CF-39F4E441D0CB}"/>
          </ac:spMkLst>
        </pc:spChg>
        <pc:spChg chg="add mod">
          <ac:chgData name="Richard Cheney" userId="95efbdcd-1e74-4428-a1a0-bf9a8884faa2" providerId="ADAL" clId="{FB44A179-2C67-42F5-8F5B-002743BB1570}" dt="2017-05-10T15:09:51.831" v="2150" actId="1076"/>
          <ac:spMkLst>
            <pc:docMk/>
            <pc:sldMk cId="2093282518" sldId="1404"/>
            <ac:spMk id="93" creationId="{F379669F-C5D5-4870-82E7-960EFB0A972E}"/>
          </ac:spMkLst>
        </pc:spChg>
        <pc:grpChg chg="add mod">
          <ac:chgData name="Richard Cheney" userId="95efbdcd-1e74-4428-a1a0-bf9a8884faa2" providerId="ADAL" clId="{FB44A179-2C67-42F5-8F5B-002743BB1570}" dt="2017-05-10T14:28:45.850" v="1917" actId="1076"/>
          <ac:grpSpMkLst>
            <pc:docMk/>
            <pc:sldMk cId="2093282518" sldId="1404"/>
            <ac:grpSpMk id="21" creationId="{05A39C26-DD93-4B64-8CD1-DB124DC40F20}"/>
          </ac:grpSpMkLst>
        </pc:grpChg>
        <pc:picChg chg="add del mod">
          <ac:chgData name="Richard Cheney" userId="95efbdcd-1e74-4428-a1a0-bf9a8884faa2" providerId="ADAL" clId="{FB44A179-2C67-42F5-8F5B-002743BB1570}" dt="2017-05-10T14:17:54.721" v="1767" actId="478"/>
          <ac:picMkLst>
            <pc:docMk/>
            <pc:sldMk cId="2093282518" sldId="1404"/>
            <ac:picMk id="5" creationId="{6616BF23-3BCD-4125-8BF9-C11B57E25C4B}"/>
          </ac:picMkLst>
        </pc:picChg>
        <pc:picChg chg="del">
          <ac:chgData name="Richard Cheney" userId="95efbdcd-1e74-4428-a1a0-bf9a8884faa2" providerId="ADAL" clId="{FB44A179-2C67-42F5-8F5B-002743BB1570}" dt="2017-05-10T14:15:49.393" v="1756" actId="478"/>
          <ac:picMkLst>
            <pc:docMk/>
            <pc:sldMk cId="2093282518" sldId="1404"/>
            <ac:picMk id="6" creationId="{9D88342C-52B8-4B1F-B443-8D76867BAA44}"/>
          </ac:picMkLst>
        </pc:picChg>
        <pc:picChg chg="add mod">
          <ac:chgData name="Richard Cheney" userId="95efbdcd-1e74-4428-a1a0-bf9a8884faa2" providerId="ADAL" clId="{FB44A179-2C67-42F5-8F5B-002743BB1570}" dt="2017-05-10T14:59:39.356" v="2066" actId="6549"/>
          <ac:picMkLst>
            <pc:docMk/>
            <pc:sldMk cId="2093282518" sldId="1404"/>
            <ac:picMk id="11" creationId="{5479FA77-34F9-4299-A163-16506A7A15AF}"/>
          </ac:picMkLst>
        </pc:picChg>
        <pc:picChg chg="add mod">
          <ac:chgData name="Richard Cheney" userId="95efbdcd-1e74-4428-a1a0-bf9a8884faa2" providerId="ADAL" clId="{FB44A179-2C67-42F5-8F5B-002743BB1570}" dt="2017-05-10T14:28:45.850" v="1917" actId="1076"/>
          <ac:picMkLst>
            <pc:docMk/>
            <pc:sldMk cId="2093282518" sldId="1404"/>
            <ac:picMk id="15" creationId="{DE0FAD10-CEBF-4723-9710-CB363D24EA55}"/>
          </ac:picMkLst>
        </pc:picChg>
        <pc:picChg chg="add mod ord modCrop">
          <ac:chgData name="Richard Cheney" userId="95efbdcd-1e74-4428-a1a0-bf9a8884faa2" providerId="ADAL" clId="{FB44A179-2C67-42F5-8F5B-002743BB1570}" dt="2017-05-10T14:27:09.070" v="1905" actId="6549"/>
          <ac:picMkLst>
            <pc:docMk/>
            <pc:sldMk cId="2093282518" sldId="1404"/>
            <ac:picMk id="19" creationId="{1797653B-8FB9-42CC-9ACE-773D9442E964}"/>
          </ac:picMkLst>
        </pc:picChg>
        <pc:picChg chg="add del">
          <ac:chgData name="Richard Cheney" userId="95efbdcd-1e74-4428-a1a0-bf9a8884faa2" providerId="ADAL" clId="{FB44A179-2C67-42F5-8F5B-002743BB1570}" dt="2017-05-10T14:30:51.931" v="1926" actId="478"/>
          <ac:picMkLst>
            <pc:docMk/>
            <pc:sldMk cId="2093282518" sldId="1404"/>
            <ac:picMk id="23" creationId="{407224F0-B9D8-45EF-BC80-292A540898EB}"/>
          </ac:picMkLst>
        </pc:picChg>
        <pc:picChg chg="add mod">
          <ac:chgData name="Richard Cheney" userId="95efbdcd-1e74-4428-a1a0-bf9a8884faa2" providerId="ADAL" clId="{FB44A179-2C67-42F5-8F5B-002743BB1570}" dt="2017-05-10T14:31:17.958" v="1931" actId="6549"/>
          <ac:picMkLst>
            <pc:docMk/>
            <pc:sldMk cId="2093282518" sldId="1404"/>
            <ac:picMk id="25" creationId="{AFDF1521-0A13-4C2F-B1A2-AE9984118243}"/>
          </ac:picMkLst>
        </pc:picChg>
        <pc:picChg chg="add mod">
          <ac:chgData name="Richard Cheney" userId="95efbdcd-1e74-4428-a1a0-bf9a8884faa2" providerId="ADAL" clId="{FB44A179-2C67-42F5-8F5B-002743BB1570}" dt="2017-05-10T14:31:17.958" v="1931" actId="6549"/>
          <ac:picMkLst>
            <pc:docMk/>
            <pc:sldMk cId="2093282518" sldId="1404"/>
            <ac:picMk id="27" creationId="{2C094395-F41D-4D55-926E-8737F3D3D31A}"/>
          </ac:picMkLst>
        </pc:picChg>
        <pc:picChg chg="add mod">
          <ac:chgData name="Richard Cheney" userId="95efbdcd-1e74-4428-a1a0-bf9a8884faa2" providerId="ADAL" clId="{FB44A179-2C67-42F5-8F5B-002743BB1570}" dt="2017-05-10T14:59:04.429" v="2064" actId="6549"/>
          <ac:picMkLst>
            <pc:docMk/>
            <pc:sldMk cId="2093282518" sldId="1404"/>
            <ac:picMk id="44" creationId="{C8B61995-FF2A-4B98-8FFB-3F8D10791564}"/>
          </ac:picMkLst>
        </pc:picChg>
        <pc:picChg chg="add mod">
          <ac:chgData name="Richard Cheney" userId="95efbdcd-1e74-4428-a1a0-bf9a8884faa2" providerId="ADAL" clId="{FB44A179-2C67-42F5-8F5B-002743BB1570}" dt="2017-05-10T14:59:04.429" v="2064" actId="6549"/>
          <ac:picMkLst>
            <pc:docMk/>
            <pc:sldMk cId="2093282518" sldId="1404"/>
            <ac:picMk id="47" creationId="{9EEC19CE-B0CF-448E-9A8B-CBFEFDB19E5E}"/>
          </ac:picMkLst>
        </pc:picChg>
        <pc:picChg chg="add mod">
          <ac:chgData name="Richard Cheney" userId="95efbdcd-1e74-4428-a1a0-bf9a8884faa2" providerId="ADAL" clId="{FB44A179-2C67-42F5-8F5B-002743BB1570}" dt="2017-05-10T15:06:28.306" v="2106" actId="6549"/>
          <ac:picMkLst>
            <pc:docMk/>
            <pc:sldMk cId="2093282518" sldId="1404"/>
            <ac:picMk id="55" creationId="{ACE8270F-B971-46AC-9FAC-5BF3BFCD3FD6}"/>
          </ac:picMkLst>
        </pc:picChg>
        <pc:picChg chg="add del mod">
          <ac:chgData name="Richard Cheney" userId="95efbdcd-1e74-4428-a1a0-bf9a8884faa2" providerId="ADAL" clId="{FB44A179-2C67-42F5-8F5B-002743BB1570}" dt="2017-05-10T15:08:43.329" v="2131" actId="478"/>
          <ac:picMkLst>
            <pc:docMk/>
            <pc:sldMk cId="2093282518" sldId="1404"/>
            <ac:picMk id="57" creationId="{F96FED0C-71C0-43EA-9AFB-571C1066395D}"/>
          </ac:picMkLst>
        </pc:picChg>
        <pc:picChg chg="add del mod">
          <ac:chgData name="Richard Cheney" userId="95efbdcd-1e74-4428-a1a0-bf9a8884faa2" providerId="ADAL" clId="{FB44A179-2C67-42F5-8F5B-002743BB1570}" dt="2017-05-10T15:02:45.573" v="2074" actId="478"/>
          <ac:picMkLst>
            <pc:docMk/>
            <pc:sldMk cId="2093282518" sldId="1404"/>
            <ac:picMk id="59" creationId="{61616FDF-5A5A-44CA-85EE-FAC63B8C8658}"/>
          </ac:picMkLst>
        </pc:picChg>
        <pc:picChg chg="add mod">
          <ac:chgData name="Richard Cheney" userId="95efbdcd-1e74-4428-a1a0-bf9a8884faa2" providerId="ADAL" clId="{FB44A179-2C67-42F5-8F5B-002743BB1570}" dt="2017-05-10T15:06:58.030" v="2112" actId="1076"/>
          <ac:picMkLst>
            <pc:docMk/>
            <pc:sldMk cId="2093282518" sldId="1404"/>
            <ac:picMk id="61" creationId="{7C590041-0425-475E-BC60-11C09FA97D1E}"/>
          </ac:picMkLst>
        </pc:picChg>
        <pc:picChg chg="add del mod">
          <ac:chgData name="Richard Cheney" userId="95efbdcd-1e74-4428-a1a0-bf9a8884faa2" providerId="ADAL" clId="{FB44A179-2C67-42F5-8F5B-002743BB1570}" dt="2017-05-10T15:03:11.821" v="2079" actId="478"/>
          <ac:picMkLst>
            <pc:docMk/>
            <pc:sldMk cId="2093282518" sldId="1404"/>
            <ac:picMk id="63" creationId="{CB9BA764-AC28-4D8F-AEDC-337027DAC9D9}"/>
          </ac:picMkLst>
        </pc:picChg>
        <pc:picChg chg="add mod">
          <ac:chgData name="Richard Cheney" userId="95efbdcd-1e74-4428-a1a0-bf9a8884faa2" providerId="ADAL" clId="{FB44A179-2C67-42F5-8F5B-002743BB1570}" dt="2017-05-10T15:08:03.087" v="2125" actId="1076"/>
          <ac:picMkLst>
            <pc:docMk/>
            <pc:sldMk cId="2093282518" sldId="1404"/>
            <ac:picMk id="65" creationId="{02A1E9D1-C228-4337-A7C4-918059489B9A}"/>
          </ac:picMkLst>
        </pc:picChg>
        <pc:picChg chg="add del mod">
          <ac:chgData name="Richard Cheney" userId="95efbdcd-1e74-4428-a1a0-bf9a8884faa2" providerId="ADAL" clId="{FB44A179-2C67-42F5-8F5B-002743BB1570}" dt="2017-05-10T15:03:38.049" v="2083" actId="478"/>
          <ac:picMkLst>
            <pc:docMk/>
            <pc:sldMk cId="2093282518" sldId="1404"/>
            <ac:picMk id="67" creationId="{A3FD8275-CB36-47B2-AF99-0BFD78874C90}"/>
          </ac:picMkLst>
        </pc:picChg>
        <pc:picChg chg="add del mod">
          <ac:chgData name="Richard Cheney" userId="95efbdcd-1e74-4428-a1a0-bf9a8884faa2" providerId="ADAL" clId="{FB44A179-2C67-42F5-8F5B-002743BB1570}" dt="2017-05-10T15:03:53.792" v="2086" actId="478"/>
          <ac:picMkLst>
            <pc:docMk/>
            <pc:sldMk cId="2093282518" sldId="1404"/>
            <ac:picMk id="69" creationId="{50C1F8AE-2616-4ADC-BD93-E0FB33F40840}"/>
          </ac:picMkLst>
        </pc:picChg>
        <pc:picChg chg="add mod">
          <ac:chgData name="Richard Cheney" userId="95efbdcd-1e74-4428-a1a0-bf9a8884faa2" providerId="ADAL" clId="{FB44A179-2C67-42F5-8F5B-002743BB1570}" dt="2017-05-10T15:08:09.593" v="2126" actId="1076"/>
          <ac:picMkLst>
            <pc:docMk/>
            <pc:sldMk cId="2093282518" sldId="1404"/>
            <ac:picMk id="71" creationId="{BCEF4B55-7921-4873-9E27-5DAD7992D00F}"/>
          </ac:picMkLst>
        </pc:picChg>
        <pc:picChg chg="add del mod">
          <ac:chgData name="Richard Cheney" userId="95efbdcd-1e74-4428-a1a0-bf9a8884faa2" providerId="ADAL" clId="{FB44A179-2C67-42F5-8F5B-002743BB1570}" dt="2017-05-10T15:04:19.749" v="2090" actId="478"/>
          <ac:picMkLst>
            <pc:docMk/>
            <pc:sldMk cId="2093282518" sldId="1404"/>
            <ac:picMk id="73" creationId="{EE0CEFB9-843A-4A11-A2E1-2FBF6FCD4FD8}"/>
          </ac:picMkLst>
        </pc:picChg>
        <pc:picChg chg="add mod">
          <ac:chgData name="Richard Cheney" userId="95efbdcd-1e74-4428-a1a0-bf9a8884faa2" providerId="ADAL" clId="{FB44A179-2C67-42F5-8F5B-002743BB1570}" dt="2017-05-10T15:06:28.306" v="2106" actId="6549"/>
          <ac:picMkLst>
            <pc:docMk/>
            <pc:sldMk cId="2093282518" sldId="1404"/>
            <ac:picMk id="75" creationId="{DE7A42D5-9162-4260-80C3-4BFEA1A74351}"/>
          </ac:picMkLst>
        </pc:picChg>
        <pc:picChg chg="add del mod">
          <ac:chgData name="Richard Cheney" userId="95efbdcd-1e74-4428-a1a0-bf9a8884faa2" providerId="ADAL" clId="{FB44A179-2C67-42F5-8F5B-002743BB1570}" dt="2017-05-10T15:04:47.868" v="2094" actId="478"/>
          <ac:picMkLst>
            <pc:docMk/>
            <pc:sldMk cId="2093282518" sldId="1404"/>
            <ac:picMk id="77" creationId="{F2BA2177-D554-443C-B073-78163034D6BE}"/>
          </ac:picMkLst>
        </pc:picChg>
        <pc:picChg chg="add del mod">
          <ac:chgData name="Richard Cheney" userId="95efbdcd-1e74-4428-a1a0-bf9a8884faa2" providerId="ADAL" clId="{FB44A179-2C67-42F5-8F5B-002743BB1570}" dt="2017-05-10T15:05:08.472" v="2097" actId="478"/>
          <ac:picMkLst>
            <pc:docMk/>
            <pc:sldMk cId="2093282518" sldId="1404"/>
            <ac:picMk id="79" creationId="{47D6A1B4-463D-4E31-B1BF-B4C17075AA9F}"/>
          </ac:picMkLst>
        </pc:picChg>
        <pc:picChg chg="add mod">
          <ac:chgData name="Richard Cheney" userId="95efbdcd-1e74-4428-a1a0-bf9a8884faa2" providerId="ADAL" clId="{FB44A179-2C67-42F5-8F5B-002743BB1570}" dt="2017-05-10T15:07:03.097" v="2113" actId="1076"/>
          <ac:picMkLst>
            <pc:docMk/>
            <pc:sldMk cId="2093282518" sldId="1404"/>
            <ac:picMk id="81" creationId="{08BFD8E9-B69C-470A-A735-40B1C0D1DFA6}"/>
          </ac:picMkLst>
        </pc:picChg>
        <pc:picChg chg="add del mod">
          <ac:chgData name="Richard Cheney" userId="95efbdcd-1e74-4428-a1a0-bf9a8884faa2" providerId="ADAL" clId="{FB44A179-2C67-42F5-8F5B-002743BB1570}" dt="2017-05-10T15:08:42.871" v="2130" actId="478"/>
          <ac:picMkLst>
            <pc:docMk/>
            <pc:sldMk cId="2093282518" sldId="1404"/>
            <ac:picMk id="83" creationId="{8FFA21AA-17A7-4CE4-9374-FB906EA166CA}"/>
          </ac:picMkLst>
        </pc:picChg>
        <pc:picChg chg="add del mod">
          <ac:chgData name="Richard Cheney" userId="95efbdcd-1e74-4428-a1a0-bf9a8884faa2" providerId="ADAL" clId="{FB44A179-2C67-42F5-8F5B-002743BB1570}" dt="2017-05-10T15:07:19.856" v="2117" actId="478"/>
          <ac:picMkLst>
            <pc:docMk/>
            <pc:sldMk cId="2093282518" sldId="1404"/>
            <ac:picMk id="85" creationId="{EF43705F-3A18-4468-84E4-1F8D28D89582}"/>
          </ac:picMkLst>
        </pc:picChg>
        <pc:picChg chg="add del mod">
          <ac:chgData name="Richard Cheney" userId="95efbdcd-1e74-4428-a1a0-bf9a8884faa2" providerId="ADAL" clId="{FB44A179-2C67-42F5-8F5B-002743BB1570}" dt="2017-05-10T15:07:19.856" v="2117" actId="478"/>
          <ac:picMkLst>
            <pc:docMk/>
            <pc:sldMk cId="2093282518" sldId="1404"/>
            <ac:picMk id="87" creationId="{9FBC17A9-7B9E-4B3B-8020-23242178C534}"/>
          </ac:picMkLst>
        </pc:picChg>
        <pc:picChg chg="add mod">
          <ac:chgData name="Richard Cheney" userId="95efbdcd-1e74-4428-a1a0-bf9a8884faa2" providerId="ADAL" clId="{FB44A179-2C67-42F5-8F5B-002743BB1570}" dt="2017-05-10T15:07:32.807" v="2121" actId="1076"/>
          <ac:picMkLst>
            <pc:docMk/>
            <pc:sldMk cId="2093282518" sldId="1404"/>
            <ac:picMk id="88" creationId="{1B458430-AC91-43F9-B24C-296BE92E8434}"/>
          </ac:picMkLst>
        </pc:picChg>
        <pc:picChg chg="add mod">
          <ac:chgData name="Richard Cheney" userId="95efbdcd-1e74-4428-a1a0-bf9a8884faa2" providerId="ADAL" clId="{FB44A179-2C67-42F5-8F5B-002743BB1570}" dt="2017-05-10T15:07:37.608" v="2122" actId="1076"/>
          <ac:picMkLst>
            <pc:docMk/>
            <pc:sldMk cId="2093282518" sldId="1404"/>
            <ac:picMk id="89" creationId="{7460F6ED-7CB8-4FC8-8D87-61FEB289204C}"/>
          </ac:picMkLst>
        </pc:picChg>
        <pc:picChg chg="add del mod">
          <ac:chgData name="Richard Cheney" userId="95efbdcd-1e74-4428-a1a0-bf9a8884faa2" providerId="ADAL" clId="{FB44A179-2C67-42F5-8F5B-002743BB1570}" dt="2017-05-10T15:08:45.638" v="2132" actId="478"/>
          <ac:picMkLst>
            <pc:docMk/>
            <pc:sldMk cId="2093282518" sldId="1404"/>
            <ac:picMk id="91" creationId="{49D6ABFF-8730-4E85-8DD5-EB8C1E22B916}"/>
          </ac:picMkLst>
        </pc:picChg>
        <pc:cxnChg chg="add mod">
          <ac:chgData name="Richard Cheney" userId="95efbdcd-1e74-4428-a1a0-bf9a8884faa2" providerId="ADAL" clId="{FB44A179-2C67-42F5-8F5B-002743BB1570}" dt="2017-05-10T14:35:06.569" v="2024" actId="14100"/>
          <ac:cxnSpMkLst>
            <pc:docMk/>
            <pc:sldMk cId="2093282518" sldId="1404"/>
            <ac:cxnSpMk id="31" creationId="{49D4D9F8-1C3A-4145-B9DB-D085ACA1B41A}"/>
          </ac:cxnSpMkLst>
        </pc:cxnChg>
        <pc:cxnChg chg="add mod">
          <ac:chgData name="Richard Cheney" userId="95efbdcd-1e74-4428-a1a0-bf9a8884faa2" providerId="ADAL" clId="{FB44A179-2C67-42F5-8F5B-002743BB1570}" dt="2017-05-10T14:35:50.972" v="2029" actId="14100"/>
          <ac:cxnSpMkLst>
            <pc:docMk/>
            <pc:sldMk cId="2093282518" sldId="1404"/>
            <ac:cxnSpMk id="34" creationId="{F4FA20E1-8FC3-4D33-B23A-69B7556D08BC}"/>
          </ac:cxnSpMkLst>
        </pc:cxnChg>
        <pc:cxnChg chg="add mod">
          <ac:chgData name="Richard Cheney" userId="95efbdcd-1e74-4428-a1a0-bf9a8884faa2" providerId="ADAL" clId="{FB44A179-2C67-42F5-8F5B-002743BB1570}" dt="2017-05-10T14:35:57.416" v="2030" actId="14100"/>
          <ac:cxnSpMkLst>
            <pc:docMk/>
            <pc:sldMk cId="2093282518" sldId="1404"/>
            <ac:cxnSpMk id="35" creationId="{C7636B15-62F0-4758-B7A8-801225E603AB}"/>
          </ac:cxnSpMkLst>
        </pc:cxnChg>
        <pc:cxnChg chg="add mod">
          <ac:chgData name="Richard Cheney" userId="95efbdcd-1e74-4428-a1a0-bf9a8884faa2" providerId="ADAL" clId="{FB44A179-2C67-42F5-8F5B-002743BB1570}" dt="2017-05-10T14:59:12.393" v="2065" actId="14100"/>
          <ac:cxnSpMkLst>
            <pc:docMk/>
            <pc:sldMk cId="2093282518" sldId="1404"/>
            <ac:cxnSpMk id="50" creationId="{0230D330-E581-4BE0-9D26-DCF0C59BBC4F}"/>
          </ac:cxnSpMkLst>
        </pc:cxnChg>
        <pc:cxnChg chg="add mod">
          <ac:chgData name="Richard Cheney" userId="95efbdcd-1e74-4428-a1a0-bf9a8884faa2" providerId="ADAL" clId="{FB44A179-2C67-42F5-8F5B-002743BB1570}" dt="2017-05-10T15:06:39.445" v="2107" actId="14100"/>
          <ac:cxnSpMkLst>
            <pc:docMk/>
            <pc:sldMk cId="2093282518" sldId="1404"/>
            <ac:cxnSpMk id="52" creationId="{4316FFE1-FA54-4072-AA4B-313D25BB00FA}"/>
          </ac:cxnSpMkLst>
        </pc:cxnChg>
      </pc:sldChg>
      <pc:sldChg chg="modSp add del">
        <pc:chgData name="Richard Cheney" userId="95efbdcd-1e74-4428-a1a0-bf9a8884faa2" providerId="ADAL" clId="{FB44A179-2C67-42F5-8F5B-002743BB1570}" dt="2017-05-22T13:04:36.163" v="3211" actId="2696"/>
        <pc:sldMkLst>
          <pc:docMk/>
          <pc:sldMk cId="785744191" sldId="1405"/>
        </pc:sldMkLst>
        <pc:spChg chg="mod">
          <ac:chgData name="Richard Cheney" userId="95efbdcd-1e74-4428-a1a0-bf9a8884faa2" providerId="ADAL" clId="{FB44A179-2C67-42F5-8F5B-002743BB1570}" dt="2017-05-22T11:02:28.254" v="2643" actId="2696"/>
          <ac:spMkLst>
            <pc:docMk/>
            <pc:sldMk cId="785744191" sldId="1405"/>
            <ac:spMk id="2" creationId="{00000000-0000-0000-0000-000000000000}"/>
          </ac:spMkLst>
        </pc:spChg>
        <pc:spChg chg="mod">
          <ac:chgData name="Richard Cheney" userId="95efbdcd-1e74-4428-a1a0-bf9a8884faa2" providerId="ADAL" clId="{FB44A179-2C67-42F5-8F5B-002743BB1570}" dt="2017-05-22T11:02:28.254" v="2643" actId="2696"/>
          <ac:spMkLst>
            <pc:docMk/>
            <pc:sldMk cId="785744191" sldId="1405"/>
            <ac:spMk id="5"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18"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19"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20"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23"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42"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43"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46"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47"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48"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49"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50"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58"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59"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60"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61"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62"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63"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64"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65"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66" creationId="{00000000-0000-0000-0000-000000000000}"/>
          </ac:spMkLst>
        </pc:spChg>
        <pc:grpChg chg="mod">
          <ac:chgData name="Richard Cheney" userId="95efbdcd-1e74-4428-a1a0-bf9a8884faa2" providerId="ADAL" clId="{FB44A179-2C67-42F5-8F5B-002743BB1570}" dt="2017-05-22T11:02:28.254" v="2643" actId="2696"/>
          <ac:grpSpMkLst>
            <pc:docMk/>
            <pc:sldMk cId="785744191" sldId="1405"/>
            <ac:grpSpMk id="31" creationId="{00000000-0000-0000-0000-000000000000}"/>
          </ac:grpSpMkLst>
        </pc:grpChg>
      </pc:sldChg>
      <pc:sldChg chg="add del ord modTransition">
        <pc:chgData name="Richard Cheney" userId="95efbdcd-1e74-4428-a1a0-bf9a8884faa2" providerId="ADAL" clId="{FB44A179-2C67-42F5-8F5B-002743BB1570}" dt="2017-05-22T12:58:06.351" v="3110" actId="20577"/>
        <pc:sldMkLst>
          <pc:docMk/>
          <pc:sldMk cId="695108110" sldId="1406"/>
        </pc:sldMkLst>
      </pc:sldChg>
      <pc:sldChg chg="modSp add del">
        <pc:chgData name="Richard Cheney" userId="95efbdcd-1e74-4428-a1a0-bf9a8884faa2" providerId="ADAL" clId="{FB44A179-2C67-42F5-8F5B-002743BB1570}" dt="2017-05-22T12:51:46.705" v="2885" actId="2696"/>
        <pc:sldMkLst>
          <pc:docMk/>
          <pc:sldMk cId="4213832509" sldId="1406"/>
        </pc:sldMkLst>
        <pc:spChg chg="mod">
          <ac:chgData name="Richard Cheney" userId="95efbdcd-1e74-4428-a1a0-bf9a8884faa2" providerId="ADAL" clId="{FB44A179-2C67-42F5-8F5B-002743BB1570}" dt="2017-05-22T12:51:25.917" v="2884" actId="2696"/>
          <ac:spMkLst>
            <pc:docMk/>
            <pc:sldMk cId="4213832509" sldId="1406"/>
            <ac:spMk id="5" creationId="{00000000-0000-0000-0000-000000000000}"/>
          </ac:spMkLst>
        </pc:spChg>
        <pc:picChg chg="mod">
          <ac:chgData name="Richard Cheney" userId="95efbdcd-1e74-4428-a1a0-bf9a8884faa2" providerId="ADAL" clId="{FB44A179-2C67-42F5-8F5B-002743BB1570}" dt="2017-05-22T12:50:41.131" v="2882" actId="208"/>
          <ac:picMkLst>
            <pc:docMk/>
            <pc:sldMk cId="4213832509" sldId="1406"/>
            <ac:picMk id="46" creationId="{00000000-0000-0000-0000-000000000000}"/>
          </ac:picMkLst>
        </pc:picChg>
        <pc:picChg chg="mod">
          <ac:chgData name="Richard Cheney" userId="95efbdcd-1e74-4428-a1a0-bf9a8884faa2" providerId="ADAL" clId="{FB44A179-2C67-42F5-8F5B-002743BB1570}" dt="2017-05-22T12:51:15.713" v="2883" actId="2696"/>
          <ac:picMkLst>
            <pc:docMk/>
            <pc:sldMk cId="4213832509" sldId="1406"/>
            <ac:picMk id="47" creationId="{00000000-0000-0000-0000-000000000000}"/>
          </ac:picMkLst>
        </pc:picChg>
        <pc:picChg chg="mod">
          <ac:chgData name="Richard Cheney" userId="95efbdcd-1e74-4428-a1a0-bf9a8884faa2" providerId="ADAL" clId="{FB44A179-2C67-42F5-8F5B-002743BB1570}" dt="2017-05-22T12:51:25.917" v="2884" actId="2696"/>
          <ac:picMkLst>
            <pc:docMk/>
            <pc:sldMk cId="4213832509" sldId="1406"/>
            <ac:picMk id="48" creationId="{00000000-0000-0000-0000-000000000000}"/>
          </ac:picMkLst>
        </pc:picChg>
        <pc:picChg chg="mod">
          <ac:chgData name="Richard Cheney" userId="95efbdcd-1e74-4428-a1a0-bf9a8884faa2" providerId="ADAL" clId="{FB44A179-2C67-42F5-8F5B-002743BB1570}" dt="2017-05-22T12:51:15.713" v="2883" actId="2696"/>
          <ac:picMkLst>
            <pc:docMk/>
            <pc:sldMk cId="4213832509" sldId="1406"/>
            <ac:picMk id="51" creationId="{00000000-0000-0000-0000-000000000000}"/>
          </ac:picMkLst>
        </pc:picChg>
        <pc:picChg chg="mod">
          <ac:chgData name="Richard Cheney" userId="95efbdcd-1e74-4428-a1a0-bf9a8884faa2" providerId="ADAL" clId="{FB44A179-2C67-42F5-8F5B-002743BB1570}" dt="2017-05-22T12:51:15.713" v="2883" actId="2696"/>
          <ac:picMkLst>
            <pc:docMk/>
            <pc:sldMk cId="4213832509" sldId="1406"/>
            <ac:picMk id="54" creationId="{00000000-0000-0000-0000-000000000000}"/>
          </ac:picMkLst>
        </pc:picChg>
      </pc:sldChg>
      <pc:sldChg chg="addSp delSp modSp add setBg modNotesTx">
        <pc:chgData name="Richard Cheney" userId="95efbdcd-1e74-4428-a1a0-bf9a8884faa2" providerId="ADAL" clId="{FB44A179-2C67-42F5-8F5B-002743BB1570}" dt="2017-05-22T13:03:12.547" v="3208" actId="20577"/>
        <pc:sldMkLst>
          <pc:docMk/>
          <pc:sldMk cId="2760853460" sldId="1407"/>
        </pc:sldMkLst>
        <pc:spChg chg="mod">
          <ac:chgData name="Richard Cheney" userId="95efbdcd-1e74-4428-a1a0-bf9a8884faa2" providerId="ADAL" clId="{FB44A179-2C67-42F5-8F5B-002743BB1570}" dt="2017-05-22T12:57:36.034" v="3107" actId="20577"/>
          <ac:spMkLst>
            <pc:docMk/>
            <pc:sldMk cId="2760853460" sldId="1407"/>
            <ac:spMk id="4" creationId="{00000000-0000-0000-0000-000000000000}"/>
          </ac:spMkLst>
        </pc:spChg>
        <pc:spChg chg="add del">
          <ac:chgData name="Richard Cheney" userId="95efbdcd-1e74-4428-a1a0-bf9a8884faa2" providerId="ADAL" clId="{FB44A179-2C67-42F5-8F5B-002743BB1570}" dt="2017-05-22T12:56:24.767" v="2943" actId="20577"/>
          <ac:spMkLst>
            <pc:docMk/>
            <pc:sldMk cId="2760853460" sldId="1407"/>
            <ac:spMk id="16" creationId="{C3B6ACD1-8FED-4ACB-835A-B67B32C45B9A}"/>
          </ac:spMkLst>
        </pc:spChg>
        <pc:spChg chg="add del">
          <ac:chgData name="Richard Cheney" userId="95efbdcd-1e74-4428-a1a0-bf9a8884faa2" providerId="ADAL" clId="{FB44A179-2C67-42F5-8F5B-002743BB1570}" dt="2017-05-22T12:56:24.767" v="2943" actId="20577"/>
          <ac:spMkLst>
            <pc:docMk/>
            <pc:sldMk cId="2760853460" sldId="1407"/>
            <ac:spMk id="17" creationId="{6A86CAEC-8889-4D6D-B355-3F87B23B524D}"/>
          </ac:spMkLst>
        </pc:spChg>
        <pc:spChg chg="add del">
          <ac:chgData name="Richard Cheney" userId="95efbdcd-1e74-4428-a1a0-bf9a8884faa2" providerId="ADAL" clId="{FB44A179-2C67-42F5-8F5B-002743BB1570}" dt="2017-05-22T12:56:24.767" v="2943" actId="20577"/>
          <ac:spMkLst>
            <pc:docMk/>
            <pc:sldMk cId="2760853460" sldId="1407"/>
            <ac:spMk id="18" creationId="{B1D1A9C1-8756-4533-9D76-A7EEF1B9C82B}"/>
          </ac:spMkLst>
        </pc:spChg>
        <pc:picChg chg="add mod">
          <ac:chgData name="Richard Cheney" userId="95efbdcd-1e74-4428-a1a0-bf9a8884faa2" providerId="ADAL" clId="{FB44A179-2C67-42F5-8F5B-002743BB1570}" dt="2017-05-22T12:57:47.064" v="3108" actId="1076"/>
          <ac:picMkLst>
            <pc:docMk/>
            <pc:sldMk cId="2760853460" sldId="1407"/>
            <ac:picMk id="19" creationId="{951E5043-9C4B-4F19-BAFF-2BC5203A764E}"/>
          </ac:picMkLst>
        </pc:picChg>
      </pc:sldChg>
      <pc:sldChg chg="addSp modSp add setBg">
        <pc:chgData name="Richard Cheney" userId="95efbdcd-1e74-4428-a1a0-bf9a8884faa2" providerId="ADAL" clId="{FB44A179-2C67-42F5-8F5B-002743BB1570}" dt="2017-05-22T13:03:24.365" v="3209" actId="20577"/>
        <pc:sldMkLst>
          <pc:docMk/>
          <pc:sldMk cId="1800665000" sldId="1408"/>
        </pc:sldMkLst>
        <pc:spChg chg="mod">
          <ac:chgData name="Richard Cheney" userId="95efbdcd-1e74-4428-a1a0-bf9a8884faa2" providerId="ADAL" clId="{FB44A179-2C67-42F5-8F5B-002743BB1570}" dt="2017-05-22T12:59:27.180" v="3194" actId="20577"/>
          <ac:spMkLst>
            <pc:docMk/>
            <pc:sldMk cId="1800665000" sldId="1408"/>
            <ac:spMk id="4" creationId="{00000000-0000-0000-0000-000000000000}"/>
          </ac:spMkLst>
        </pc:spChg>
        <pc:picChg chg="add mod">
          <ac:chgData name="Richard Cheney" userId="95efbdcd-1e74-4428-a1a0-bf9a8884faa2" providerId="ADAL" clId="{FB44A179-2C67-42F5-8F5B-002743BB1570}" dt="2017-05-22T13:00:05.375" v="3197" actId="1076"/>
          <ac:picMkLst>
            <pc:docMk/>
            <pc:sldMk cId="1800665000" sldId="1408"/>
            <ac:picMk id="73" creationId="{A691DC6A-E5A3-4DDA-890A-C0A8B17FC00E}"/>
          </ac:picMkLst>
        </pc:picChg>
        <pc:picChg chg="add mod">
          <ac:chgData name="Richard Cheney" userId="95efbdcd-1e74-4428-a1a0-bf9a8884faa2" providerId="ADAL" clId="{FB44A179-2C67-42F5-8F5B-002743BB1570}" dt="2017-05-22T13:00:39.567" v="3204" actId="1076"/>
          <ac:picMkLst>
            <pc:docMk/>
            <pc:sldMk cId="1800665000" sldId="1408"/>
            <ac:picMk id="74" creationId="{20D0DCA4-E48B-48C2-9191-E83053C68856}"/>
          </ac:picMkLst>
        </pc:picChg>
      </pc:sldChg>
      <pc:sldChg chg="add setBg">
        <pc:chgData name="Richard Cheney" userId="95efbdcd-1e74-4428-a1a0-bf9a8884faa2" providerId="ADAL" clId="{FB44A179-2C67-42F5-8F5B-002743BB1570}" dt="2017-05-22T13:03:36.837" v="3210" actId="20577"/>
        <pc:sldMkLst>
          <pc:docMk/>
          <pc:sldMk cId="753994076" sldId="1409"/>
        </pc:sldMkLst>
      </pc:sldChg>
      <pc:sldChg chg="modSp add setBg">
        <pc:chgData name="Richard Cheney" userId="95efbdcd-1e74-4428-a1a0-bf9a8884faa2" providerId="ADAL" clId="{FB44A179-2C67-42F5-8F5B-002743BB1570}" dt="2017-05-22T14:43:33.564" v="3231" actId="20577"/>
        <pc:sldMkLst>
          <pc:docMk/>
          <pc:sldMk cId="2658368193" sldId="1410"/>
        </pc:sldMkLst>
        <pc:spChg chg="mod">
          <ac:chgData name="Richard Cheney" userId="95efbdcd-1e74-4428-a1a0-bf9a8884faa2" providerId="ADAL" clId="{FB44A179-2C67-42F5-8F5B-002743BB1570}" dt="2017-05-22T14:42:54.951" v="3226" actId="20577"/>
          <ac:spMkLst>
            <pc:docMk/>
            <pc:sldMk cId="2658368193" sldId="1410"/>
            <ac:spMk id="19" creationId="{15325C8F-DA2C-4A70-9D45-47DD15EE5872}"/>
          </ac:spMkLst>
        </pc:spChg>
        <pc:spChg chg="mod">
          <ac:chgData name="Richard Cheney" userId="95efbdcd-1e74-4428-a1a0-bf9a8884faa2" providerId="ADAL" clId="{FB44A179-2C67-42F5-8F5B-002743BB1570}" dt="2017-05-22T14:42:54.951" v="3226" actId="20577"/>
          <ac:spMkLst>
            <pc:docMk/>
            <pc:sldMk cId="2658368193" sldId="1410"/>
            <ac:spMk id="26" creationId="{ED13536A-F3CE-42F0-9F9C-54A212AEFE09}"/>
          </ac:spMkLst>
        </pc:spChg>
        <pc:spChg chg="mod">
          <ac:chgData name="Richard Cheney" userId="95efbdcd-1e74-4428-a1a0-bf9a8884faa2" providerId="ADAL" clId="{FB44A179-2C67-42F5-8F5B-002743BB1570}" dt="2017-05-22T14:42:54.951" v="3226" actId="20577"/>
          <ac:spMkLst>
            <pc:docMk/>
            <pc:sldMk cId="2658368193" sldId="1410"/>
            <ac:spMk id="28" creationId="{4C0B95CA-D6A3-4988-A533-DCB58B537BCD}"/>
          </ac:spMkLst>
        </pc:spChg>
        <pc:spChg chg="mod">
          <ac:chgData name="Richard Cheney" userId="95efbdcd-1e74-4428-a1a0-bf9a8884faa2" providerId="ADAL" clId="{FB44A179-2C67-42F5-8F5B-002743BB1570}" dt="2017-05-22T14:42:54.951" v="3226" actId="20577"/>
          <ac:spMkLst>
            <pc:docMk/>
            <pc:sldMk cId="2658368193" sldId="1410"/>
            <ac:spMk id="39" creationId="{BDC89FA7-A469-4B01-BBFA-5FEE220CF8DA}"/>
          </ac:spMkLst>
        </pc:spChg>
        <pc:spChg chg="mod">
          <ac:chgData name="Richard Cheney" userId="95efbdcd-1e74-4428-a1a0-bf9a8884faa2" providerId="ADAL" clId="{FB44A179-2C67-42F5-8F5B-002743BB1570}" dt="2017-05-22T14:42:54.951" v="3226" actId="20577"/>
          <ac:spMkLst>
            <pc:docMk/>
            <pc:sldMk cId="2658368193" sldId="1410"/>
            <ac:spMk id="41" creationId="{011BE99D-58D6-408A-99D8-251B484ACFE7}"/>
          </ac:spMkLst>
        </pc:spChg>
        <pc:spChg chg="mod">
          <ac:chgData name="Richard Cheney" userId="95efbdcd-1e74-4428-a1a0-bf9a8884faa2" providerId="ADAL" clId="{FB44A179-2C67-42F5-8F5B-002743BB1570}" dt="2017-05-22T14:43:33.564" v="3231" actId="20577"/>
          <ac:spMkLst>
            <pc:docMk/>
            <pc:sldMk cId="2658368193" sldId="1410"/>
            <ac:spMk id="57" creationId="{00000000-0000-0000-0000-000000000000}"/>
          </ac:spMkLst>
        </pc:spChg>
        <pc:spChg chg="mod">
          <ac:chgData name="Richard Cheney" userId="95efbdcd-1e74-4428-a1a0-bf9a8884faa2" providerId="ADAL" clId="{FB44A179-2C67-42F5-8F5B-002743BB1570}" dt="2017-05-22T14:42:54.951" v="3226" actId="20577"/>
          <ac:spMkLst>
            <pc:docMk/>
            <pc:sldMk cId="2658368193" sldId="1410"/>
            <ac:spMk id="167" creationId="{00000000-0000-0000-0000-000000000000}"/>
          </ac:spMkLst>
        </pc:spChg>
        <pc:grpChg chg="mod">
          <ac:chgData name="Richard Cheney" userId="95efbdcd-1e74-4428-a1a0-bf9a8884faa2" providerId="ADAL" clId="{FB44A179-2C67-42F5-8F5B-002743BB1570}" dt="2017-05-22T14:42:54.951" v="3226" actId="20577"/>
          <ac:grpSpMkLst>
            <pc:docMk/>
            <pc:sldMk cId="2658368193" sldId="1410"/>
            <ac:grpSpMk id="32" creationId="{FF3811ED-18FB-4BCD-A687-D66F482C003B}"/>
          </ac:grpSpMkLst>
        </pc:grpChg>
        <pc:picChg chg="mod">
          <ac:chgData name="Richard Cheney" userId="95efbdcd-1e74-4428-a1a0-bf9a8884faa2" providerId="ADAL" clId="{FB44A179-2C67-42F5-8F5B-002743BB1570}" dt="2017-05-22T14:42:54.951" v="3226" actId="20577"/>
          <ac:picMkLst>
            <pc:docMk/>
            <pc:sldMk cId="2658368193" sldId="1410"/>
            <ac:picMk id="29" creationId="{4538BA76-7512-4A00-AA53-1F30B9BC8215}"/>
          </ac:picMkLst>
        </pc:picChg>
        <pc:picChg chg="mod">
          <ac:chgData name="Richard Cheney" userId="95efbdcd-1e74-4428-a1a0-bf9a8884faa2" providerId="ADAL" clId="{FB44A179-2C67-42F5-8F5B-002743BB1570}" dt="2017-05-22T14:42:54.951" v="3226" actId="20577"/>
          <ac:picMkLst>
            <pc:docMk/>
            <pc:sldMk cId="2658368193" sldId="1410"/>
            <ac:picMk id="35" creationId="{45133D6E-6127-4E78-AB03-FFA64D47F1C1}"/>
          </ac:picMkLst>
        </pc:picChg>
        <pc:picChg chg="mod">
          <ac:chgData name="Richard Cheney" userId="95efbdcd-1e74-4428-a1a0-bf9a8884faa2" providerId="ADAL" clId="{FB44A179-2C67-42F5-8F5B-002743BB1570}" dt="2017-05-22T14:42:54.951" v="3226" actId="20577"/>
          <ac:picMkLst>
            <pc:docMk/>
            <pc:sldMk cId="2658368193" sldId="1410"/>
            <ac:picMk id="36" creationId="{78D1659A-B90B-418F-A231-B72087F92A91}"/>
          </ac:picMkLst>
        </pc:picChg>
        <pc:picChg chg="mod">
          <ac:chgData name="Richard Cheney" userId="95efbdcd-1e74-4428-a1a0-bf9a8884faa2" providerId="ADAL" clId="{FB44A179-2C67-42F5-8F5B-002743BB1570}" dt="2017-05-22T14:42:54.951" v="3226" actId="20577"/>
          <ac:picMkLst>
            <pc:docMk/>
            <pc:sldMk cId="2658368193" sldId="1410"/>
            <ac:picMk id="37" creationId="{75FE47BA-EF43-46C0-8C56-B572532861C4}"/>
          </ac:picMkLst>
        </pc:picChg>
        <pc:picChg chg="mod">
          <ac:chgData name="Richard Cheney" userId="95efbdcd-1e74-4428-a1a0-bf9a8884faa2" providerId="ADAL" clId="{FB44A179-2C67-42F5-8F5B-002743BB1570}" dt="2017-05-22T14:42:54.951" v="3226" actId="20577"/>
          <ac:picMkLst>
            <pc:docMk/>
            <pc:sldMk cId="2658368193" sldId="1410"/>
            <ac:picMk id="38" creationId="{B654858D-0E1E-4CBE-81E9-68628B56587B}"/>
          </ac:picMkLst>
        </pc:picChg>
        <pc:cxnChg chg="mod">
          <ac:chgData name="Richard Cheney" userId="95efbdcd-1e74-4428-a1a0-bf9a8884faa2" providerId="ADAL" clId="{FB44A179-2C67-42F5-8F5B-002743BB1570}" dt="2017-05-22T14:42:54.951" v="3226" actId="20577"/>
          <ac:cxnSpMkLst>
            <pc:docMk/>
            <pc:sldMk cId="2658368193" sldId="1410"/>
            <ac:cxnSpMk id="27" creationId="{CBD41F50-011B-47E2-8952-C6DE0235FD38}"/>
          </ac:cxnSpMkLst>
        </pc:cxnChg>
        <pc:cxnChg chg="mod">
          <ac:chgData name="Richard Cheney" userId="95efbdcd-1e74-4428-a1a0-bf9a8884faa2" providerId="ADAL" clId="{FB44A179-2C67-42F5-8F5B-002743BB1570}" dt="2017-05-22T14:42:54.951" v="3226" actId="20577"/>
          <ac:cxnSpMkLst>
            <pc:docMk/>
            <pc:sldMk cId="2658368193" sldId="1410"/>
            <ac:cxnSpMk id="30" creationId="{8F7A30FA-A1C9-4A6F-A6AE-120347EF3990}"/>
          </ac:cxnSpMkLst>
        </pc:cxnChg>
        <pc:cxnChg chg="mod">
          <ac:chgData name="Richard Cheney" userId="95efbdcd-1e74-4428-a1a0-bf9a8884faa2" providerId="ADAL" clId="{FB44A179-2C67-42F5-8F5B-002743BB1570}" dt="2017-05-22T14:42:54.951" v="3226" actId="20577"/>
          <ac:cxnSpMkLst>
            <pc:docMk/>
            <pc:sldMk cId="2658368193" sldId="1410"/>
            <ac:cxnSpMk id="1387" creationId="{CD679DE2-A0A2-412E-8912-A42D54ED5D97}"/>
          </ac:cxnSpMkLst>
        </pc:cxnChg>
      </pc:sldChg>
      <pc:sldChg chg="add setBg">
        <pc:chgData name="Richard Cheney" userId="95efbdcd-1e74-4428-a1a0-bf9a8884faa2" providerId="ADAL" clId="{FB44A179-2C67-42F5-8F5B-002743BB1570}" dt="2017-05-22T14:44:04.655" v="3232" actId="20577"/>
        <pc:sldMkLst>
          <pc:docMk/>
          <pc:sldMk cId="1715952445" sldId="1411"/>
        </pc:sldMkLst>
      </pc:sldChg>
      <pc:sldChg chg="modSp add setBg modNotesTx">
        <pc:chgData name="Richard Cheney" userId="95efbdcd-1e74-4428-a1a0-bf9a8884faa2" providerId="ADAL" clId="{FB44A179-2C67-42F5-8F5B-002743BB1570}" dt="2017-07-04T10:21:04.084" v="3729" actId="20577"/>
        <pc:sldMkLst>
          <pc:docMk/>
          <pc:sldMk cId="1312053617" sldId="1412"/>
        </pc:sldMkLst>
        <pc:picChg chg="mod">
          <ac:chgData name="Richard Cheney" userId="95efbdcd-1e74-4428-a1a0-bf9a8884faa2" providerId="ADAL" clId="{FB44A179-2C67-42F5-8F5B-002743BB1570}" dt="2017-07-04T10:21:04.084" v="3729" actId="20577"/>
          <ac:picMkLst>
            <pc:docMk/>
            <pc:sldMk cId="1312053617" sldId="1412"/>
            <ac:picMk id="6" creationId="{00000000-0000-0000-0000-000000000000}"/>
          </ac:picMkLst>
        </pc:picChg>
        <pc:picChg chg="mod">
          <ac:chgData name="Richard Cheney" userId="95efbdcd-1e74-4428-a1a0-bf9a8884faa2" providerId="ADAL" clId="{FB44A179-2C67-42F5-8F5B-002743BB1570}" dt="2017-05-22T14:48:17.736" v="3389" actId="20577"/>
          <ac:picMkLst>
            <pc:docMk/>
            <pc:sldMk cId="1312053617" sldId="1412"/>
            <ac:picMk id="12" creationId="{C04C3A58-74FE-4C8A-A791-AD45A2316FB3}"/>
          </ac:picMkLst>
        </pc:picChg>
      </pc:sldChg>
      <pc:sldMasterChg chg="addSldLayout delSldLayout">
        <pc:chgData name="Richard Cheney" userId="95efbdcd-1e74-4428-a1a0-bf9a8884faa2" providerId="ADAL" clId="{FB44A179-2C67-42F5-8F5B-002743BB1570}" dt="2017-05-10T09:37:51.004" v="435" actId="2696"/>
        <pc:sldMasterMkLst>
          <pc:docMk/>
          <pc:sldMasterMk cId="3588427678" sldId="2147484229"/>
        </pc:sldMasterMkLst>
        <pc:sldLayoutChg chg="add del">
          <pc:chgData name="Richard Cheney" userId="95efbdcd-1e74-4428-a1a0-bf9a8884faa2" providerId="ADAL" clId="{FB44A179-2C67-42F5-8F5B-002743BB1570}" dt="2017-05-10T09:37:51.004" v="435" actId="2696"/>
          <pc:sldLayoutMkLst>
            <pc:docMk/>
            <pc:sldMasterMk cId="3588427678" sldId="2147484229"/>
            <pc:sldLayoutMk cId="766147462" sldId="2147484343"/>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2804A8-394E-4F0E-9DEC-8106DF0C55E2}" type="doc">
      <dgm:prSet loTypeId="urn:microsoft.com/office/officeart/2005/8/layout/chevron1" loCatId="process" qsTypeId="urn:microsoft.com/office/officeart/2005/8/quickstyle/simple1" qsCatId="simple" csTypeId="urn:microsoft.com/office/officeart/2005/8/colors/accent4_5" csCatId="accent4" phldr="1"/>
      <dgm:spPr/>
    </dgm:pt>
    <dgm:pt modelId="{E4E9CB49-C2DF-497C-AA56-F10E86443752}">
      <dgm:prSet phldrT="[Text]" custT="1"/>
      <dgm:spPr/>
      <dgm:t>
        <a:bodyPr/>
        <a:lstStyle/>
        <a:p>
          <a:r>
            <a:rPr lang="en-US" sz="2000" b="1"/>
            <a:t>Visual Studio</a:t>
          </a:r>
        </a:p>
      </dgm:t>
    </dgm:pt>
    <dgm:pt modelId="{D4AC19C6-103C-44C7-909D-C995B6333D7B}" type="parTrans" cxnId="{54BC1FD4-81C9-4105-ADB3-77D860E1FF9C}">
      <dgm:prSet/>
      <dgm:spPr/>
      <dgm:t>
        <a:bodyPr/>
        <a:lstStyle/>
        <a:p>
          <a:endParaRPr lang="en-US" b="1">
            <a:solidFill>
              <a:schemeClr val="bg1">
                <a:lumMod val="85000"/>
                <a:lumOff val="15000"/>
              </a:schemeClr>
            </a:solidFill>
          </a:endParaRPr>
        </a:p>
      </dgm:t>
    </dgm:pt>
    <dgm:pt modelId="{D73F2F87-EB23-4F19-9B2C-C66ECFDF60BC}" type="sibTrans" cxnId="{54BC1FD4-81C9-4105-ADB3-77D860E1FF9C}">
      <dgm:prSet/>
      <dgm:spPr/>
      <dgm:t>
        <a:bodyPr/>
        <a:lstStyle/>
        <a:p>
          <a:endParaRPr lang="en-US" b="1">
            <a:solidFill>
              <a:schemeClr val="bg1">
                <a:lumMod val="85000"/>
                <a:lumOff val="15000"/>
              </a:schemeClr>
            </a:solidFill>
          </a:endParaRPr>
        </a:p>
      </dgm:t>
    </dgm:pt>
    <dgm:pt modelId="{54DDCBD6-C286-4BDB-91AC-30064778675A}">
      <dgm:prSet phldrT="[Text]" custT="1"/>
      <dgm:spPr/>
      <dgm:t>
        <a:bodyPr/>
        <a:lstStyle/>
        <a:p>
          <a:r>
            <a:rPr lang="en-US" sz="1800" b="1"/>
            <a:t>VS Team Services</a:t>
          </a:r>
        </a:p>
      </dgm:t>
    </dgm:pt>
    <dgm:pt modelId="{118070A3-BCF3-46B6-887E-FB1EDF937765}" type="parTrans" cxnId="{242439D9-E310-4E43-8EF7-9B5409731168}">
      <dgm:prSet/>
      <dgm:spPr/>
      <dgm:t>
        <a:bodyPr/>
        <a:lstStyle/>
        <a:p>
          <a:endParaRPr lang="en-US" b="1">
            <a:solidFill>
              <a:schemeClr val="bg1">
                <a:lumMod val="85000"/>
                <a:lumOff val="15000"/>
              </a:schemeClr>
            </a:solidFill>
          </a:endParaRPr>
        </a:p>
      </dgm:t>
    </dgm:pt>
    <dgm:pt modelId="{C42ED0F8-29C3-450E-8718-DF63F15DEEF7}" type="sibTrans" cxnId="{242439D9-E310-4E43-8EF7-9B5409731168}">
      <dgm:prSet/>
      <dgm:spPr/>
      <dgm:t>
        <a:bodyPr/>
        <a:lstStyle/>
        <a:p>
          <a:endParaRPr lang="en-US" b="1">
            <a:solidFill>
              <a:schemeClr val="bg1">
                <a:lumMod val="85000"/>
                <a:lumOff val="15000"/>
              </a:schemeClr>
            </a:solidFill>
          </a:endParaRPr>
        </a:p>
      </dgm:t>
    </dgm:pt>
    <dgm:pt modelId="{29E7F638-D2CF-427C-9C1E-1AE0F8DE80BB}">
      <dgm:prSet phldrT="[Text]"/>
      <dgm:spPr/>
      <dgm:t>
        <a:bodyPr/>
        <a:lstStyle/>
        <a:p>
          <a:r>
            <a:rPr lang="en-US" b="1"/>
            <a:t>Azure Resource Manager</a:t>
          </a:r>
        </a:p>
      </dgm:t>
    </dgm:pt>
    <dgm:pt modelId="{1AC9B606-AD9F-4174-A04A-C3CDB1DE7689}" type="parTrans" cxnId="{0E79B6C3-A10B-407A-A61C-70E211DA0EC5}">
      <dgm:prSet/>
      <dgm:spPr/>
      <dgm:t>
        <a:bodyPr/>
        <a:lstStyle/>
        <a:p>
          <a:endParaRPr lang="en-US" b="1">
            <a:solidFill>
              <a:schemeClr val="bg1">
                <a:lumMod val="85000"/>
                <a:lumOff val="15000"/>
              </a:schemeClr>
            </a:solidFill>
          </a:endParaRPr>
        </a:p>
      </dgm:t>
    </dgm:pt>
    <dgm:pt modelId="{CC862B9B-DD65-4F0C-8B73-77CF694B8E72}" type="sibTrans" cxnId="{0E79B6C3-A10B-407A-A61C-70E211DA0EC5}">
      <dgm:prSet/>
      <dgm:spPr/>
      <dgm:t>
        <a:bodyPr/>
        <a:lstStyle/>
        <a:p>
          <a:endParaRPr lang="en-US" b="1">
            <a:solidFill>
              <a:schemeClr val="bg1">
                <a:lumMod val="85000"/>
                <a:lumOff val="15000"/>
              </a:schemeClr>
            </a:solidFill>
          </a:endParaRPr>
        </a:p>
      </dgm:t>
    </dgm:pt>
    <dgm:pt modelId="{EC2EE2E9-2BE6-4A40-ADEF-705545320FFB}">
      <dgm:prSet phldrT="[Text]" custT="1"/>
      <dgm:spPr/>
      <dgm:t>
        <a:bodyPr/>
        <a:lstStyle/>
        <a:p>
          <a:r>
            <a:rPr lang="en-US" sz="2800" b="1"/>
            <a:t>Azure</a:t>
          </a:r>
        </a:p>
      </dgm:t>
    </dgm:pt>
    <dgm:pt modelId="{E68D5648-B06C-4BC7-9289-EF98014A511F}" type="parTrans" cxnId="{9F7FA73D-426F-4A67-B38E-BFC3EF01B68A}">
      <dgm:prSet/>
      <dgm:spPr/>
      <dgm:t>
        <a:bodyPr/>
        <a:lstStyle/>
        <a:p>
          <a:endParaRPr lang="en-US" b="1"/>
        </a:p>
      </dgm:t>
    </dgm:pt>
    <dgm:pt modelId="{80365D3A-925E-4E5E-8202-17466288A8C7}" type="sibTrans" cxnId="{9F7FA73D-426F-4A67-B38E-BFC3EF01B68A}">
      <dgm:prSet/>
      <dgm:spPr/>
      <dgm:t>
        <a:bodyPr/>
        <a:lstStyle/>
        <a:p>
          <a:endParaRPr lang="en-US" b="1"/>
        </a:p>
      </dgm:t>
    </dgm:pt>
    <dgm:pt modelId="{5B15A3CB-3761-4851-A240-58274AE1AEA7}">
      <dgm:prSet phldrT="[Text]"/>
      <dgm:spPr/>
      <dgm:t>
        <a:bodyPr/>
        <a:lstStyle/>
        <a:p>
          <a:r>
            <a:rPr lang="en-US" b="1"/>
            <a:t>Windows /</a:t>
          </a:r>
        </a:p>
        <a:p>
          <a:r>
            <a:rPr lang="en-US" b="1"/>
            <a:t>.NET</a:t>
          </a:r>
        </a:p>
      </dgm:t>
    </dgm:pt>
    <dgm:pt modelId="{CCBDC6D3-81A0-413F-A46B-AB220146E12F}" type="parTrans" cxnId="{618D516B-DDF3-4278-96D6-AAE7A294427D}">
      <dgm:prSet/>
      <dgm:spPr/>
      <dgm:t>
        <a:bodyPr/>
        <a:lstStyle/>
        <a:p>
          <a:endParaRPr lang="en-US" b="1"/>
        </a:p>
      </dgm:t>
    </dgm:pt>
    <dgm:pt modelId="{4BDB9EF7-7E0F-4CC9-ABAD-8095DDF395B5}" type="sibTrans" cxnId="{618D516B-DDF3-4278-96D6-AAE7A294427D}">
      <dgm:prSet/>
      <dgm:spPr/>
      <dgm:t>
        <a:bodyPr/>
        <a:lstStyle/>
        <a:p>
          <a:endParaRPr lang="en-US" b="1"/>
        </a:p>
      </dgm:t>
    </dgm:pt>
    <dgm:pt modelId="{4432BF36-46CD-49C4-92B8-B55547304111}">
      <dgm:prSet phldrT="[Text]" custT="1"/>
      <dgm:spPr/>
      <dgm:t>
        <a:bodyPr lIns="0" rIns="0"/>
        <a:lstStyle/>
        <a:p>
          <a:r>
            <a:rPr lang="en-US" sz="1300" b="1"/>
            <a:t>Team Foundation Version Control</a:t>
          </a:r>
        </a:p>
      </dgm:t>
    </dgm:pt>
    <dgm:pt modelId="{4E097399-3FDB-417B-86F0-9FF11B3E37FA}" type="parTrans" cxnId="{9B829058-7436-4193-BA3A-7D7C514B31FA}">
      <dgm:prSet/>
      <dgm:spPr/>
      <dgm:t>
        <a:bodyPr/>
        <a:lstStyle/>
        <a:p>
          <a:endParaRPr lang="en-US" b="1"/>
        </a:p>
      </dgm:t>
    </dgm:pt>
    <dgm:pt modelId="{05741738-1B1C-49D1-BAA7-029CCA2835C4}" type="sibTrans" cxnId="{9B829058-7436-4193-BA3A-7D7C514B31FA}">
      <dgm:prSet/>
      <dgm:spPr/>
      <dgm:t>
        <a:bodyPr/>
        <a:lstStyle/>
        <a:p>
          <a:endParaRPr lang="en-US" b="1"/>
        </a:p>
      </dgm:t>
    </dgm:pt>
    <dgm:pt modelId="{4FDCFFF7-DA5B-4D29-A54E-10BB4A981E2C}" type="pres">
      <dgm:prSet presAssocID="{932804A8-394E-4F0E-9DEC-8106DF0C55E2}" presName="Name0" presStyleCnt="0">
        <dgm:presLayoutVars>
          <dgm:dir/>
          <dgm:animLvl val="lvl"/>
          <dgm:resizeHandles val="exact"/>
        </dgm:presLayoutVars>
      </dgm:prSet>
      <dgm:spPr/>
    </dgm:pt>
    <dgm:pt modelId="{B2A14F9A-CFB3-4554-82D9-086AF6252A7F}" type="pres">
      <dgm:prSet presAssocID="{E4E9CB49-C2DF-497C-AA56-F10E86443752}" presName="parTxOnly" presStyleLbl="node1" presStyleIdx="0" presStyleCnt="6">
        <dgm:presLayoutVars>
          <dgm:chMax val="0"/>
          <dgm:chPref val="0"/>
          <dgm:bulletEnabled val="1"/>
        </dgm:presLayoutVars>
      </dgm:prSet>
      <dgm:spPr/>
    </dgm:pt>
    <dgm:pt modelId="{4610CD7D-114B-471E-BD79-3DF535AEAEC1}" type="pres">
      <dgm:prSet presAssocID="{D73F2F87-EB23-4F19-9B2C-C66ECFDF60BC}" presName="parTxOnlySpace" presStyleCnt="0"/>
      <dgm:spPr/>
    </dgm:pt>
    <dgm:pt modelId="{2C588BCE-CC18-4967-8702-B993E5636824}" type="pres">
      <dgm:prSet presAssocID="{4432BF36-46CD-49C4-92B8-B55547304111}" presName="parTxOnly" presStyleLbl="node1" presStyleIdx="1" presStyleCnt="6">
        <dgm:presLayoutVars>
          <dgm:chMax val="0"/>
          <dgm:chPref val="0"/>
          <dgm:bulletEnabled val="1"/>
        </dgm:presLayoutVars>
      </dgm:prSet>
      <dgm:spPr/>
    </dgm:pt>
    <dgm:pt modelId="{D19FE054-662A-4364-8825-6BAB4A4F5BA3}" type="pres">
      <dgm:prSet presAssocID="{05741738-1B1C-49D1-BAA7-029CCA2835C4}" presName="parTxOnlySpace" presStyleCnt="0"/>
      <dgm:spPr/>
    </dgm:pt>
    <dgm:pt modelId="{B4831151-7A6C-4D1F-B71A-8C517E60ED6D}" type="pres">
      <dgm:prSet presAssocID="{54DDCBD6-C286-4BDB-91AC-30064778675A}" presName="parTxOnly" presStyleLbl="node1" presStyleIdx="2" presStyleCnt="6">
        <dgm:presLayoutVars>
          <dgm:chMax val="0"/>
          <dgm:chPref val="0"/>
          <dgm:bulletEnabled val="1"/>
        </dgm:presLayoutVars>
      </dgm:prSet>
      <dgm:spPr/>
    </dgm:pt>
    <dgm:pt modelId="{9EF5990B-7707-4BCD-8988-2EEDD5F1F347}" type="pres">
      <dgm:prSet presAssocID="{C42ED0F8-29C3-450E-8718-DF63F15DEEF7}" presName="parTxOnlySpace" presStyleCnt="0"/>
      <dgm:spPr/>
    </dgm:pt>
    <dgm:pt modelId="{88C299BB-0E1B-4A9A-853D-D3B97BE435E1}" type="pres">
      <dgm:prSet presAssocID="{29E7F638-D2CF-427C-9C1E-1AE0F8DE80BB}" presName="parTxOnly" presStyleLbl="node1" presStyleIdx="3" presStyleCnt="6">
        <dgm:presLayoutVars>
          <dgm:chMax val="0"/>
          <dgm:chPref val="0"/>
          <dgm:bulletEnabled val="1"/>
        </dgm:presLayoutVars>
      </dgm:prSet>
      <dgm:spPr/>
    </dgm:pt>
    <dgm:pt modelId="{A4F29642-2DFB-48FD-88BA-4E45F151C0F0}" type="pres">
      <dgm:prSet presAssocID="{CC862B9B-DD65-4F0C-8B73-77CF694B8E72}" presName="parTxOnlySpace" presStyleCnt="0"/>
      <dgm:spPr/>
    </dgm:pt>
    <dgm:pt modelId="{CBEA60FF-C53B-4A3F-B99D-A151A88E59F7}" type="pres">
      <dgm:prSet presAssocID="{EC2EE2E9-2BE6-4A40-ADEF-705545320FFB}" presName="parTxOnly" presStyleLbl="node1" presStyleIdx="4" presStyleCnt="6">
        <dgm:presLayoutVars>
          <dgm:chMax val="0"/>
          <dgm:chPref val="0"/>
          <dgm:bulletEnabled val="1"/>
        </dgm:presLayoutVars>
      </dgm:prSet>
      <dgm:spPr/>
    </dgm:pt>
    <dgm:pt modelId="{CA2D9F79-23A8-4AE8-A792-1155E02BDA67}" type="pres">
      <dgm:prSet presAssocID="{80365D3A-925E-4E5E-8202-17466288A8C7}" presName="parTxOnlySpace" presStyleCnt="0"/>
      <dgm:spPr/>
    </dgm:pt>
    <dgm:pt modelId="{F732AB74-57BC-440E-B6CA-6D3F8F40FA69}" type="pres">
      <dgm:prSet presAssocID="{5B15A3CB-3761-4851-A240-58274AE1AEA7}" presName="parTxOnly" presStyleLbl="node1" presStyleIdx="5" presStyleCnt="6">
        <dgm:presLayoutVars>
          <dgm:chMax val="0"/>
          <dgm:chPref val="0"/>
          <dgm:bulletEnabled val="1"/>
        </dgm:presLayoutVars>
      </dgm:prSet>
      <dgm:spPr/>
    </dgm:pt>
  </dgm:ptLst>
  <dgm:cxnLst>
    <dgm:cxn modelId="{7AC4541D-D9E5-4870-8524-F4B6F56B6786}" type="presOf" srcId="{5B15A3CB-3761-4851-A240-58274AE1AEA7}" destId="{F732AB74-57BC-440E-B6CA-6D3F8F40FA69}" srcOrd="0" destOrd="0" presId="urn:microsoft.com/office/officeart/2005/8/layout/chevron1"/>
    <dgm:cxn modelId="{9F7FA73D-426F-4A67-B38E-BFC3EF01B68A}" srcId="{932804A8-394E-4F0E-9DEC-8106DF0C55E2}" destId="{EC2EE2E9-2BE6-4A40-ADEF-705545320FFB}" srcOrd="4" destOrd="0" parTransId="{E68D5648-B06C-4BC7-9289-EF98014A511F}" sibTransId="{80365D3A-925E-4E5E-8202-17466288A8C7}"/>
    <dgm:cxn modelId="{DB19475E-C94F-45E9-ACD6-0DCEC2958B38}" type="presOf" srcId="{54DDCBD6-C286-4BDB-91AC-30064778675A}" destId="{B4831151-7A6C-4D1F-B71A-8C517E60ED6D}" srcOrd="0" destOrd="0" presId="urn:microsoft.com/office/officeart/2005/8/layout/chevron1"/>
    <dgm:cxn modelId="{618D516B-DDF3-4278-96D6-AAE7A294427D}" srcId="{932804A8-394E-4F0E-9DEC-8106DF0C55E2}" destId="{5B15A3CB-3761-4851-A240-58274AE1AEA7}" srcOrd="5" destOrd="0" parTransId="{CCBDC6D3-81A0-413F-A46B-AB220146E12F}" sibTransId="{4BDB9EF7-7E0F-4CC9-ABAD-8095DDF395B5}"/>
    <dgm:cxn modelId="{C2D04276-6CD8-4EB9-9928-2C8D72433D6D}" type="presOf" srcId="{4432BF36-46CD-49C4-92B8-B55547304111}" destId="{2C588BCE-CC18-4967-8702-B993E5636824}" srcOrd="0" destOrd="0" presId="urn:microsoft.com/office/officeart/2005/8/layout/chevron1"/>
    <dgm:cxn modelId="{9B829058-7436-4193-BA3A-7D7C514B31FA}" srcId="{932804A8-394E-4F0E-9DEC-8106DF0C55E2}" destId="{4432BF36-46CD-49C4-92B8-B55547304111}" srcOrd="1" destOrd="0" parTransId="{4E097399-3FDB-417B-86F0-9FF11B3E37FA}" sibTransId="{05741738-1B1C-49D1-BAA7-029CCA2835C4}"/>
    <dgm:cxn modelId="{F480089B-8357-4595-A3FA-6D9FC75FB1E0}" type="presOf" srcId="{29E7F638-D2CF-427C-9C1E-1AE0F8DE80BB}" destId="{88C299BB-0E1B-4A9A-853D-D3B97BE435E1}" srcOrd="0" destOrd="0" presId="urn:microsoft.com/office/officeart/2005/8/layout/chevron1"/>
    <dgm:cxn modelId="{269EAFAD-E8B7-4D20-ABD6-92E5F5B6174A}" type="presOf" srcId="{EC2EE2E9-2BE6-4A40-ADEF-705545320FFB}" destId="{CBEA60FF-C53B-4A3F-B99D-A151A88E59F7}" srcOrd="0" destOrd="0" presId="urn:microsoft.com/office/officeart/2005/8/layout/chevron1"/>
    <dgm:cxn modelId="{7FD29FC2-3F29-489B-90FB-15E0B7FA9740}" type="presOf" srcId="{E4E9CB49-C2DF-497C-AA56-F10E86443752}" destId="{B2A14F9A-CFB3-4554-82D9-086AF6252A7F}" srcOrd="0" destOrd="0" presId="urn:microsoft.com/office/officeart/2005/8/layout/chevron1"/>
    <dgm:cxn modelId="{0E79B6C3-A10B-407A-A61C-70E211DA0EC5}" srcId="{932804A8-394E-4F0E-9DEC-8106DF0C55E2}" destId="{29E7F638-D2CF-427C-9C1E-1AE0F8DE80BB}" srcOrd="3" destOrd="0" parTransId="{1AC9B606-AD9F-4174-A04A-C3CDB1DE7689}" sibTransId="{CC862B9B-DD65-4F0C-8B73-77CF694B8E72}"/>
    <dgm:cxn modelId="{3698C0C3-5A4A-4A83-AADB-7B405B947C53}" type="presOf" srcId="{932804A8-394E-4F0E-9DEC-8106DF0C55E2}" destId="{4FDCFFF7-DA5B-4D29-A54E-10BB4A981E2C}" srcOrd="0" destOrd="0" presId="urn:microsoft.com/office/officeart/2005/8/layout/chevron1"/>
    <dgm:cxn modelId="{54BC1FD4-81C9-4105-ADB3-77D860E1FF9C}" srcId="{932804A8-394E-4F0E-9DEC-8106DF0C55E2}" destId="{E4E9CB49-C2DF-497C-AA56-F10E86443752}" srcOrd="0" destOrd="0" parTransId="{D4AC19C6-103C-44C7-909D-C995B6333D7B}" sibTransId="{D73F2F87-EB23-4F19-9B2C-C66ECFDF60BC}"/>
    <dgm:cxn modelId="{242439D9-E310-4E43-8EF7-9B5409731168}" srcId="{932804A8-394E-4F0E-9DEC-8106DF0C55E2}" destId="{54DDCBD6-C286-4BDB-91AC-30064778675A}" srcOrd="2" destOrd="0" parTransId="{118070A3-BCF3-46B6-887E-FB1EDF937765}" sibTransId="{C42ED0F8-29C3-450E-8718-DF63F15DEEF7}"/>
    <dgm:cxn modelId="{7E5D5A34-E9AE-4C5B-8F52-64C261A5C82E}" type="presParOf" srcId="{4FDCFFF7-DA5B-4D29-A54E-10BB4A981E2C}" destId="{B2A14F9A-CFB3-4554-82D9-086AF6252A7F}" srcOrd="0" destOrd="0" presId="urn:microsoft.com/office/officeart/2005/8/layout/chevron1"/>
    <dgm:cxn modelId="{674AAF8D-6F9F-4A6C-BA90-2A5CBB70AE67}" type="presParOf" srcId="{4FDCFFF7-DA5B-4D29-A54E-10BB4A981E2C}" destId="{4610CD7D-114B-471E-BD79-3DF535AEAEC1}" srcOrd="1" destOrd="0" presId="urn:microsoft.com/office/officeart/2005/8/layout/chevron1"/>
    <dgm:cxn modelId="{A908BC16-A291-482A-B8A4-3B1F3D580941}" type="presParOf" srcId="{4FDCFFF7-DA5B-4D29-A54E-10BB4A981E2C}" destId="{2C588BCE-CC18-4967-8702-B993E5636824}" srcOrd="2" destOrd="0" presId="urn:microsoft.com/office/officeart/2005/8/layout/chevron1"/>
    <dgm:cxn modelId="{3FA092DB-BFB4-4B47-B995-A85640AD7C49}" type="presParOf" srcId="{4FDCFFF7-DA5B-4D29-A54E-10BB4A981E2C}" destId="{D19FE054-662A-4364-8825-6BAB4A4F5BA3}" srcOrd="3" destOrd="0" presId="urn:microsoft.com/office/officeart/2005/8/layout/chevron1"/>
    <dgm:cxn modelId="{D9F4B89C-2B0C-4B00-AD6C-89B7674AB4F6}" type="presParOf" srcId="{4FDCFFF7-DA5B-4D29-A54E-10BB4A981E2C}" destId="{B4831151-7A6C-4D1F-B71A-8C517E60ED6D}" srcOrd="4" destOrd="0" presId="urn:microsoft.com/office/officeart/2005/8/layout/chevron1"/>
    <dgm:cxn modelId="{B2F1F936-284A-4CB0-B02B-45F15108669E}" type="presParOf" srcId="{4FDCFFF7-DA5B-4D29-A54E-10BB4A981E2C}" destId="{9EF5990B-7707-4BCD-8988-2EEDD5F1F347}" srcOrd="5" destOrd="0" presId="urn:microsoft.com/office/officeart/2005/8/layout/chevron1"/>
    <dgm:cxn modelId="{621CC767-2FF8-483D-A672-771FBA3F3599}" type="presParOf" srcId="{4FDCFFF7-DA5B-4D29-A54E-10BB4A981E2C}" destId="{88C299BB-0E1B-4A9A-853D-D3B97BE435E1}" srcOrd="6" destOrd="0" presId="urn:microsoft.com/office/officeart/2005/8/layout/chevron1"/>
    <dgm:cxn modelId="{7767254D-3F06-458E-8999-27AB1E4F588D}" type="presParOf" srcId="{4FDCFFF7-DA5B-4D29-A54E-10BB4A981E2C}" destId="{A4F29642-2DFB-48FD-88BA-4E45F151C0F0}" srcOrd="7" destOrd="0" presId="urn:microsoft.com/office/officeart/2005/8/layout/chevron1"/>
    <dgm:cxn modelId="{6AE9B725-D746-492B-BFCA-D09F38D5A131}" type="presParOf" srcId="{4FDCFFF7-DA5B-4D29-A54E-10BB4A981E2C}" destId="{CBEA60FF-C53B-4A3F-B99D-A151A88E59F7}" srcOrd="8" destOrd="0" presId="urn:microsoft.com/office/officeart/2005/8/layout/chevron1"/>
    <dgm:cxn modelId="{E3F14259-5A19-4364-9A74-F38584D2AAC8}" type="presParOf" srcId="{4FDCFFF7-DA5B-4D29-A54E-10BB4A981E2C}" destId="{CA2D9F79-23A8-4AE8-A792-1155E02BDA67}" srcOrd="9" destOrd="0" presId="urn:microsoft.com/office/officeart/2005/8/layout/chevron1"/>
    <dgm:cxn modelId="{CEBF837D-AE5B-4AB0-AF94-33A24AF41170}" type="presParOf" srcId="{4FDCFFF7-DA5B-4D29-A54E-10BB4A981E2C}" destId="{F732AB74-57BC-440E-B6CA-6D3F8F40FA69}"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2804A8-394E-4F0E-9DEC-8106DF0C55E2}" type="doc">
      <dgm:prSet loTypeId="urn:microsoft.com/office/officeart/2005/8/layout/chevron1" loCatId="process" qsTypeId="urn:microsoft.com/office/officeart/2005/8/quickstyle/simple1" qsCatId="simple" csTypeId="urn:microsoft.com/office/officeart/2005/8/colors/accent2_3" csCatId="accent2" phldr="1"/>
      <dgm:spPr/>
    </dgm:pt>
    <dgm:pt modelId="{E4E9CB49-C2DF-497C-AA56-F10E86443752}">
      <dgm:prSet phldrT="[Text]"/>
      <dgm:spPr/>
      <dgm:t>
        <a:bodyPr/>
        <a:lstStyle/>
        <a:p>
          <a:r>
            <a:rPr lang="en-US" b="1">
              <a:solidFill>
                <a:schemeClr val="bg1">
                  <a:lumMod val="95000"/>
                  <a:lumOff val="5000"/>
                </a:schemeClr>
              </a:solidFill>
            </a:rPr>
            <a:t>Eclipse / Jira</a:t>
          </a:r>
        </a:p>
      </dgm:t>
    </dgm:pt>
    <dgm:pt modelId="{D4AC19C6-103C-44C7-909D-C995B6333D7B}" type="parTrans" cxnId="{54BC1FD4-81C9-4105-ADB3-77D860E1FF9C}">
      <dgm:prSet/>
      <dgm:spPr/>
      <dgm:t>
        <a:bodyPr/>
        <a:lstStyle/>
        <a:p>
          <a:endParaRPr lang="en-US" b="1">
            <a:solidFill>
              <a:schemeClr val="bg1">
                <a:lumMod val="95000"/>
                <a:lumOff val="5000"/>
              </a:schemeClr>
            </a:solidFill>
          </a:endParaRPr>
        </a:p>
      </dgm:t>
    </dgm:pt>
    <dgm:pt modelId="{D73F2F87-EB23-4F19-9B2C-C66ECFDF60BC}" type="sibTrans" cxnId="{54BC1FD4-81C9-4105-ADB3-77D860E1FF9C}">
      <dgm:prSet/>
      <dgm:spPr/>
      <dgm:t>
        <a:bodyPr/>
        <a:lstStyle/>
        <a:p>
          <a:endParaRPr lang="en-US" b="1">
            <a:solidFill>
              <a:schemeClr val="bg1">
                <a:lumMod val="95000"/>
                <a:lumOff val="5000"/>
              </a:schemeClr>
            </a:solidFill>
          </a:endParaRPr>
        </a:p>
      </dgm:t>
    </dgm:pt>
    <dgm:pt modelId="{669637F3-1060-4694-B4ED-C31ACAD1824E}">
      <dgm:prSet phldrT="[Text]"/>
      <dgm:spPr/>
      <dgm:t>
        <a:bodyPr/>
        <a:lstStyle/>
        <a:p>
          <a:r>
            <a:rPr lang="en-US" b="1">
              <a:solidFill>
                <a:schemeClr val="bg1">
                  <a:lumMod val="95000"/>
                  <a:lumOff val="5000"/>
                </a:schemeClr>
              </a:solidFill>
            </a:rPr>
            <a:t>Git / Github</a:t>
          </a:r>
        </a:p>
      </dgm:t>
    </dgm:pt>
    <dgm:pt modelId="{13EAD364-1028-42C1-8B0A-7711838262E2}" type="parTrans" cxnId="{5466C4BE-90E2-4DFD-809B-27F1C5B47688}">
      <dgm:prSet/>
      <dgm:spPr/>
      <dgm:t>
        <a:bodyPr/>
        <a:lstStyle/>
        <a:p>
          <a:endParaRPr lang="en-US" b="1">
            <a:solidFill>
              <a:schemeClr val="bg1">
                <a:lumMod val="95000"/>
                <a:lumOff val="5000"/>
              </a:schemeClr>
            </a:solidFill>
          </a:endParaRPr>
        </a:p>
      </dgm:t>
    </dgm:pt>
    <dgm:pt modelId="{EBE37D02-F985-4D50-9C7C-B002D3556CE0}" type="sibTrans" cxnId="{5466C4BE-90E2-4DFD-809B-27F1C5B47688}">
      <dgm:prSet/>
      <dgm:spPr/>
      <dgm:t>
        <a:bodyPr/>
        <a:lstStyle/>
        <a:p>
          <a:endParaRPr lang="en-US" b="1">
            <a:solidFill>
              <a:schemeClr val="bg1">
                <a:lumMod val="95000"/>
                <a:lumOff val="5000"/>
              </a:schemeClr>
            </a:solidFill>
          </a:endParaRPr>
        </a:p>
      </dgm:t>
    </dgm:pt>
    <dgm:pt modelId="{756DFAA3-7F55-4F9F-87A3-0573C5728913}">
      <dgm:prSet phldrT="[Text]"/>
      <dgm:spPr/>
      <dgm:t>
        <a:bodyPr/>
        <a:lstStyle/>
        <a:p>
          <a:r>
            <a:rPr lang="en-US" b="1">
              <a:solidFill>
                <a:schemeClr val="bg1">
                  <a:lumMod val="95000"/>
                  <a:lumOff val="5000"/>
                </a:schemeClr>
              </a:solidFill>
            </a:rPr>
            <a:t>Jenkins</a:t>
          </a:r>
        </a:p>
      </dgm:t>
    </dgm:pt>
    <dgm:pt modelId="{8ABF804A-1B38-4814-99BE-49215B153881}" type="parTrans" cxnId="{6F87FFD9-1CEC-4C1B-8DD2-C2B65D2371D9}">
      <dgm:prSet/>
      <dgm:spPr/>
      <dgm:t>
        <a:bodyPr/>
        <a:lstStyle/>
        <a:p>
          <a:endParaRPr lang="en-US" b="1">
            <a:solidFill>
              <a:schemeClr val="bg1">
                <a:lumMod val="95000"/>
                <a:lumOff val="5000"/>
              </a:schemeClr>
            </a:solidFill>
          </a:endParaRPr>
        </a:p>
      </dgm:t>
    </dgm:pt>
    <dgm:pt modelId="{9D277C6D-4842-413B-8C8E-F6EDB6950805}" type="sibTrans" cxnId="{6F87FFD9-1CEC-4C1B-8DD2-C2B65D2371D9}">
      <dgm:prSet/>
      <dgm:spPr/>
      <dgm:t>
        <a:bodyPr/>
        <a:lstStyle/>
        <a:p>
          <a:endParaRPr lang="en-US" b="1">
            <a:solidFill>
              <a:schemeClr val="bg1">
                <a:lumMod val="95000"/>
                <a:lumOff val="5000"/>
              </a:schemeClr>
            </a:solidFill>
          </a:endParaRPr>
        </a:p>
      </dgm:t>
    </dgm:pt>
    <dgm:pt modelId="{C7F0E38C-9471-484B-ABE1-376C4884A1D8}">
      <dgm:prSet phldrT="[Text]"/>
      <dgm:spPr/>
      <dgm:t>
        <a:bodyPr/>
        <a:lstStyle/>
        <a:p>
          <a:r>
            <a:rPr lang="en-US" b="1">
              <a:solidFill>
                <a:schemeClr val="bg1">
                  <a:lumMod val="95000"/>
                  <a:lumOff val="5000"/>
                </a:schemeClr>
              </a:solidFill>
            </a:rPr>
            <a:t>Chef / Puppet</a:t>
          </a:r>
        </a:p>
      </dgm:t>
    </dgm:pt>
    <dgm:pt modelId="{D8E2242D-9D0D-4AA0-84C8-3047ACB65408}" type="parTrans" cxnId="{5DEB73BA-30B1-4574-8717-3BBC2965632A}">
      <dgm:prSet/>
      <dgm:spPr/>
      <dgm:t>
        <a:bodyPr/>
        <a:lstStyle/>
        <a:p>
          <a:endParaRPr lang="en-US" b="1">
            <a:solidFill>
              <a:schemeClr val="bg1">
                <a:lumMod val="95000"/>
                <a:lumOff val="5000"/>
              </a:schemeClr>
            </a:solidFill>
          </a:endParaRPr>
        </a:p>
      </dgm:t>
    </dgm:pt>
    <dgm:pt modelId="{E7AD8F9B-57CB-4BD8-B738-F86C978D5F75}" type="sibTrans" cxnId="{5DEB73BA-30B1-4574-8717-3BBC2965632A}">
      <dgm:prSet/>
      <dgm:spPr/>
      <dgm:t>
        <a:bodyPr/>
        <a:lstStyle/>
        <a:p>
          <a:endParaRPr lang="en-US" b="1">
            <a:solidFill>
              <a:schemeClr val="bg1">
                <a:lumMod val="95000"/>
                <a:lumOff val="5000"/>
              </a:schemeClr>
            </a:solidFill>
          </a:endParaRPr>
        </a:p>
      </dgm:t>
    </dgm:pt>
    <dgm:pt modelId="{7C17DA90-3BE6-4D20-9F72-2DB7F4355B81}">
      <dgm:prSet phldrT="[Text]"/>
      <dgm:spPr/>
      <dgm:t>
        <a:bodyPr/>
        <a:lstStyle/>
        <a:p>
          <a:r>
            <a:rPr lang="en-US" b="1">
              <a:solidFill>
                <a:schemeClr val="bg1">
                  <a:lumMod val="95000"/>
                  <a:lumOff val="5000"/>
                </a:schemeClr>
              </a:solidFill>
            </a:rPr>
            <a:t>AWS</a:t>
          </a:r>
        </a:p>
      </dgm:t>
    </dgm:pt>
    <dgm:pt modelId="{2FCD717A-ADFC-446C-8B56-C6B4ADB50CC7}" type="parTrans" cxnId="{ADDD5C80-7F5A-41EB-A0E4-1C999B521E08}">
      <dgm:prSet/>
      <dgm:spPr/>
      <dgm:t>
        <a:bodyPr/>
        <a:lstStyle/>
        <a:p>
          <a:endParaRPr lang="en-US" b="1">
            <a:solidFill>
              <a:schemeClr val="bg1">
                <a:lumMod val="95000"/>
                <a:lumOff val="5000"/>
              </a:schemeClr>
            </a:solidFill>
          </a:endParaRPr>
        </a:p>
      </dgm:t>
    </dgm:pt>
    <dgm:pt modelId="{D622789C-0BF8-4220-8183-1F8C6AE119E0}" type="sibTrans" cxnId="{ADDD5C80-7F5A-41EB-A0E4-1C999B521E08}">
      <dgm:prSet/>
      <dgm:spPr/>
      <dgm:t>
        <a:bodyPr/>
        <a:lstStyle/>
        <a:p>
          <a:endParaRPr lang="en-US" b="1">
            <a:solidFill>
              <a:schemeClr val="bg1">
                <a:lumMod val="95000"/>
                <a:lumOff val="5000"/>
              </a:schemeClr>
            </a:solidFill>
          </a:endParaRPr>
        </a:p>
      </dgm:t>
    </dgm:pt>
    <dgm:pt modelId="{A707B68F-D48B-46BB-A7EE-F4FE987D598A}">
      <dgm:prSet phldrT="[Text]"/>
      <dgm:spPr/>
      <dgm:t>
        <a:bodyPr/>
        <a:lstStyle/>
        <a:p>
          <a:r>
            <a:rPr lang="en-US" b="1">
              <a:solidFill>
                <a:schemeClr val="bg1">
                  <a:lumMod val="95000"/>
                  <a:lumOff val="5000"/>
                </a:schemeClr>
              </a:solidFill>
            </a:rPr>
            <a:t>Linux Java/Node</a:t>
          </a:r>
        </a:p>
      </dgm:t>
    </dgm:pt>
    <dgm:pt modelId="{F1E66BA7-798B-4C04-941E-7347AF82B666}" type="parTrans" cxnId="{DFA61FB1-6C84-4C92-8F90-C86910BF3187}">
      <dgm:prSet/>
      <dgm:spPr/>
      <dgm:t>
        <a:bodyPr/>
        <a:lstStyle/>
        <a:p>
          <a:endParaRPr lang="en-US" b="1">
            <a:solidFill>
              <a:schemeClr val="bg1">
                <a:lumMod val="95000"/>
                <a:lumOff val="5000"/>
              </a:schemeClr>
            </a:solidFill>
          </a:endParaRPr>
        </a:p>
      </dgm:t>
    </dgm:pt>
    <dgm:pt modelId="{5A39B938-2B36-4954-A837-5B36CA6A57E7}" type="sibTrans" cxnId="{DFA61FB1-6C84-4C92-8F90-C86910BF3187}">
      <dgm:prSet/>
      <dgm:spPr/>
      <dgm:t>
        <a:bodyPr/>
        <a:lstStyle/>
        <a:p>
          <a:endParaRPr lang="en-US" b="1">
            <a:solidFill>
              <a:schemeClr val="bg1">
                <a:lumMod val="95000"/>
                <a:lumOff val="5000"/>
              </a:schemeClr>
            </a:solidFill>
          </a:endParaRPr>
        </a:p>
      </dgm:t>
    </dgm:pt>
    <dgm:pt modelId="{4FDCFFF7-DA5B-4D29-A54E-10BB4A981E2C}" type="pres">
      <dgm:prSet presAssocID="{932804A8-394E-4F0E-9DEC-8106DF0C55E2}" presName="Name0" presStyleCnt="0">
        <dgm:presLayoutVars>
          <dgm:dir/>
          <dgm:animLvl val="lvl"/>
          <dgm:resizeHandles val="exact"/>
        </dgm:presLayoutVars>
      </dgm:prSet>
      <dgm:spPr/>
    </dgm:pt>
    <dgm:pt modelId="{B2A14F9A-CFB3-4554-82D9-086AF6252A7F}" type="pres">
      <dgm:prSet presAssocID="{E4E9CB49-C2DF-497C-AA56-F10E86443752}" presName="parTxOnly" presStyleLbl="node1" presStyleIdx="0" presStyleCnt="6">
        <dgm:presLayoutVars>
          <dgm:chMax val="0"/>
          <dgm:chPref val="0"/>
          <dgm:bulletEnabled val="1"/>
        </dgm:presLayoutVars>
      </dgm:prSet>
      <dgm:spPr/>
    </dgm:pt>
    <dgm:pt modelId="{4610CD7D-114B-471E-BD79-3DF535AEAEC1}" type="pres">
      <dgm:prSet presAssocID="{D73F2F87-EB23-4F19-9B2C-C66ECFDF60BC}" presName="parTxOnlySpace" presStyleCnt="0"/>
      <dgm:spPr/>
    </dgm:pt>
    <dgm:pt modelId="{135D8788-8C83-45CD-BE78-15E6F0BBEDC3}" type="pres">
      <dgm:prSet presAssocID="{669637F3-1060-4694-B4ED-C31ACAD1824E}" presName="parTxOnly" presStyleLbl="node1" presStyleIdx="1" presStyleCnt="6">
        <dgm:presLayoutVars>
          <dgm:chMax val="0"/>
          <dgm:chPref val="0"/>
          <dgm:bulletEnabled val="1"/>
        </dgm:presLayoutVars>
      </dgm:prSet>
      <dgm:spPr/>
    </dgm:pt>
    <dgm:pt modelId="{71F6F31B-7560-41F8-BCD1-34F03FB57D9E}" type="pres">
      <dgm:prSet presAssocID="{EBE37D02-F985-4D50-9C7C-B002D3556CE0}" presName="parTxOnlySpace" presStyleCnt="0"/>
      <dgm:spPr/>
    </dgm:pt>
    <dgm:pt modelId="{76138B72-4ABC-42DE-B34A-7F2ECDEC7FB8}" type="pres">
      <dgm:prSet presAssocID="{756DFAA3-7F55-4F9F-87A3-0573C5728913}" presName="parTxOnly" presStyleLbl="node1" presStyleIdx="2" presStyleCnt="6">
        <dgm:presLayoutVars>
          <dgm:chMax val="0"/>
          <dgm:chPref val="0"/>
          <dgm:bulletEnabled val="1"/>
        </dgm:presLayoutVars>
      </dgm:prSet>
      <dgm:spPr/>
    </dgm:pt>
    <dgm:pt modelId="{A051D825-3B0C-49EB-AF2D-FEDE1B9174E0}" type="pres">
      <dgm:prSet presAssocID="{9D277C6D-4842-413B-8C8E-F6EDB6950805}" presName="parTxOnlySpace" presStyleCnt="0"/>
      <dgm:spPr/>
    </dgm:pt>
    <dgm:pt modelId="{36323BFE-BCE8-4CE7-9894-CF841DD2C721}" type="pres">
      <dgm:prSet presAssocID="{C7F0E38C-9471-484B-ABE1-376C4884A1D8}" presName="parTxOnly" presStyleLbl="node1" presStyleIdx="3" presStyleCnt="6">
        <dgm:presLayoutVars>
          <dgm:chMax val="0"/>
          <dgm:chPref val="0"/>
          <dgm:bulletEnabled val="1"/>
        </dgm:presLayoutVars>
      </dgm:prSet>
      <dgm:spPr/>
    </dgm:pt>
    <dgm:pt modelId="{8378B4AB-EAAD-4A1A-9D9F-E84D70FE6239}" type="pres">
      <dgm:prSet presAssocID="{E7AD8F9B-57CB-4BD8-B738-F86C978D5F75}" presName="parTxOnlySpace" presStyleCnt="0"/>
      <dgm:spPr/>
    </dgm:pt>
    <dgm:pt modelId="{EA910D9F-AF87-4B57-9ABD-3E90AC52B2AA}" type="pres">
      <dgm:prSet presAssocID="{7C17DA90-3BE6-4D20-9F72-2DB7F4355B81}" presName="parTxOnly" presStyleLbl="node1" presStyleIdx="4" presStyleCnt="6">
        <dgm:presLayoutVars>
          <dgm:chMax val="0"/>
          <dgm:chPref val="0"/>
          <dgm:bulletEnabled val="1"/>
        </dgm:presLayoutVars>
      </dgm:prSet>
      <dgm:spPr/>
    </dgm:pt>
    <dgm:pt modelId="{666D1E3D-91AE-4A82-9209-C5AF77402EC5}" type="pres">
      <dgm:prSet presAssocID="{D622789C-0BF8-4220-8183-1F8C6AE119E0}" presName="parTxOnlySpace" presStyleCnt="0"/>
      <dgm:spPr/>
    </dgm:pt>
    <dgm:pt modelId="{C7E484C5-4628-4E69-A8D7-220642FEFD3D}" type="pres">
      <dgm:prSet presAssocID="{A707B68F-D48B-46BB-A7EE-F4FE987D598A}" presName="parTxOnly" presStyleLbl="node1" presStyleIdx="5" presStyleCnt="6">
        <dgm:presLayoutVars>
          <dgm:chMax val="0"/>
          <dgm:chPref val="0"/>
          <dgm:bulletEnabled val="1"/>
        </dgm:presLayoutVars>
      </dgm:prSet>
      <dgm:spPr/>
    </dgm:pt>
  </dgm:ptLst>
  <dgm:cxnLst>
    <dgm:cxn modelId="{9340A227-1E93-41BF-9125-4599C1F871F6}" type="presOf" srcId="{A707B68F-D48B-46BB-A7EE-F4FE987D598A}" destId="{C7E484C5-4628-4E69-A8D7-220642FEFD3D}" srcOrd="0" destOrd="0" presId="urn:microsoft.com/office/officeart/2005/8/layout/chevron1"/>
    <dgm:cxn modelId="{F909A764-13B5-43F8-BDA5-0A51D2AA4571}" type="presOf" srcId="{C7F0E38C-9471-484B-ABE1-376C4884A1D8}" destId="{36323BFE-BCE8-4CE7-9894-CF841DD2C721}" srcOrd="0" destOrd="0" presId="urn:microsoft.com/office/officeart/2005/8/layout/chevron1"/>
    <dgm:cxn modelId="{A17F886E-510B-4106-A2E1-AE21E539006F}" type="presOf" srcId="{669637F3-1060-4694-B4ED-C31ACAD1824E}" destId="{135D8788-8C83-45CD-BE78-15E6F0BBEDC3}" srcOrd="0" destOrd="0" presId="urn:microsoft.com/office/officeart/2005/8/layout/chevron1"/>
    <dgm:cxn modelId="{ADDD5C80-7F5A-41EB-A0E4-1C999B521E08}" srcId="{932804A8-394E-4F0E-9DEC-8106DF0C55E2}" destId="{7C17DA90-3BE6-4D20-9F72-2DB7F4355B81}" srcOrd="4" destOrd="0" parTransId="{2FCD717A-ADFC-446C-8B56-C6B4ADB50CC7}" sibTransId="{D622789C-0BF8-4220-8183-1F8C6AE119E0}"/>
    <dgm:cxn modelId="{DFA61FB1-6C84-4C92-8F90-C86910BF3187}" srcId="{932804A8-394E-4F0E-9DEC-8106DF0C55E2}" destId="{A707B68F-D48B-46BB-A7EE-F4FE987D598A}" srcOrd="5" destOrd="0" parTransId="{F1E66BA7-798B-4C04-941E-7347AF82B666}" sibTransId="{5A39B938-2B36-4954-A837-5B36CA6A57E7}"/>
    <dgm:cxn modelId="{C74523B7-A1FC-4D57-B687-6FC59E1CA28D}" type="presOf" srcId="{756DFAA3-7F55-4F9F-87A3-0573C5728913}" destId="{76138B72-4ABC-42DE-B34A-7F2ECDEC7FB8}" srcOrd="0" destOrd="0" presId="urn:microsoft.com/office/officeart/2005/8/layout/chevron1"/>
    <dgm:cxn modelId="{5DEB73BA-30B1-4574-8717-3BBC2965632A}" srcId="{932804A8-394E-4F0E-9DEC-8106DF0C55E2}" destId="{C7F0E38C-9471-484B-ABE1-376C4884A1D8}" srcOrd="3" destOrd="0" parTransId="{D8E2242D-9D0D-4AA0-84C8-3047ACB65408}" sibTransId="{E7AD8F9B-57CB-4BD8-B738-F86C978D5F75}"/>
    <dgm:cxn modelId="{5466C4BE-90E2-4DFD-809B-27F1C5B47688}" srcId="{932804A8-394E-4F0E-9DEC-8106DF0C55E2}" destId="{669637F3-1060-4694-B4ED-C31ACAD1824E}" srcOrd="1" destOrd="0" parTransId="{13EAD364-1028-42C1-8B0A-7711838262E2}" sibTransId="{EBE37D02-F985-4D50-9C7C-B002D3556CE0}"/>
    <dgm:cxn modelId="{7FD29FC2-3F29-489B-90FB-15E0B7FA9740}" type="presOf" srcId="{E4E9CB49-C2DF-497C-AA56-F10E86443752}" destId="{B2A14F9A-CFB3-4554-82D9-086AF6252A7F}" srcOrd="0" destOrd="0" presId="urn:microsoft.com/office/officeart/2005/8/layout/chevron1"/>
    <dgm:cxn modelId="{3698C0C3-5A4A-4A83-AADB-7B405B947C53}" type="presOf" srcId="{932804A8-394E-4F0E-9DEC-8106DF0C55E2}" destId="{4FDCFFF7-DA5B-4D29-A54E-10BB4A981E2C}" srcOrd="0" destOrd="0" presId="urn:microsoft.com/office/officeart/2005/8/layout/chevron1"/>
    <dgm:cxn modelId="{54BC1FD4-81C9-4105-ADB3-77D860E1FF9C}" srcId="{932804A8-394E-4F0E-9DEC-8106DF0C55E2}" destId="{E4E9CB49-C2DF-497C-AA56-F10E86443752}" srcOrd="0" destOrd="0" parTransId="{D4AC19C6-103C-44C7-909D-C995B6333D7B}" sibTransId="{D73F2F87-EB23-4F19-9B2C-C66ECFDF60BC}"/>
    <dgm:cxn modelId="{6F87FFD9-1CEC-4C1B-8DD2-C2B65D2371D9}" srcId="{932804A8-394E-4F0E-9DEC-8106DF0C55E2}" destId="{756DFAA3-7F55-4F9F-87A3-0573C5728913}" srcOrd="2" destOrd="0" parTransId="{8ABF804A-1B38-4814-99BE-49215B153881}" sibTransId="{9D277C6D-4842-413B-8C8E-F6EDB6950805}"/>
    <dgm:cxn modelId="{9823F3DE-E906-4752-9BA0-62CCEB3069DA}" type="presOf" srcId="{7C17DA90-3BE6-4D20-9F72-2DB7F4355B81}" destId="{EA910D9F-AF87-4B57-9ABD-3E90AC52B2AA}" srcOrd="0" destOrd="0" presId="urn:microsoft.com/office/officeart/2005/8/layout/chevron1"/>
    <dgm:cxn modelId="{7E5D5A34-E9AE-4C5B-8F52-64C261A5C82E}" type="presParOf" srcId="{4FDCFFF7-DA5B-4D29-A54E-10BB4A981E2C}" destId="{B2A14F9A-CFB3-4554-82D9-086AF6252A7F}" srcOrd="0" destOrd="0" presId="urn:microsoft.com/office/officeart/2005/8/layout/chevron1"/>
    <dgm:cxn modelId="{65DE15DF-2101-4531-B7AC-70EE4AAD0F49}" type="presParOf" srcId="{4FDCFFF7-DA5B-4D29-A54E-10BB4A981E2C}" destId="{4610CD7D-114B-471E-BD79-3DF535AEAEC1}" srcOrd="1" destOrd="0" presId="urn:microsoft.com/office/officeart/2005/8/layout/chevron1"/>
    <dgm:cxn modelId="{DC1EE687-39A7-42C2-AF18-77A49B43D6C6}" type="presParOf" srcId="{4FDCFFF7-DA5B-4D29-A54E-10BB4A981E2C}" destId="{135D8788-8C83-45CD-BE78-15E6F0BBEDC3}" srcOrd="2" destOrd="0" presId="urn:microsoft.com/office/officeart/2005/8/layout/chevron1"/>
    <dgm:cxn modelId="{C4180315-2538-4EAE-8360-2134FF2AC8BD}" type="presParOf" srcId="{4FDCFFF7-DA5B-4D29-A54E-10BB4A981E2C}" destId="{71F6F31B-7560-41F8-BCD1-34F03FB57D9E}" srcOrd="3" destOrd="0" presId="urn:microsoft.com/office/officeart/2005/8/layout/chevron1"/>
    <dgm:cxn modelId="{B4EADA09-9F69-471B-902E-B41498ADE68E}" type="presParOf" srcId="{4FDCFFF7-DA5B-4D29-A54E-10BB4A981E2C}" destId="{76138B72-4ABC-42DE-B34A-7F2ECDEC7FB8}" srcOrd="4" destOrd="0" presId="urn:microsoft.com/office/officeart/2005/8/layout/chevron1"/>
    <dgm:cxn modelId="{AC918464-969F-4BC9-9D3C-18EF7D113462}" type="presParOf" srcId="{4FDCFFF7-DA5B-4D29-A54E-10BB4A981E2C}" destId="{A051D825-3B0C-49EB-AF2D-FEDE1B9174E0}" srcOrd="5" destOrd="0" presId="urn:microsoft.com/office/officeart/2005/8/layout/chevron1"/>
    <dgm:cxn modelId="{2F4BF624-2EC0-4B55-B76B-3AE1E01033B2}" type="presParOf" srcId="{4FDCFFF7-DA5B-4D29-A54E-10BB4A981E2C}" destId="{36323BFE-BCE8-4CE7-9894-CF841DD2C721}" srcOrd="6" destOrd="0" presId="urn:microsoft.com/office/officeart/2005/8/layout/chevron1"/>
    <dgm:cxn modelId="{98459186-DDBD-4F29-89E7-6D02A77C6368}" type="presParOf" srcId="{4FDCFFF7-DA5B-4D29-A54E-10BB4A981E2C}" destId="{8378B4AB-EAAD-4A1A-9D9F-E84D70FE6239}" srcOrd="7" destOrd="0" presId="urn:microsoft.com/office/officeart/2005/8/layout/chevron1"/>
    <dgm:cxn modelId="{49704B06-5E1D-43EE-A5EB-0BAE75675BD2}" type="presParOf" srcId="{4FDCFFF7-DA5B-4D29-A54E-10BB4A981E2C}" destId="{EA910D9F-AF87-4B57-9ABD-3E90AC52B2AA}" srcOrd="8" destOrd="0" presId="urn:microsoft.com/office/officeart/2005/8/layout/chevron1"/>
    <dgm:cxn modelId="{00A87B90-B2F1-4C14-A5DA-DB8AEAD388CF}" type="presParOf" srcId="{4FDCFFF7-DA5B-4D29-A54E-10BB4A981E2C}" destId="{666D1E3D-91AE-4A82-9209-C5AF77402EC5}" srcOrd="9" destOrd="0" presId="urn:microsoft.com/office/officeart/2005/8/layout/chevron1"/>
    <dgm:cxn modelId="{ED346F0E-3275-444D-876D-F713DDBC667C}" type="presParOf" srcId="{4FDCFFF7-DA5B-4D29-A54E-10BB4A981E2C}" destId="{C7E484C5-4628-4E69-A8D7-220642FEFD3D}" srcOrd="10"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2804A8-394E-4F0E-9DEC-8106DF0C55E2}" type="doc">
      <dgm:prSet loTypeId="urn:microsoft.com/office/officeart/2005/8/layout/chevron1" loCatId="process" qsTypeId="urn:microsoft.com/office/officeart/2005/8/quickstyle/simple1" qsCatId="simple" csTypeId="urn:microsoft.com/office/officeart/2005/8/colors/accent4_5" csCatId="accent4" phldr="1"/>
      <dgm:spPr/>
      <dgm:t>
        <a:bodyPr/>
        <a:lstStyle/>
        <a:p>
          <a:endParaRPr lang="en-US"/>
        </a:p>
      </dgm:t>
    </dgm:pt>
    <dgm:pt modelId="{E4E9CB49-C2DF-497C-AA56-F10E86443752}">
      <dgm:prSet phldrT="[Text]" custT="1"/>
      <dgm:spPr/>
      <dgm:t>
        <a:bodyPr/>
        <a:lstStyle/>
        <a:p>
          <a:r>
            <a:rPr lang="en-US" sz="2000" b="1"/>
            <a:t>Visual Studio</a:t>
          </a:r>
        </a:p>
      </dgm:t>
    </dgm:pt>
    <dgm:pt modelId="{D4AC19C6-103C-44C7-909D-C995B6333D7B}" type="parTrans" cxnId="{54BC1FD4-81C9-4105-ADB3-77D860E1FF9C}">
      <dgm:prSet/>
      <dgm:spPr/>
      <dgm:t>
        <a:bodyPr/>
        <a:lstStyle/>
        <a:p>
          <a:endParaRPr lang="en-US" b="1">
            <a:solidFill>
              <a:schemeClr val="bg1">
                <a:lumMod val="85000"/>
                <a:lumOff val="15000"/>
              </a:schemeClr>
            </a:solidFill>
          </a:endParaRPr>
        </a:p>
      </dgm:t>
    </dgm:pt>
    <dgm:pt modelId="{D73F2F87-EB23-4F19-9B2C-C66ECFDF60BC}" type="sibTrans" cxnId="{54BC1FD4-81C9-4105-ADB3-77D860E1FF9C}">
      <dgm:prSet/>
      <dgm:spPr/>
      <dgm:t>
        <a:bodyPr/>
        <a:lstStyle/>
        <a:p>
          <a:endParaRPr lang="en-US" b="1">
            <a:solidFill>
              <a:schemeClr val="bg1">
                <a:lumMod val="85000"/>
                <a:lumOff val="15000"/>
              </a:schemeClr>
            </a:solidFill>
          </a:endParaRPr>
        </a:p>
      </dgm:t>
    </dgm:pt>
    <dgm:pt modelId="{54DDCBD6-C286-4BDB-91AC-30064778675A}">
      <dgm:prSet phldrT="[Text]" custT="1"/>
      <dgm:spPr/>
      <dgm:t>
        <a:bodyPr/>
        <a:lstStyle/>
        <a:p>
          <a:r>
            <a:rPr lang="en-US" sz="1800" b="1"/>
            <a:t>VS Team Services</a:t>
          </a:r>
        </a:p>
      </dgm:t>
    </dgm:pt>
    <dgm:pt modelId="{118070A3-BCF3-46B6-887E-FB1EDF937765}" type="parTrans" cxnId="{242439D9-E310-4E43-8EF7-9B5409731168}">
      <dgm:prSet/>
      <dgm:spPr/>
      <dgm:t>
        <a:bodyPr/>
        <a:lstStyle/>
        <a:p>
          <a:endParaRPr lang="en-US" b="1">
            <a:solidFill>
              <a:schemeClr val="bg1">
                <a:lumMod val="85000"/>
                <a:lumOff val="15000"/>
              </a:schemeClr>
            </a:solidFill>
          </a:endParaRPr>
        </a:p>
      </dgm:t>
    </dgm:pt>
    <dgm:pt modelId="{C42ED0F8-29C3-450E-8718-DF63F15DEEF7}" type="sibTrans" cxnId="{242439D9-E310-4E43-8EF7-9B5409731168}">
      <dgm:prSet/>
      <dgm:spPr/>
      <dgm:t>
        <a:bodyPr/>
        <a:lstStyle/>
        <a:p>
          <a:endParaRPr lang="en-US" b="1">
            <a:solidFill>
              <a:schemeClr val="bg1">
                <a:lumMod val="85000"/>
                <a:lumOff val="15000"/>
              </a:schemeClr>
            </a:solidFill>
          </a:endParaRPr>
        </a:p>
      </dgm:t>
    </dgm:pt>
    <dgm:pt modelId="{29E7F638-D2CF-427C-9C1E-1AE0F8DE80BB}">
      <dgm:prSet phldrT="[Text]"/>
      <dgm:spPr/>
      <dgm:t>
        <a:bodyPr/>
        <a:lstStyle/>
        <a:p>
          <a:r>
            <a:rPr lang="en-US" b="1"/>
            <a:t>Azure Resource Manager</a:t>
          </a:r>
        </a:p>
      </dgm:t>
    </dgm:pt>
    <dgm:pt modelId="{1AC9B606-AD9F-4174-A04A-C3CDB1DE7689}" type="parTrans" cxnId="{0E79B6C3-A10B-407A-A61C-70E211DA0EC5}">
      <dgm:prSet/>
      <dgm:spPr/>
      <dgm:t>
        <a:bodyPr/>
        <a:lstStyle/>
        <a:p>
          <a:endParaRPr lang="en-US" b="1">
            <a:solidFill>
              <a:schemeClr val="bg1">
                <a:lumMod val="85000"/>
                <a:lumOff val="15000"/>
              </a:schemeClr>
            </a:solidFill>
          </a:endParaRPr>
        </a:p>
      </dgm:t>
    </dgm:pt>
    <dgm:pt modelId="{CC862B9B-DD65-4F0C-8B73-77CF694B8E72}" type="sibTrans" cxnId="{0E79B6C3-A10B-407A-A61C-70E211DA0EC5}">
      <dgm:prSet/>
      <dgm:spPr/>
      <dgm:t>
        <a:bodyPr/>
        <a:lstStyle/>
        <a:p>
          <a:endParaRPr lang="en-US" b="1">
            <a:solidFill>
              <a:schemeClr val="bg1">
                <a:lumMod val="85000"/>
                <a:lumOff val="15000"/>
              </a:schemeClr>
            </a:solidFill>
          </a:endParaRPr>
        </a:p>
      </dgm:t>
    </dgm:pt>
    <dgm:pt modelId="{EC2EE2E9-2BE6-4A40-ADEF-705545320FFB}">
      <dgm:prSet phldrT="[Text]" custT="1"/>
      <dgm:spPr/>
      <dgm:t>
        <a:bodyPr/>
        <a:lstStyle/>
        <a:p>
          <a:r>
            <a:rPr lang="en-US" sz="2800" b="1"/>
            <a:t>Azure</a:t>
          </a:r>
        </a:p>
      </dgm:t>
    </dgm:pt>
    <dgm:pt modelId="{E68D5648-B06C-4BC7-9289-EF98014A511F}" type="parTrans" cxnId="{9F7FA73D-426F-4A67-B38E-BFC3EF01B68A}">
      <dgm:prSet/>
      <dgm:spPr/>
      <dgm:t>
        <a:bodyPr/>
        <a:lstStyle/>
        <a:p>
          <a:endParaRPr lang="en-US" b="1"/>
        </a:p>
      </dgm:t>
    </dgm:pt>
    <dgm:pt modelId="{80365D3A-925E-4E5E-8202-17466288A8C7}" type="sibTrans" cxnId="{9F7FA73D-426F-4A67-B38E-BFC3EF01B68A}">
      <dgm:prSet/>
      <dgm:spPr/>
      <dgm:t>
        <a:bodyPr/>
        <a:lstStyle/>
        <a:p>
          <a:endParaRPr lang="en-US" b="1"/>
        </a:p>
      </dgm:t>
    </dgm:pt>
    <dgm:pt modelId="{5B15A3CB-3761-4851-A240-58274AE1AEA7}">
      <dgm:prSet phldrT="[Text]"/>
      <dgm:spPr/>
      <dgm:t>
        <a:bodyPr/>
        <a:lstStyle/>
        <a:p>
          <a:r>
            <a:rPr lang="en-US" b="1"/>
            <a:t>Windows /</a:t>
          </a:r>
        </a:p>
        <a:p>
          <a:r>
            <a:rPr lang="en-US" b="1"/>
            <a:t>.NET</a:t>
          </a:r>
        </a:p>
      </dgm:t>
    </dgm:pt>
    <dgm:pt modelId="{CCBDC6D3-81A0-413F-A46B-AB220146E12F}" type="parTrans" cxnId="{618D516B-DDF3-4278-96D6-AAE7A294427D}">
      <dgm:prSet/>
      <dgm:spPr/>
      <dgm:t>
        <a:bodyPr/>
        <a:lstStyle/>
        <a:p>
          <a:endParaRPr lang="en-US" b="1"/>
        </a:p>
      </dgm:t>
    </dgm:pt>
    <dgm:pt modelId="{4BDB9EF7-7E0F-4CC9-ABAD-8095DDF395B5}" type="sibTrans" cxnId="{618D516B-DDF3-4278-96D6-AAE7A294427D}">
      <dgm:prSet/>
      <dgm:spPr/>
      <dgm:t>
        <a:bodyPr/>
        <a:lstStyle/>
        <a:p>
          <a:endParaRPr lang="en-US" b="1"/>
        </a:p>
      </dgm:t>
    </dgm:pt>
    <dgm:pt modelId="{4432BF36-46CD-49C4-92B8-B55547304111}">
      <dgm:prSet phldrT="[Text]" custT="1"/>
      <dgm:spPr/>
      <dgm:t>
        <a:bodyPr lIns="0" rIns="0"/>
        <a:lstStyle/>
        <a:p>
          <a:r>
            <a:rPr lang="en-US" sz="1300" b="1"/>
            <a:t>Team Foundation Version Control</a:t>
          </a:r>
        </a:p>
      </dgm:t>
    </dgm:pt>
    <dgm:pt modelId="{4E097399-3FDB-417B-86F0-9FF11B3E37FA}" type="parTrans" cxnId="{9B829058-7436-4193-BA3A-7D7C514B31FA}">
      <dgm:prSet/>
      <dgm:spPr/>
      <dgm:t>
        <a:bodyPr/>
        <a:lstStyle/>
        <a:p>
          <a:endParaRPr lang="en-US" b="1"/>
        </a:p>
      </dgm:t>
    </dgm:pt>
    <dgm:pt modelId="{05741738-1B1C-49D1-BAA7-029CCA2835C4}" type="sibTrans" cxnId="{9B829058-7436-4193-BA3A-7D7C514B31FA}">
      <dgm:prSet/>
      <dgm:spPr/>
      <dgm:t>
        <a:bodyPr/>
        <a:lstStyle/>
        <a:p>
          <a:endParaRPr lang="en-US" b="1"/>
        </a:p>
      </dgm:t>
    </dgm:pt>
    <dgm:pt modelId="{4FDCFFF7-DA5B-4D29-A54E-10BB4A981E2C}" type="pres">
      <dgm:prSet presAssocID="{932804A8-394E-4F0E-9DEC-8106DF0C55E2}" presName="Name0" presStyleCnt="0">
        <dgm:presLayoutVars>
          <dgm:dir/>
          <dgm:animLvl val="lvl"/>
          <dgm:resizeHandles val="exact"/>
        </dgm:presLayoutVars>
      </dgm:prSet>
      <dgm:spPr/>
    </dgm:pt>
    <dgm:pt modelId="{B2A14F9A-CFB3-4554-82D9-086AF6252A7F}" type="pres">
      <dgm:prSet presAssocID="{E4E9CB49-C2DF-497C-AA56-F10E86443752}" presName="parTxOnly" presStyleLbl="node1" presStyleIdx="0" presStyleCnt="6">
        <dgm:presLayoutVars>
          <dgm:chMax val="0"/>
          <dgm:chPref val="0"/>
          <dgm:bulletEnabled val="1"/>
        </dgm:presLayoutVars>
      </dgm:prSet>
      <dgm:spPr/>
    </dgm:pt>
    <dgm:pt modelId="{4610CD7D-114B-471E-BD79-3DF535AEAEC1}" type="pres">
      <dgm:prSet presAssocID="{D73F2F87-EB23-4F19-9B2C-C66ECFDF60BC}" presName="parTxOnlySpace" presStyleCnt="0"/>
      <dgm:spPr/>
    </dgm:pt>
    <dgm:pt modelId="{2C588BCE-CC18-4967-8702-B993E5636824}" type="pres">
      <dgm:prSet presAssocID="{4432BF36-46CD-49C4-92B8-B55547304111}" presName="parTxOnly" presStyleLbl="node1" presStyleIdx="1" presStyleCnt="6">
        <dgm:presLayoutVars>
          <dgm:chMax val="0"/>
          <dgm:chPref val="0"/>
          <dgm:bulletEnabled val="1"/>
        </dgm:presLayoutVars>
      </dgm:prSet>
      <dgm:spPr/>
    </dgm:pt>
    <dgm:pt modelId="{D19FE054-662A-4364-8825-6BAB4A4F5BA3}" type="pres">
      <dgm:prSet presAssocID="{05741738-1B1C-49D1-BAA7-029CCA2835C4}" presName="parTxOnlySpace" presStyleCnt="0"/>
      <dgm:spPr/>
    </dgm:pt>
    <dgm:pt modelId="{B4831151-7A6C-4D1F-B71A-8C517E60ED6D}" type="pres">
      <dgm:prSet presAssocID="{54DDCBD6-C286-4BDB-91AC-30064778675A}" presName="parTxOnly" presStyleLbl="node1" presStyleIdx="2" presStyleCnt="6">
        <dgm:presLayoutVars>
          <dgm:chMax val="0"/>
          <dgm:chPref val="0"/>
          <dgm:bulletEnabled val="1"/>
        </dgm:presLayoutVars>
      </dgm:prSet>
      <dgm:spPr/>
    </dgm:pt>
    <dgm:pt modelId="{9EF5990B-7707-4BCD-8988-2EEDD5F1F347}" type="pres">
      <dgm:prSet presAssocID="{C42ED0F8-29C3-450E-8718-DF63F15DEEF7}" presName="parTxOnlySpace" presStyleCnt="0"/>
      <dgm:spPr/>
    </dgm:pt>
    <dgm:pt modelId="{88C299BB-0E1B-4A9A-853D-D3B97BE435E1}" type="pres">
      <dgm:prSet presAssocID="{29E7F638-D2CF-427C-9C1E-1AE0F8DE80BB}" presName="parTxOnly" presStyleLbl="node1" presStyleIdx="3" presStyleCnt="6">
        <dgm:presLayoutVars>
          <dgm:chMax val="0"/>
          <dgm:chPref val="0"/>
          <dgm:bulletEnabled val="1"/>
        </dgm:presLayoutVars>
      </dgm:prSet>
      <dgm:spPr/>
    </dgm:pt>
    <dgm:pt modelId="{A4F29642-2DFB-48FD-88BA-4E45F151C0F0}" type="pres">
      <dgm:prSet presAssocID="{CC862B9B-DD65-4F0C-8B73-77CF694B8E72}" presName="parTxOnlySpace" presStyleCnt="0"/>
      <dgm:spPr/>
    </dgm:pt>
    <dgm:pt modelId="{CBEA60FF-C53B-4A3F-B99D-A151A88E59F7}" type="pres">
      <dgm:prSet presAssocID="{EC2EE2E9-2BE6-4A40-ADEF-705545320FFB}" presName="parTxOnly" presStyleLbl="node1" presStyleIdx="4" presStyleCnt="6">
        <dgm:presLayoutVars>
          <dgm:chMax val="0"/>
          <dgm:chPref val="0"/>
          <dgm:bulletEnabled val="1"/>
        </dgm:presLayoutVars>
      </dgm:prSet>
      <dgm:spPr/>
    </dgm:pt>
    <dgm:pt modelId="{CA2D9F79-23A8-4AE8-A792-1155E02BDA67}" type="pres">
      <dgm:prSet presAssocID="{80365D3A-925E-4E5E-8202-17466288A8C7}" presName="parTxOnlySpace" presStyleCnt="0"/>
      <dgm:spPr/>
    </dgm:pt>
    <dgm:pt modelId="{F732AB74-57BC-440E-B6CA-6D3F8F40FA69}" type="pres">
      <dgm:prSet presAssocID="{5B15A3CB-3761-4851-A240-58274AE1AEA7}" presName="parTxOnly" presStyleLbl="node1" presStyleIdx="5" presStyleCnt="6">
        <dgm:presLayoutVars>
          <dgm:chMax val="0"/>
          <dgm:chPref val="0"/>
          <dgm:bulletEnabled val="1"/>
        </dgm:presLayoutVars>
      </dgm:prSet>
      <dgm:spPr/>
    </dgm:pt>
  </dgm:ptLst>
  <dgm:cxnLst>
    <dgm:cxn modelId="{7AC4541D-D9E5-4870-8524-F4B6F56B6786}" type="presOf" srcId="{5B15A3CB-3761-4851-A240-58274AE1AEA7}" destId="{F732AB74-57BC-440E-B6CA-6D3F8F40FA69}" srcOrd="0" destOrd="0" presId="urn:microsoft.com/office/officeart/2005/8/layout/chevron1"/>
    <dgm:cxn modelId="{9F7FA73D-426F-4A67-B38E-BFC3EF01B68A}" srcId="{932804A8-394E-4F0E-9DEC-8106DF0C55E2}" destId="{EC2EE2E9-2BE6-4A40-ADEF-705545320FFB}" srcOrd="4" destOrd="0" parTransId="{E68D5648-B06C-4BC7-9289-EF98014A511F}" sibTransId="{80365D3A-925E-4E5E-8202-17466288A8C7}"/>
    <dgm:cxn modelId="{DB19475E-C94F-45E9-ACD6-0DCEC2958B38}" type="presOf" srcId="{54DDCBD6-C286-4BDB-91AC-30064778675A}" destId="{B4831151-7A6C-4D1F-B71A-8C517E60ED6D}" srcOrd="0" destOrd="0" presId="urn:microsoft.com/office/officeart/2005/8/layout/chevron1"/>
    <dgm:cxn modelId="{618D516B-DDF3-4278-96D6-AAE7A294427D}" srcId="{932804A8-394E-4F0E-9DEC-8106DF0C55E2}" destId="{5B15A3CB-3761-4851-A240-58274AE1AEA7}" srcOrd="5" destOrd="0" parTransId="{CCBDC6D3-81A0-413F-A46B-AB220146E12F}" sibTransId="{4BDB9EF7-7E0F-4CC9-ABAD-8095DDF395B5}"/>
    <dgm:cxn modelId="{C2D04276-6CD8-4EB9-9928-2C8D72433D6D}" type="presOf" srcId="{4432BF36-46CD-49C4-92B8-B55547304111}" destId="{2C588BCE-CC18-4967-8702-B993E5636824}" srcOrd="0" destOrd="0" presId="urn:microsoft.com/office/officeart/2005/8/layout/chevron1"/>
    <dgm:cxn modelId="{9B829058-7436-4193-BA3A-7D7C514B31FA}" srcId="{932804A8-394E-4F0E-9DEC-8106DF0C55E2}" destId="{4432BF36-46CD-49C4-92B8-B55547304111}" srcOrd="1" destOrd="0" parTransId="{4E097399-3FDB-417B-86F0-9FF11B3E37FA}" sibTransId="{05741738-1B1C-49D1-BAA7-029CCA2835C4}"/>
    <dgm:cxn modelId="{F480089B-8357-4595-A3FA-6D9FC75FB1E0}" type="presOf" srcId="{29E7F638-D2CF-427C-9C1E-1AE0F8DE80BB}" destId="{88C299BB-0E1B-4A9A-853D-D3B97BE435E1}" srcOrd="0" destOrd="0" presId="urn:microsoft.com/office/officeart/2005/8/layout/chevron1"/>
    <dgm:cxn modelId="{269EAFAD-E8B7-4D20-ABD6-92E5F5B6174A}" type="presOf" srcId="{EC2EE2E9-2BE6-4A40-ADEF-705545320FFB}" destId="{CBEA60FF-C53B-4A3F-B99D-A151A88E59F7}" srcOrd="0" destOrd="0" presId="urn:microsoft.com/office/officeart/2005/8/layout/chevron1"/>
    <dgm:cxn modelId="{7FD29FC2-3F29-489B-90FB-15E0B7FA9740}" type="presOf" srcId="{E4E9CB49-C2DF-497C-AA56-F10E86443752}" destId="{B2A14F9A-CFB3-4554-82D9-086AF6252A7F}" srcOrd="0" destOrd="0" presId="urn:microsoft.com/office/officeart/2005/8/layout/chevron1"/>
    <dgm:cxn modelId="{0E79B6C3-A10B-407A-A61C-70E211DA0EC5}" srcId="{932804A8-394E-4F0E-9DEC-8106DF0C55E2}" destId="{29E7F638-D2CF-427C-9C1E-1AE0F8DE80BB}" srcOrd="3" destOrd="0" parTransId="{1AC9B606-AD9F-4174-A04A-C3CDB1DE7689}" sibTransId="{CC862B9B-DD65-4F0C-8B73-77CF694B8E72}"/>
    <dgm:cxn modelId="{3698C0C3-5A4A-4A83-AADB-7B405B947C53}" type="presOf" srcId="{932804A8-394E-4F0E-9DEC-8106DF0C55E2}" destId="{4FDCFFF7-DA5B-4D29-A54E-10BB4A981E2C}" srcOrd="0" destOrd="0" presId="urn:microsoft.com/office/officeart/2005/8/layout/chevron1"/>
    <dgm:cxn modelId="{54BC1FD4-81C9-4105-ADB3-77D860E1FF9C}" srcId="{932804A8-394E-4F0E-9DEC-8106DF0C55E2}" destId="{E4E9CB49-C2DF-497C-AA56-F10E86443752}" srcOrd="0" destOrd="0" parTransId="{D4AC19C6-103C-44C7-909D-C995B6333D7B}" sibTransId="{D73F2F87-EB23-4F19-9B2C-C66ECFDF60BC}"/>
    <dgm:cxn modelId="{242439D9-E310-4E43-8EF7-9B5409731168}" srcId="{932804A8-394E-4F0E-9DEC-8106DF0C55E2}" destId="{54DDCBD6-C286-4BDB-91AC-30064778675A}" srcOrd="2" destOrd="0" parTransId="{118070A3-BCF3-46B6-887E-FB1EDF937765}" sibTransId="{C42ED0F8-29C3-450E-8718-DF63F15DEEF7}"/>
    <dgm:cxn modelId="{7E5D5A34-E9AE-4C5B-8F52-64C261A5C82E}" type="presParOf" srcId="{4FDCFFF7-DA5B-4D29-A54E-10BB4A981E2C}" destId="{B2A14F9A-CFB3-4554-82D9-086AF6252A7F}" srcOrd="0" destOrd="0" presId="urn:microsoft.com/office/officeart/2005/8/layout/chevron1"/>
    <dgm:cxn modelId="{674AAF8D-6F9F-4A6C-BA90-2A5CBB70AE67}" type="presParOf" srcId="{4FDCFFF7-DA5B-4D29-A54E-10BB4A981E2C}" destId="{4610CD7D-114B-471E-BD79-3DF535AEAEC1}" srcOrd="1" destOrd="0" presId="urn:microsoft.com/office/officeart/2005/8/layout/chevron1"/>
    <dgm:cxn modelId="{A908BC16-A291-482A-B8A4-3B1F3D580941}" type="presParOf" srcId="{4FDCFFF7-DA5B-4D29-A54E-10BB4A981E2C}" destId="{2C588BCE-CC18-4967-8702-B993E5636824}" srcOrd="2" destOrd="0" presId="urn:microsoft.com/office/officeart/2005/8/layout/chevron1"/>
    <dgm:cxn modelId="{3FA092DB-BFB4-4B47-B995-A85640AD7C49}" type="presParOf" srcId="{4FDCFFF7-DA5B-4D29-A54E-10BB4A981E2C}" destId="{D19FE054-662A-4364-8825-6BAB4A4F5BA3}" srcOrd="3" destOrd="0" presId="urn:microsoft.com/office/officeart/2005/8/layout/chevron1"/>
    <dgm:cxn modelId="{D9F4B89C-2B0C-4B00-AD6C-89B7674AB4F6}" type="presParOf" srcId="{4FDCFFF7-DA5B-4D29-A54E-10BB4A981E2C}" destId="{B4831151-7A6C-4D1F-B71A-8C517E60ED6D}" srcOrd="4" destOrd="0" presId="urn:microsoft.com/office/officeart/2005/8/layout/chevron1"/>
    <dgm:cxn modelId="{B2F1F936-284A-4CB0-B02B-45F15108669E}" type="presParOf" srcId="{4FDCFFF7-DA5B-4D29-A54E-10BB4A981E2C}" destId="{9EF5990B-7707-4BCD-8988-2EEDD5F1F347}" srcOrd="5" destOrd="0" presId="urn:microsoft.com/office/officeart/2005/8/layout/chevron1"/>
    <dgm:cxn modelId="{621CC767-2FF8-483D-A672-771FBA3F3599}" type="presParOf" srcId="{4FDCFFF7-DA5B-4D29-A54E-10BB4A981E2C}" destId="{88C299BB-0E1B-4A9A-853D-D3B97BE435E1}" srcOrd="6" destOrd="0" presId="urn:microsoft.com/office/officeart/2005/8/layout/chevron1"/>
    <dgm:cxn modelId="{7767254D-3F06-458E-8999-27AB1E4F588D}" type="presParOf" srcId="{4FDCFFF7-DA5B-4D29-A54E-10BB4A981E2C}" destId="{A4F29642-2DFB-48FD-88BA-4E45F151C0F0}" srcOrd="7" destOrd="0" presId="urn:microsoft.com/office/officeart/2005/8/layout/chevron1"/>
    <dgm:cxn modelId="{6AE9B725-D746-492B-BFCA-D09F38D5A131}" type="presParOf" srcId="{4FDCFFF7-DA5B-4D29-A54E-10BB4A981E2C}" destId="{CBEA60FF-C53B-4A3F-B99D-A151A88E59F7}" srcOrd="8" destOrd="0" presId="urn:microsoft.com/office/officeart/2005/8/layout/chevron1"/>
    <dgm:cxn modelId="{E3F14259-5A19-4364-9A74-F38584D2AAC8}" type="presParOf" srcId="{4FDCFFF7-DA5B-4D29-A54E-10BB4A981E2C}" destId="{CA2D9F79-23A8-4AE8-A792-1155E02BDA67}" srcOrd="9" destOrd="0" presId="urn:microsoft.com/office/officeart/2005/8/layout/chevron1"/>
    <dgm:cxn modelId="{CEBF837D-AE5B-4AB0-AF94-33A24AF41170}" type="presParOf" srcId="{4FDCFFF7-DA5B-4D29-A54E-10BB4A981E2C}" destId="{F732AB74-57BC-440E-B6CA-6D3F8F40FA69}"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15A6AE7-4F2B-4C1A-A770-74C66BA28BFA}"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3C7A842B-2DE2-4C7D-ADF8-C8387D586633}">
      <dgm:prSet phldrT="[Text]"/>
      <dgm:spPr/>
      <dgm:t>
        <a:bodyPr/>
        <a:lstStyle/>
        <a:p>
          <a:r>
            <a:rPr lang="en-US"/>
            <a:t>   Agile Tools</a:t>
          </a:r>
        </a:p>
      </dgm:t>
    </dgm:pt>
    <dgm:pt modelId="{9C535356-0D30-43F5-BFF5-8E9EF8D76521}" type="parTrans" cxnId="{909D3F0F-5C5B-4843-9E5D-1292EFF15F50}">
      <dgm:prSet/>
      <dgm:spPr/>
      <dgm:t>
        <a:bodyPr/>
        <a:lstStyle/>
        <a:p>
          <a:endParaRPr lang="en-US"/>
        </a:p>
      </dgm:t>
    </dgm:pt>
    <dgm:pt modelId="{755A0572-CF7D-44F7-A2B5-BA92AD21A5B1}" type="sibTrans" cxnId="{909D3F0F-5C5B-4843-9E5D-1292EFF15F50}">
      <dgm:prSet/>
      <dgm:spPr/>
      <dgm:t>
        <a:bodyPr/>
        <a:lstStyle/>
        <a:p>
          <a:endParaRPr lang="en-US"/>
        </a:p>
      </dgm:t>
    </dgm:pt>
    <dgm:pt modelId="{84C9995C-DBA5-4326-9867-2F398FF5375C}">
      <dgm:prSet phldrT="[Text]"/>
      <dgm:spPr/>
      <dgm:t>
        <a:bodyPr/>
        <a:lstStyle/>
        <a:p>
          <a:r>
            <a:rPr lang="en-US"/>
            <a:t>Kanban boards</a:t>
          </a:r>
        </a:p>
      </dgm:t>
    </dgm:pt>
    <dgm:pt modelId="{87F03E02-0EFE-473B-9ABD-D4A2F4565315}" type="parTrans" cxnId="{B6E127DE-4F45-4706-9788-0B3B7F0714AD}">
      <dgm:prSet/>
      <dgm:spPr/>
      <dgm:t>
        <a:bodyPr/>
        <a:lstStyle/>
        <a:p>
          <a:endParaRPr lang="en-US"/>
        </a:p>
      </dgm:t>
    </dgm:pt>
    <dgm:pt modelId="{2417ED5A-A388-40EC-A061-5051690FA2F1}" type="sibTrans" cxnId="{B6E127DE-4F45-4706-9788-0B3B7F0714AD}">
      <dgm:prSet/>
      <dgm:spPr/>
      <dgm:t>
        <a:bodyPr/>
        <a:lstStyle/>
        <a:p>
          <a:endParaRPr lang="en-US"/>
        </a:p>
      </dgm:t>
    </dgm:pt>
    <dgm:pt modelId="{A83299B4-8DA8-49BA-85F6-41EE2C9C2F68}">
      <dgm:prSet phldrT="[Text]"/>
      <dgm:spPr/>
      <dgm:t>
        <a:bodyPr/>
        <a:lstStyle/>
        <a:p>
          <a:r>
            <a:rPr lang="en-US"/>
            <a:t>Dashboard</a:t>
          </a:r>
        </a:p>
      </dgm:t>
    </dgm:pt>
    <dgm:pt modelId="{9C585B0A-0614-4444-9FD8-EADD226898BC}" type="parTrans" cxnId="{78499D5C-F259-498A-A2E4-2C518B8DD15D}">
      <dgm:prSet/>
      <dgm:spPr/>
      <dgm:t>
        <a:bodyPr/>
        <a:lstStyle/>
        <a:p>
          <a:endParaRPr lang="en-US"/>
        </a:p>
      </dgm:t>
    </dgm:pt>
    <dgm:pt modelId="{01815C69-5EF7-4108-8DC5-6DF91184C6E3}" type="sibTrans" cxnId="{78499D5C-F259-498A-A2E4-2C518B8DD15D}">
      <dgm:prSet/>
      <dgm:spPr/>
      <dgm:t>
        <a:bodyPr/>
        <a:lstStyle/>
        <a:p>
          <a:endParaRPr lang="en-US"/>
        </a:p>
      </dgm:t>
    </dgm:pt>
    <dgm:pt modelId="{2FA77CEA-0CA1-441F-9A3F-50EF0862F00A}">
      <dgm:prSet phldrT="[Text]"/>
      <dgm:spPr/>
      <dgm:t>
        <a:bodyPr/>
        <a:lstStyle/>
        <a:p>
          <a:r>
            <a:rPr lang="en-US"/>
            <a:t>      Source Control</a:t>
          </a:r>
        </a:p>
      </dgm:t>
    </dgm:pt>
    <dgm:pt modelId="{66069DE0-ACF6-417C-9F4D-D03ABCCB86B6}" type="parTrans" cxnId="{D9A49C23-DD79-4D26-AF04-2CC1FF79F5D5}">
      <dgm:prSet/>
      <dgm:spPr/>
      <dgm:t>
        <a:bodyPr/>
        <a:lstStyle/>
        <a:p>
          <a:endParaRPr lang="en-US"/>
        </a:p>
      </dgm:t>
    </dgm:pt>
    <dgm:pt modelId="{8E9CB733-247C-42E3-844F-39713FB928AA}" type="sibTrans" cxnId="{D9A49C23-DD79-4D26-AF04-2CC1FF79F5D5}">
      <dgm:prSet/>
      <dgm:spPr/>
      <dgm:t>
        <a:bodyPr/>
        <a:lstStyle/>
        <a:p>
          <a:endParaRPr lang="en-US"/>
        </a:p>
      </dgm:t>
    </dgm:pt>
    <dgm:pt modelId="{37D45AD9-99AB-41A9-9485-14C2CE76EE6E}">
      <dgm:prSet phldrT="[Text]"/>
      <dgm:spPr/>
      <dgm:t>
        <a:bodyPr/>
        <a:lstStyle/>
        <a:p>
          <a:r>
            <a:rPr lang="en-US"/>
            <a:t>Git</a:t>
          </a:r>
        </a:p>
      </dgm:t>
    </dgm:pt>
    <dgm:pt modelId="{C988283A-159A-4D68-A069-8E6C78607CCC}" type="parTrans" cxnId="{1330D91F-7213-4507-9ED2-9043C5B70E3F}">
      <dgm:prSet/>
      <dgm:spPr/>
      <dgm:t>
        <a:bodyPr/>
        <a:lstStyle/>
        <a:p>
          <a:endParaRPr lang="en-US"/>
        </a:p>
      </dgm:t>
    </dgm:pt>
    <dgm:pt modelId="{E74627E5-F12C-4C9E-854F-A5A1CFE95816}" type="sibTrans" cxnId="{1330D91F-7213-4507-9ED2-9043C5B70E3F}">
      <dgm:prSet/>
      <dgm:spPr/>
      <dgm:t>
        <a:bodyPr/>
        <a:lstStyle/>
        <a:p>
          <a:endParaRPr lang="en-US"/>
        </a:p>
      </dgm:t>
    </dgm:pt>
    <dgm:pt modelId="{10D039FD-E779-4EC4-9CF1-48ED89074231}">
      <dgm:prSet phldrT="[Text]"/>
      <dgm:spPr/>
      <dgm:t>
        <a:bodyPr/>
        <a:lstStyle/>
        <a:p>
          <a:r>
            <a:rPr lang="en-US" err="1"/>
            <a:t>Github</a:t>
          </a:r>
          <a:endParaRPr lang="en-US"/>
        </a:p>
      </dgm:t>
    </dgm:pt>
    <dgm:pt modelId="{68A511D0-BC2B-4A2F-8D32-342AFAFD6DAD}" type="parTrans" cxnId="{70DE59EC-8583-4B8A-A925-51D976CD0980}">
      <dgm:prSet/>
      <dgm:spPr/>
      <dgm:t>
        <a:bodyPr/>
        <a:lstStyle/>
        <a:p>
          <a:endParaRPr lang="en-US"/>
        </a:p>
      </dgm:t>
    </dgm:pt>
    <dgm:pt modelId="{CB850080-AE8E-40BC-A655-F97924F90004}" type="sibTrans" cxnId="{70DE59EC-8583-4B8A-A925-51D976CD0980}">
      <dgm:prSet/>
      <dgm:spPr/>
      <dgm:t>
        <a:bodyPr/>
        <a:lstStyle/>
        <a:p>
          <a:endParaRPr lang="en-US"/>
        </a:p>
      </dgm:t>
    </dgm:pt>
    <dgm:pt modelId="{AB67B05C-B0C0-40C5-AC47-75CCBA6F8477}">
      <dgm:prSet phldrT="[Text]"/>
      <dgm:spPr/>
      <dgm:t>
        <a:bodyPr/>
        <a:lstStyle/>
        <a:p>
          <a:r>
            <a:rPr lang="en-US"/>
            <a:t>Test</a:t>
          </a:r>
        </a:p>
      </dgm:t>
    </dgm:pt>
    <dgm:pt modelId="{0FFC2B03-6731-4700-B3E7-16ADFAD5DCD7}" type="parTrans" cxnId="{B41431AD-C1CF-41C4-B58A-2191179AACB3}">
      <dgm:prSet/>
      <dgm:spPr/>
      <dgm:t>
        <a:bodyPr/>
        <a:lstStyle/>
        <a:p>
          <a:endParaRPr lang="en-US"/>
        </a:p>
      </dgm:t>
    </dgm:pt>
    <dgm:pt modelId="{1F1B2A0F-F069-4830-BBD8-2CBC9AE92B07}" type="sibTrans" cxnId="{B41431AD-C1CF-41C4-B58A-2191179AACB3}">
      <dgm:prSet/>
      <dgm:spPr/>
      <dgm:t>
        <a:bodyPr/>
        <a:lstStyle/>
        <a:p>
          <a:endParaRPr lang="en-US"/>
        </a:p>
      </dgm:t>
    </dgm:pt>
    <dgm:pt modelId="{267249D8-1ABD-444C-829E-C2423F543BA1}">
      <dgm:prSet phldrT="[Text]"/>
      <dgm:spPr/>
      <dgm:t>
        <a:bodyPr/>
        <a:lstStyle/>
        <a:p>
          <a:r>
            <a:rPr lang="en-US"/>
            <a:t>Backlogs</a:t>
          </a:r>
        </a:p>
      </dgm:t>
    </dgm:pt>
    <dgm:pt modelId="{6641C632-822F-4324-A853-32453DEACE92}" type="parTrans" cxnId="{3A0EE279-1BD2-41A1-856D-3DBC200E8565}">
      <dgm:prSet/>
      <dgm:spPr/>
      <dgm:t>
        <a:bodyPr/>
        <a:lstStyle/>
        <a:p>
          <a:endParaRPr lang="en-US"/>
        </a:p>
      </dgm:t>
    </dgm:pt>
    <dgm:pt modelId="{F505BDB4-6CA1-4A39-9D85-92835CD0A13C}" type="sibTrans" cxnId="{3A0EE279-1BD2-41A1-856D-3DBC200E8565}">
      <dgm:prSet/>
      <dgm:spPr/>
      <dgm:t>
        <a:bodyPr/>
        <a:lstStyle/>
        <a:p>
          <a:endParaRPr lang="en-US"/>
        </a:p>
      </dgm:t>
    </dgm:pt>
    <dgm:pt modelId="{AB3696EE-0815-44E3-9D9E-DDB3F4BFE155}">
      <dgm:prSet phldrT="[Text]"/>
      <dgm:spPr/>
      <dgm:t>
        <a:bodyPr/>
        <a:lstStyle/>
        <a:p>
          <a:r>
            <a:rPr lang="en-US"/>
            <a:t>TFVC</a:t>
          </a:r>
        </a:p>
      </dgm:t>
    </dgm:pt>
    <dgm:pt modelId="{AFF519C1-7A0F-47A4-AAD4-2896EF239675}" type="parTrans" cxnId="{048D014E-8B84-4030-906D-6361BB8A064A}">
      <dgm:prSet/>
      <dgm:spPr/>
      <dgm:t>
        <a:bodyPr/>
        <a:lstStyle/>
        <a:p>
          <a:endParaRPr lang="en-US"/>
        </a:p>
      </dgm:t>
    </dgm:pt>
    <dgm:pt modelId="{D4F1CD77-7501-4E76-8EC9-A4FE23FA1723}" type="sibTrans" cxnId="{048D014E-8B84-4030-906D-6361BB8A064A}">
      <dgm:prSet/>
      <dgm:spPr/>
      <dgm:t>
        <a:bodyPr/>
        <a:lstStyle/>
        <a:p>
          <a:endParaRPr lang="en-US"/>
        </a:p>
      </dgm:t>
    </dgm:pt>
    <dgm:pt modelId="{1A46E86B-8C73-4200-A2FF-0879FAD9770F}">
      <dgm:prSet phldrT="[Text]"/>
      <dgm:spPr/>
      <dgm:t>
        <a:bodyPr/>
        <a:lstStyle/>
        <a:p>
          <a:r>
            <a:rPr lang="en-US"/>
            <a:t>Load testing</a:t>
          </a:r>
        </a:p>
      </dgm:t>
    </dgm:pt>
    <dgm:pt modelId="{35906CCF-0C17-4EA7-98C0-5DEC7BE29340}" type="parTrans" cxnId="{A8747F1E-5ED6-436D-8CB1-3EC1EFDDEF05}">
      <dgm:prSet/>
      <dgm:spPr/>
      <dgm:t>
        <a:bodyPr/>
        <a:lstStyle/>
        <a:p>
          <a:endParaRPr lang="en-US"/>
        </a:p>
      </dgm:t>
    </dgm:pt>
    <dgm:pt modelId="{5D9B81D3-1ED2-4355-B152-72012CDA2E5B}" type="sibTrans" cxnId="{A8747F1E-5ED6-436D-8CB1-3EC1EFDDEF05}">
      <dgm:prSet/>
      <dgm:spPr/>
      <dgm:t>
        <a:bodyPr/>
        <a:lstStyle/>
        <a:p>
          <a:endParaRPr lang="en-US"/>
        </a:p>
      </dgm:t>
    </dgm:pt>
    <dgm:pt modelId="{25423688-A25B-45E3-B8DA-3CF794DAA489}">
      <dgm:prSet phldrT="[Text]"/>
      <dgm:spPr/>
      <dgm:t>
        <a:bodyPr/>
        <a:lstStyle/>
        <a:p>
          <a:r>
            <a:rPr lang="en-US"/>
            <a:t>Continuous testing</a:t>
          </a:r>
        </a:p>
      </dgm:t>
    </dgm:pt>
    <dgm:pt modelId="{43836C0F-4174-480E-BA77-1580BCF67099}" type="parTrans" cxnId="{E61D5B1C-FACB-4D61-BB14-6CEB15A7E4F7}">
      <dgm:prSet/>
      <dgm:spPr/>
      <dgm:t>
        <a:bodyPr/>
        <a:lstStyle/>
        <a:p>
          <a:endParaRPr lang="en-US"/>
        </a:p>
      </dgm:t>
    </dgm:pt>
    <dgm:pt modelId="{383CBF79-5A6D-4B1F-99B7-84FF65A7A785}" type="sibTrans" cxnId="{E61D5B1C-FACB-4D61-BB14-6CEB15A7E4F7}">
      <dgm:prSet/>
      <dgm:spPr/>
      <dgm:t>
        <a:bodyPr/>
        <a:lstStyle/>
        <a:p>
          <a:endParaRPr lang="en-US"/>
        </a:p>
      </dgm:t>
    </dgm:pt>
    <dgm:pt modelId="{4A486EBE-7B4E-495B-969A-D15C84A83D1B}">
      <dgm:prSet phldrT="[Text]"/>
      <dgm:spPr/>
      <dgm:t>
        <a:bodyPr/>
        <a:lstStyle/>
        <a:p>
          <a:r>
            <a:rPr lang="en-US"/>
            <a:t>Manual test plans</a:t>
          </a:r>
        </a:p>
      </dgm:t>
    </dgm:pt>
    <dgm:pt modelId="{AC116CD1-32C1-4E0C-A5F2-6605A5550DF9}" type="parTrans" cxnId="{30D33BAB-2DAC-4858-A413-B983CA51BCFA}">
      <dgm:prSet/>
      <dgm:spPr/>
      <dgm:t>
        <a:bodyPr/>
        <a:lstStyle/>
        <a:p>
          <a:endParaRPr lang="en-US"/>
        </a:p>
      </dgm:t>
    </dgm:pt>
    <dgm:pt modelId="{4739DFE2-380E-4881-A84B-D71F63D66645}" type="sibTrans" cxnId="{30D33BAB-2DAC-4858-A413-B983CA51BCFA}">
      <dgm:prSet/>
      <dgm:spPr/>
      <dgm:t>
        <a:bodyPr/>
        <a:lstStyle/>
        <a:p>
          <a:endParaRPr lang="en-US"/>
        </a:p>
      </dgm:t>
    </dgm:pt>
    <dgm:pt modelId="{90406130-FDB6-49D4-BABF-F7C757A0E755}" type="pres">
      <dgm:prSet presAssocID="{915A6AE7-4F2B-4C1A-A770-74C66BA28BFA}" presName="Name0" presStyleCnt="0">
        <dgm:presLayoutVars>
          <dgm:dir/>
          <dgm:animLvl val="lvl"/>
          <dgm:resizeHandles val="exact"/>
        </dgm:presLayoutVars>
      </dgm:prSet>
      <dgm:spPr/>
    </dgm:pt>
    <dgm:pt modelId="{5B164E18-813F-48B5-A22E-9D4F1C74B94D}" type="pres">
      <dgm:prSet presAssocID="{3C7A842B-2DE2-4C7D-ADF8-C8387D586633}" presName="composite" presStyleCnt="0"/>
      <dgm:spPr/>
    </dgm:pt>
    <dgm:pt modelId="{CBFD9B8F-A042-48AF-83E1-B073ECB6B84C}" type="pres">
      <dgm:prSet presAssocID="{3C7A842B-2DE2-4C7D-ADF8-C8387D586633}" presName="parTx" presStyleLbl="alignNode1" presStyleIdx="0" presStyleCnt="3">
        <dgm:presLayoutVars>
          <dgm:chMax val="0"/>
          <dgm:chPref val="0"/>
          <dgm:bulletEnabled val="1"/>
        </dgm:presLayoutVars>
      </dgm:prSet>
      <dgm:spPr/>
    </dgm:pt>
    <dgm:pt modelId="{599B9EDF-2BFD-4BEF-B552-CB5FD5EC597E}" type="pres">
      <dgm:prSet presAssocID="{3C7A842B-2DE2-4C7D-ADF8-C8387D586633}" presName="desTx" presStyleLbl="alignAccFollowNode1" presStyleIdx="0" presStyleCnt="3">
        <dgm:presLayoutVars>
          <dgm:bulletEnabled val="1"/>
        </dgm:presLayoutVars>
      </dgm:prSet>
      <dgm:spPr/>
    </dgm:pt>
    <dgm:pt modelId="{08F67BB0-6186-48CB-8837-82381AF519CF}" type="pres">
      <dgm:prSet presAssocID="{755A0572-CF7D-44F7-A2B5-BA92AD21A5B1}" presName="space" presStyleCnt="0"/>
      <dgm:spPr/>
    </dgm:pt>
    <dgm:pt modelId="{57BA0125-AC7E-4638-99E1-A06ADB513485}" type="pres">
      <dgm:prSet presAssocID="{2FA77CEA-0CA1-441F-9A3F-50EF0862F00A}" presName="composite" presStyleCnt="0"/>
      <dgm:spPr/>
    </dgm:pt>
    <dgm:pt modelId="{0F0743B9-76B9-4417-96BA-4B29AAEFE2C0}" type="pres">
      <dgm:prSet presAssocID="{2FA77CEA-0CA1-441F-9A3F-50EF0862F00A}" presName="parTx" presStyleLbl="alignNode1" presStyleIdx="1" presStyleCnt="3">
        <dgm:presLayoutVars>
          <dgm:chMax val="0"/>
          <dgm:chPref val="0"/>
          <dgm:bulletEnabled val="1"/>
        </dgm:presLayoutVars>
      </dgm:prSet>
      <dgm:spPr/>
    </dgm:pt>
    <dgm:pt modelId="{26561F3C-0483-4170-A4DD-98DC09E93992}" type="pres">
      <dgm:prSet presAssocID="{2FA77CEA-0CA1-441F-9A3F-50EF0862F00A}" presName="desTx" presStyleLbl="alignAccFollowNode1" presStyleIdx="1" presStyleCnt="3">
        <dgm:presLayoutVars>
          <dgm:bulletEnabled val="1"/>
        </dgm:presLayoutVars>
      </dgm:prSet>
      <dgm:spPr/>
    </dgm:pt>
    <dgm:pt modelId="{85114204-B670-4E93-9FCC-60A21BFBC7E2}" type="pres">
      <dgm:prSet presAssocID="{8E9CB733-247C-42E3-844F-39713FB928AA}" presName="space" presStyleCnt="0"/>
      <dgm:spPr/>
    </dgm:pt>
    <dgm:pt modelId="{567B6A1E-8D8E-4861-85FB-16B5D9E90B31}" type="pres">
      <dgm:prSet presAssocID="{AB67B05C-B0C0-40C5-AC47-75CCBA6F8477}" presName="composite" presStyleCnt="0"/>
      <dgm:spPr/>
    </dgm:pt>
    <dgm:pt modelId="{E0BB3C78-FDAA-4658-807F-CA3B842D013A}" type="pres">
      <dgm:prSet presAssocID="{AB67B05C-B0C0-40C5-AC47-75CCBA6F8477}" presName="parTx" presStyleLbl="alignNode1" presStyleIdx="2" presStyleCnt="3">
        <dgm:presLayoutVars>
          <dgm:chMax val="0"/>
          <dgm:chPref val="0"/>
          <dgm:bulletEnabled val="1"/>
        </dgm:presLayoutVars>
      </dgm:prSet>
      <dgm:spPr/>
    </dgm:pt>
    <dgm:pt modelId="{3E649BBE-5438-4860-AA42-0BE953632007}" type="pres">
      <dgm:prSet presAssocID="{AB67B05C-B0C0-40C5-AC47-75CCBA6F8477}" presName="desTx" presStyleLbl="alignAccFollowNode1" presStyleIdx="2" presStyleCnt="3">
        <dgm:presLayoutVars>
          <dgm:bulletEnabled val="1"/>
        </dgm:presLayoutVars>
      </dgm:prSet>
      <dgm:spPr/>
    </dgm:pt>
  </dgm:ptLst>
  <dgm:cxnLst>
    <dgm:cxn modelId="{6741D20A-15F8-4EB5-9A3E-D6F5F20A3640}" type="presOf" srcId="{1A46E86B-8C73-4200-A2FF-0879FAD9770F}" destId="{3E649BBE-5438-4860-AA42-0BE953632007}" srcOrd="0" destOrd="0" presId="urn:microsoft.com/office/officeart/2005/8/layout/hList1"/>
    <dgm:cxn modelId="{909D3F0F-5C5B-4843-9E5D-1292EFF15F50}" srcId="{915A6AE7-4F2B-4C1A-A770-74C66BA28BFA}" destId="{3C7A842B-2DE2-4C7D-ADF8-C8387D586633}" srcOrd="0" destOrd="0" parTransId="{9C535356-0D30-43F5-BFF5-8E9EF8D76521}" sibTransId="{755A0572-CF7D-44F7-A2B5-BA92AD21A5B1}"/>
    <dgm:cxn modelId="{E61D5B1C-FACB-4D61-BB14-6CEB15A7E4F7}" srcId="{AB67B05C-B0C0-40C5-AC47-75CCBA6F8477}" destId="{25423688-A25B-45E3-B8DA-3CF794DAA489}" srcOrd="1" destOrd="0" parTransId="{43836C0F-4174-480E-BA77-1580BCF67099}" sibTransId="{383CBF79-5A6D-4B1F-99B7-84FF65A7A785}"/>
    <dgm:cxn modelId="{A8747F1E-5ED6-436D-8CB1-3EC1EFDDEF05}" srcId="{AB67B05C-B0C0-40C5-AC47-75CCBA6F8477}" destId="{1A46E86B-8C73-4200-A2FF-0879FAD9770F}" srcOrd="0" destOrd="0" parTransId="{35906CCF-0C17-4EA7-98C0-5DEC7BE29340}" sibTransId="{5D9B81D3-1ED2-4355-B152-72012CDA2E5B}"/>
    <dgm:cxn modelId="{1330D91F-7213-4507-9ED2-9043C5B70E3F}" srcId="{2FA77CEA-0CA1-441F-9A3F-50EF0862F00A}" destId="{37D45AD9-99AB-41A9-9485-14C2CE76EE6E}" srcOrd="0" destOrd="0" parTransId="{C988283A-159A-4D68-A069-8E6C78607CCC}" sibTransId="{E74627E5-F12C-4C9E-854F-A5A1CFE95816}"/>
    <dgm:cxn modelId="{D9A49C23-DD79-4D26-AF04-2CC1FF79F5D5}" srcId="{915A6AE7-4F2B-4C1A-A770-74C66BA28BFA}" destId="{2FA77CEA-0CA1-441F-9A3F-50EF0862F00A}" srcOrd="1" destOrd="0" parTransId="{66069DE0-ACF6-417C-9F4D-D03ABCCB86B6}" sibTransId="{8E9CB733-247C-42E3-844F-39713FB928AA}"/>
    <dgm:cxn modelId="{7FE00231-E2EB-45BF-875C-D792D2345C41}" type="presOf" srcId="{3C7A842B-2DE2-4C7D-ADF8-C8387D586633}" destId="{CBFD9B8F-A042-48AF-83E1-B073ECB6B84C}" srcOrd="0" destOrd="0" presId="urn:microsoft.com/office/officeart/2005/8/layout/hList1"/>
    <dgm:cxn modelId="{16CC3C40-9FE7-4661-8AE0-B7D342614AD8}" type="presOf" srcId="{2FA77CEA-0CA1-441F-9A3F-50EF0862F00A}" destId="{0F0743B9-76B9-4417-96BA-4B29AAEFE2C0}" srcOrd="0" destOrd="0" presId="urn:microsoft.com/office/officeart/2005/8/layout/hList1"/>
    <dgm:cxn modelId="{78499D5C-F259-498A-A2E4-2C518B8DD15D}" srcId="{3C7A842B-2DE2-4C7D-ADF8-C8387D586633}" destId="{A83299B4-8DA8-49BA-85F6-41EE2C9C2F68}" srcOrd="2" destOrd="0" parTransId="{9C585B0A-0614-4444-9FD8-EADD226898BC}" sibTransId="{01815C69-5EF7-4108-8DC5-6DF91184C6E3}"/>
    <dgm:cxn modelId="{4E6EBE61-E13E-4D4C-87CC-41B4103E741F}" type="presOf" srcId="{4A486EBE-7B4E-495B-969A-D15C84A83D1B}" destId="{3E649BBE-5438-4860-AA42-0BE953632007}" srcOrd="0" destOrd="2" presId="urn:microsoft.com/office/officeart/2005/8/layout/hList1"/>
    <dgm:cxn modelId="{361CB042-BD3A-4646-97B7-3DCE8F6F76D8}" type="presOf" srcId="{37D45AD9-99AB-41A9-9485-14C2CE76EE6E}" destId="{26561F3C-0483-4170-A4DD-98DC09E93992}" srcOrd="0" destOrd="0" presId="urn:microsoft.com/office/officeart/2005/8/layout/hList1"/>
    <dgm:cxn modelId="{BAFE8364-2BA3-47D0-9B7F-486598DB8A6C}" type="presOf" srcId="{267249D8-1ABD-444C-829E-C2423F543BA1}" destId="{599B9EDF-2BFD-4BEF-B552-CB5FD5EC597E}" srcOrd="0" destOrd="1" presId="urn:microsoft.com/office/officeart/2005/8/layout/hList1"/>
    <dgm:cxn modelId="{6A14E866-5055-41D8-A16D-26242C552CF7}" type="presOf" srcId="{25423688-A25B-45E3-B8DA-3CF794DAA489}" destId="{3E649BBE-5438-4860-AA42-0BE953632007}" srcOrd="0" destOrd="1" presId="urn:microsoft.com/office/officeart/2005/8/layout/hList1"/>
    <dgm:cxn modelId="{048D014E-8B84-4030-906D-6361BB8A064A}" srcId="{2FA77CEA-0CA1-441F-9A3F-50EF0862F00A}" destId="{AB3696EE-0815-44E3-9D9E-DDB3F4BFE155}" srcOrd="1" destOrd="0" parTransId="{AFF519C1-7A0F-47A4-AAD4-2896EF239675}" sibTransId="{D4F1CD77-7501-4E76-8EC9-A4FE23FA1723}"/>
    <dgm:cxn modelId="{3A0EE279-1BD2-41A1-856D-3DBC200E8565}" srcId="{3C7A842B-2DE2-4C7D-ADF8-C8387D586633}" destId="{267249D8-1ABD-444C-829E-C2423F543BA1}" srcOrd="1" destOrd="0" parTransId="{6641C632-822F-4324-A853-32453DEACE92}" sibTransId="{F505BDB4-6CA1-4A39-9D85-92835CD0A13C}"/>
    <dgm:cxn modelId="{43B3237C-EF83-4F2C-98F3-92D6088CBBB1}" type="presOf" srcId="{10D039FD-E779-4EC4-9CF1-48ED89074231}" destId="{26561F3C-0483-4170-A4DD-98DC09E93992}" srcOrd="0" destOrd="2" presId="urn:microsoft.com/office/officeart/2005/8/layout/hList1"/>
    <dgm:cxn modelId="{E85885AA-4647-4510-9071-3696B454E1E9}" type="presOf" srcId="{AB3696EE-0815-44E3-9D9E-DDB3F4BFE155}" destId="{26561F3C-0483-4170-A4DD-98DC09E93992}" srcOrd="0" destOrd="1" presId="urn:microsoft.com/office/officeart/2005/8/layout/hList1"/>
    <dgm:cxn modelId="{30D33BAB-2DAC-4858-A413-B983CA51BCFA}" srcId="{AB67B05C-B0C0-40C5-AC47-75CCBA6F8477}" destId="{4A486EBE-7B4E-495B-969A-D15C84A83D1B}" srcOrd="2" destOrd="0" parTransId="{AC116CD1-32C1-4E0C-A5F2-6605A5550DF9}" sibTransId="{4739DFE2-380E-4881-A84B-D71F63D66645}"/>
    <dgm:cxn modelId="{B41431AD-C1CF-41C4-B58A-2191179AACB3}" srcId="{915A6AE7-4F2B-4C1A-A770-74C66BA28BFA}" destId="{AB67B05C-B0C0-40C5-AC47-75CCBA6F8477}" srcOrd="2" destOrd="0" parTransId="{0FFC2B03-6731-4700-B3E7-16ADFAD5DCD7}" sibTransId="{1F1B2A0F-F069-4830-BBD8-2CBC9AE92B07}"/>
    <dgm:cxn modelId="{2273FBBF-21D9-47DF-8037-51C23D19989A}" type="presOf" srcId="{84C9995C-DBA5-4326-9867-2F398FF5375C}" destId="{599B9EDF-2BFD-4BEF-B552-CB5FD5EC597E}" srcOrd="0" destOrd="0" presId="urn:microsoft.com/office/officeart/2005/8/layout/hList1"/>
    <dgm:cxn modelId="{43216AC5-A0FE-46DF-A6C2-1ECD6AB49626}" type="presOf" srcId="{AB67B05C-B0C0-40C5-AC47-75CCBA6F8477}" destId="{E0BB3C78-FDAA-4658-807F-CA3B842D013A}" srcOrd="0" destOrd="0" presId="urn:microsoft.com/office/officeart/2005/8/layout/hList1"/>
    <dgm:cxn modelId="{B6E127DE-4F45-4706-9788-0B3B7F0714AD}" srcId="{3C7A842B-2DE2-4C7D-ADF8-C8387D586633}" destId="{84C9995C-DBA5-4326-9867-2F398FF5375C}" srcOrd="0" destOrd="0" parTransId="{87F03E02-0EFE-473B-9ABD-D4A2F4565315}" sibTransId="{2417ED5A-A388-40EC-A061-5051690FA2F1}"/>
    <dgm:cxn modelId="{2DC39CE7-CA12-4DC9-885F-F8C473F73702}" type="presOf" srcId="{915A6AE7-4F2B-4C1A-A770-74C66BA28BFA}" destId="{90406130-FDB6-49D4-BABF-F7C757A0E755}" srcOrd="0" destOrd="0" presId="urn:microsoft.com/office/officeart/2005/8/layout/hList1"/>
    <dgm:cxn modelId="{6A220AEA-2692-4460-81EF-DECF39695D87}" type="presOf" srcId="{A83299B4-8DA8-49BA-85F6-41EE2C9C2F68}" destId="{599B9EDF-2BFD-4BEF-B552-CB5FD5EC597E}" srcOrd="0" destOrd="2" presId="urn:microsoft.com/office/officeart/2005/8/layout/hList1"/>
    <dgm:cxn modelId="{70DE59EC-8583-4B8A-A925-51D976CD0980}" srcId="{2FA77CEA-0CA1-441F-9A3F-50EF0862F00A}" destId="{10D039FD-E779-4EC4-9CF1-48ED89074231}" srcOrd="2" destOrd="0" parTransId="{68A511D0-BC2B-4A2F-8D32-342AFAFD6DAD}" sibTransId="{CB850080-AE8E-40BC-A655-F97924F90004}"/>
    <dgm:cxn modelId="{F6611501-F84E-40A1-A93E-FF71D3180BE0}" type="presParOf" srcId="{90406130-FDB6-49D4-BABF-F7C757A0E755}" destId="{5B164E18-813F-48B5-A22E-9D4F1C74B94D}" srcOrd="0" destOrd="0" presId="urn:microsoft.com/office/officeart/2005/8/layout/hList1"/>
    <dgm:cxn modelId="{7704A7DF-150D-43AC-A654-B96B4D5B1E0E}" type="presParOf" srcId="{5B164E18-813F-48B5-A22E-9D4F1C74B94D}" destId="{CBFD9B8F-A042-48AF-83E1-B073ECB6B84C}" srcOrd="0" destOrd="0" presId="urn:microsoft.com/office/officeart/2005/8/layout/hList1"/>
    <dgm:cxn modelId="{F280A3FC-EE53-4498-A20D-A07FB3B87969}" type="presParOf" srcId="{5B164E18-813F-48B5-A22E-9D4F1C74B94D}" destId="{599B9EDF-2BFD-4BEF-B552-CB5FD5EC597E}" srcOrd="1" destOrd="0" presId="urn:microsoft.com/office/officeart/2005/8/layout/hList1"/>
    <dgm:cxn modelId="{239A0969-C658-4B98-8F57-F4B30625CCF7}" type="presParOf" srcId="{90406130-FDB6-49D4-BABF-F7C757A0E755}" destId="{08F67BB0-6186-48CB-8837-82381AF519CF}" srcOrd="1" destOrd="0" presId="urn:microsoft.com/office/officeart/2005/8/layout/hList1"/>
    <dgm:cxn modelId="{F0CFB166-DAA3-43EA-BDB8-8365902B78CD}" type="presParOf" srcId="{90406130-FDB6-49D4-BABF-F7C757A0E755}" destId="{57BA0125-AC7E-4638-99E1-A06ADB513485}" srcOrd="2" destOrd="0" presId="urn:microsoft.com/office/officeart/2005/8/layout/hList1"/>
    <dgm:cxn modelId="{ECA5796C-8DD9-4555-A1E1-1A4DB30A811F}" type="presParOf" srcId="{57BA0125-AC7E-4638-99E1-A06ADB513485}" destId="{0F0743B9-76B9-4417-96BA-4B29AAEFE2C0}" srcOrd="0" destOrd="0" presId="urn:microsoft.com/office/officeart/2005/8/layout/hList1"/>
    <dgm:cxn modelId="{C4B1C142-4439-48E1-97F6-457158AE053F}" type="presParOf" srcId="{57BA0125-AC7E-4638-99E1-A06ADB513485}" destId="{26561F3C-0483-4170-A4DD-98DC09E93992}" srcOrd="1" destOrd="0" presId="urn:microsoft.com/office/officeart/2005/8/layout/hList1"/>
    <dgm:cxn modelId="{9F203AE8-5753-4954-AD77-E2C2DC43F477}" type="presParOf" srcId="{90406130-FDB6-49D4-BABF-F7C757A0E755}" destId="{85114204-B670-4E93-9FCC-60A21BFBC7E2}" srcOrd="3" destOrd="0" presId="urn:microsoft.com/office/officeart/2005/8/layout/hList1"/>
    <dgm:cxn modelId="{A7F94B7A-328A-44EA-B019-D12DECFA7B81}" type="presParOf" srcId="{90406130-FDB6-49D4-BABF-F7C757A0E755}" destId="{567B6A1E-8D8E-4861-85FB-16B5D9E90B31}" srcOrd="4" destOrd="0" presId="urn:microsoft.com/office/officeart/2005/8/layout/hList1"/>
    <dgm:cxn modelId="{3DFE6AB0-6B9D-4EBB-841B-49980E625DBB}" type="presParOf" srcId="{567B6A1E-8D8E-4861-85FB-16B5D9E90B31}" destId="{E0BB3C78-FDAA-4658-807F-CA3B842D013A}" srcOrd="0" destOrd="0" presId="urn:microsoft.com/office/officeart/2005/8/layout/hList1"/>
    <dgm:cxn modelId="{12353AB3-C3F8-4B54-8748-52D6E8FB3D23}" type="presParOf" srcId="{567B6A1E-8D8E-4861-85FB-16B5D9E90B31}" destId="{3E649BBE-5438-4860-AA42-0BE95363200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15A6AE7-4F2B-4C1A-A770-74C66BA28BFA}"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en-US"/>
        </a:p>
      </dgm:t>
    </dgm:pt>
    <dgm:pt modelId="{3C7A842B-2DE2-4C7D-ADF8-C8387D586633}">
      <dgm:prSet phldrT="[Text]"/>
      <dgm:spPr/>
      <dgm:t>
        <a:bodyPr/>
        <a:lstStyle/>
        <a:p>
          <a:r>
            <a:rPr lang="en-US"/>
            <a:t>     Package </a:t>
          </a:r>
          <a:r>
            <a:rPr lang="en-US" err="1"/>
            <a:t>Mgmt</a:t>
          </a:r>
          <a:endParaRPr lang="en-US"/>
        </a:p>
      </dgm:t>
    </dgm:pt>
    <dgm:pt modelId="{9C535356-0D30-43F5-BFF5-8E9EF8D76521}" type="parTrans" cxnId="{909D3F0F-5C5B-4843-9E5D-1292EFF15F50}">
      <dgm:prSet/>
      <dgm:spPr/>
      <dgm:t>
        <a:bodyPr/>
        <a:lstStyle/>
        <a:p>
          <a:endParaRPr lang="en-US"/>
        </a:p>
      </dgm:t>
    </dgm:pt>
    <dgm:pt modelId="{755A0572-CF7D-44F7-A2B5-BA92AD21A5B1}" type="sibTrans" cxnId="{909D3F0F-5C5B-4843-9E5D-1292EFF15F50}">
      <dgm:prSet/>
      <dgm:spPr/>
      <dgm:t>
        <a:bodyPr/>
        <a:lstStyle/>
        <a:p>
          <a:endParaRPr lang="en-US"/>
        </a:p>
      </dgm:t>
    </dgm:pt>
    <dgm:pt modelId="{84C9995C-DBA5-4326-9867-2F398FF5375C}">
      <dgm:prSet phldrT="[Text]"/>
      <dgm:spPr/>
      <dgm:t>
        <a:bodyPr/>
        <a:lstStyle/>
        <a:p>
          <a:r>
            <a:rPr lang="en-US"/>
            <a:t>Continuous integration </a:t>
          </a:r>
        </a:p>
      </dgm:t>
    </dgm:pt>
    <dgm:pt modelId="{87F03E02-0EFE-473B-9ABD-D4A2F4565315}" type="parTrans" cxnId="{B6E127DE-4F45-4706-9788-0B3B7F0714AD}">
      <dgm:prSet/>
      <dgm:spPr/>
      <dgm:t>
        <a:bodyPr/>
        <a:lstStyle/>
        <a:p>
          <a:endParaRPr lang="en-US"/>
        </a:p>
      </dgm:t>
    </dgm:pt>
    <dgm:pt modelId="{2417ED5A-A388-40EC-A061-5051690FA2F1}" type="sibTrans" cxnId="{B6E127DE-4F45-4706-9788-0B3B7F0714AD}">
      <dgm:prSet/>
      <dgm:spPr/>
      <dgm:t>
        <a:bodyPr/>
        <a:lstStyle/>
        <a:p>
          <a:endParaRPr lang="en-US"/>
        </a:p>
      </dgm:t>
    </dgm:pt>
    <dgm:pt modelId="{A83299B4-8DA8-49BA-85F6-41EE2C9C2F68}">
      <dgm:prSet phldrT="[Text]"/>
      <dgm:spPr/>
      <dgm:t>
        <a:bodyPr/>
        <a:lstStyle/>
        <a:p>
          <a:r>
            <a:rPr lang="en-US"/>
            <a:t>Flexible pipelines</a:t>
          </a:r>
        </a:p>
      </dgm:t>
    </dgm:pt>
    <dgm:pt modelId="{9C585B0A-0614-4444-9FD8-EADD226898BC}" type="parTrans" cxnId="{78499D5C-F259-498A-A2E4-2C518B8DD15D}">
      <dgm:prSet/>
      <dgm:spPr/>
      <dgm:t>
        <a:bodyPr/>
        <a:lstStyle/>
        <a:p>
          <a:endParaRPr lang="en-US"/>
        </a:p>
      </dgm:t>
    </dgm:pt>
    <dgm:pt modelId="{01815C69-5EF7-4108-8DC5-6DF91184C6E3}" type="sibTrans" cxnId="{78499D5C-F259-498A-A2E4-2C518B8DD15D}">
      <dgm:prSet/>
      <dgm:spPr/>
      <dgm:t>
        <a:bodyPr/>
        <a:lstStyle/>
        <a:p>
          <a:endParaRPr lang="en-US"/>
        </a:p>
      </dgm:t>
    </dgm:pt>
    <dgm:pt modelId="{2FA77CEA-0CA1-441F-9A3F-50EF0862F00A}">
      <dgm:prSet phldrT="[Text]"/>
      <dgm:spPr/>
      <dgm:t>
        <a:bodyPr/>
        <a:lstStyle/>
        <a:p>
          <a:r>
            <a:rPr lang="en-US"/>
            <a:t>   Release</a:t>
          </a:r>
        </a:p>
      </dgm:t>
    </dgm:pt>
    <dgm:pt modelId="{66069DE0-ACF6-417C-9F4D-D03ABCCB86B6}" type="parTrans" cxnId="{D9A49C23-DD79-4D26-AF04-2CC1FF79F5D5}">
      <dgm:prSet/>
      <dgm:spPr/>
      <dgm:t>
        <a:bodyPr/>
        <a:lstStyle/>
        <a:p>
          <a:endParaRPr lang="en-US"/>
        </a:p>
      </dgm:t>
    </dgm:pt>
    <dgm:pt modelId="{8E9CB733-247C-42E3-844F-39713FB928AA}" type="sibTrans" cxnId="{D9A49C23-DD79-4D26-AF04-2CC1FF79F5D5}">
      <dgm:prSet/>
      <dgm:spPr/>
      <dgm:t>
        <a:bodyPr/>
        <a:lstStyle/>
        <a:p>
          <a:endParaRPr lang="en-US"/>
        </a:p>
      </dgm:t>
    </dgm:pt>
    <dgm:pt modelId="{37D45AD9-99AB-41A9-9485-14C2CE76EE6E}">
      <dgm:prSet phldrT="[Text]"/>
      <dgm:spPr/>
      <dgm:t>
        <a:bodyPr/>
        <a:lstStyle/>
        <a:p>
          <a:r>
            <a:rPr lang="en-US"/>
            <a:t>Automated deployments</a:t>
          </a:r>
        </a:p>
      </dgm:t>
    </dgm:pt>
    <dgm:pt modelId="{C988283A-159A-4D68-A069-8E6C78607CCC}" type="parTrans" cxnId="{1330D91F-7213-4507-9ED2-9043C5B70E3F}">
      <dgm:prSet/>
      <dgm:spPr/>
      <dgm:t>
        <a:bodyPr/>
        <a:lstStyle/>
        <a:p>
          <a:endParaRPr lang="en-US"/>
        </a:p>
      </dgm:t>
    </dgm:pt>
    <dgm:pt modelId="{E74627E5-F12C-4C9E-854F-A5A1CFE95816}" type="sibTrans" cxnId="{1330D91F-7213-4507-9ED2-9043C5B70E3F}">
      <dgm:prSet/>
      <dgm:spPr/>
      <dgm:t>
        <a:bodyPr/>
        <a:lstStyle/>
        <a:p>
          <a:endParaRPr lang="en-US"/>
        </a:p>
      </dgm:t>
    </dgm:pt>
    <dgm:pt modelId="{10D039FD-E779-4EC4-9CF1-48ED89074231}">
      <dgm:prSet phldrT="[Text]"/>
      <dgm:spPr/>
      <dgm:t>
        <a:bodyPr/>
        <a:lstStyle/>
        <a:p>
          <a:r>
            <a:rPr lang="en-US"/>
            <a:t>Extensions</a:t>
          </a:r>
        </a:p>
      </dgm:t>
    </dgm:pt>
    <dgm:pt modelId="{68A511D0-BC2B-4A2F-8D32-342AFAFD6DAD}" type="parTrans" cxnId="{70DE59EC-8583-4B8A-A925-51D976CD0980}">
      <dgm:prSet/>
      <dgm:spPr/>
      <dgm:t>
        <a:bodyPr/>
        <a:lstStyle/>
        <a:p>
          <a:endParaRPr lang="en-US"/>
        </a:p>
      </dgm:t>
    </dgm:pt>
    <dgm:pt modelId="{CB850080-AE8E-40BC-A655-F97924F90004}" type="sibTrans" cxnId="{70DE59EC-8583-4B8A-A925-51D976CD0980}">
      <dgm:prSet/>
      <dgm:spPr/>
      <dgm:t>
        <a:bodyPr/>
        <a:lstStyle/>
        <a:p>
          <a:endParaRPr lang="en-US"/>
        </a:p>
      </dgm:t>
    </dgm:pt>
    <dgm:pt modelId="{C651B938-E636-4B43-BBD6-F3837F8ADB82}">
      <dgm:prSet phldrT="[Text]"/>
      <dgm:spPr/>
      <dgm:t>
        <a:bodyPr/>
        <a:lstStyle/>
        <a:p>
          <a:r>
            <a:rPr lang="en-US"/>
            <a:t>   Build &amp; CI</a:t>
          </a:r>
        </a:p>
      </dgm:t>
    </dgm:pt>
    <dgm:pt modelId="{664D0001-9D21-4513-9F33-A6270E0881E5}" type="parTrans" cxnId="{38AA8F0F-7A13-4711-9A55-9C072A7EB01B}">
      <dgm:prSet/>
      <dgm:spPr/>
      <dgm:t>
        <a:bodyPr/>
        <a:lstStyle/>
        <a:p>
          <a:endParaRPr lang="en-US"/>
        </a:p>
      </dgm:t>
    </dgm:pt>
    <dgm:pt modelId="{44202A68-9B2E-4784-814A-B001CF51D2FC}" type="sibTrans" cxnId="{38AA8F0F-7A13-4711-9A55-9C072A7EB01B}">
      <dgm:prSet/>
      <dgm:spPr/>
      <dgm:t>
        <a:bodyPr/>
        <a:lstStyle/>
        <a:p>
          <a:endParaRPr lang="en-US"/>
        </a:p>
      </dgm:t>
    </dgm:pt>
    <dgm:pt modelId="{02DC916A-54F5-4CFF-B304-452C13360A94}">
      <dgm:prSet phldrT="[Text]"/>
      <dgm:spPr/>
      <dgm:t>
        <a:bodyPr/>
        <a:lstStyle/>
        <a:p>
          <a:r>
            <a:rPr lang="en-US"/>
            <a:t>Cloud hosted</a:t>
          </a:r>
        </a:p>
      </dgm:t>
    </dgm:pt>
    <dgm:pt modelId="{E4A69DB6-CF49-4691-A213-D1D92D42BC66}" type="parTrans" cxnId="{705E1BDD-3912-433B-B40E-098A2E187265}">
      <dgm:prSet/>
      <dgm:spPr/>
      <dgm:t>
        <a:bodyPr/>
        <a:lstStyle/>
        <a:p>
          <a:endParaRPr lang="en-US"/>
        </a:p>
      </dgm:t>
    </dgm:pt>
    <dgm:pt modelId="{0F1C06A0-3E2B-4BF2-9B79-C222E552ECD2}" type="sibTrans" cxnId="{705E1BDD-3912-433B-B40E-098A2E187265}">
      <dgm:prSet/>
      <dgm:spPr/>
      <dgm:t>
        <a:bodyPr/>
        <a:lstStyle/>
        <a:p>
          <a:endParaRPr lang="en-US"/>
        </a:p>
      </dgm:t>
    </dgm:pt>
    <dgm:pt modelId="{E9819B75-18B6-43AF-878B-CBFD21F954E8}">
      <dgm:prSet phldrT="[Text]"/>
      <dgm:spPr/>
      <dgm:t>
        <a:bodyPr/>
        <a:lstStyle/>
        <a:p>
          <a:r>
            <a:rPr lang="en-US" err="1"/>
            <a:t>NuGet</a:t>
          </a:r>
          <a:endParaRPr lang="en-US"/>
        </a:p>
      </dgm:t>
    </dgm:pt>
    <dgm:pt modelId="{45AF5F75-D8EC-414E-8E47-720CE49AF033}" type="parTrans" cxnId="{B0561FD4-5C18-433A-87B3-9BC911100A1D}">
      <dgm:prSet/>
      <dgm:spPr/>
      <dgm:t>
        <a:bodyPr/>
        <a:lstStyle/>
        <a:p>
          <a:endParaRPr lang="en-US"/>
        </a:p>
      </dgm:t>
    </dgm:pt>
    <dgm:pt modelId="{69DA0283-9EEE-4979-ADF6-9B971EAE0F03}" type="sibTrans" cxnId="{B0561FD4-5C18-433A-87B3-9BC911100A1D}">
      <dgm:prSet/>
      <dgm:spPr/>
      <dgm:t>
        <a:bodyPr/>
        <a:lstStyle/>
        <a:p>
          <a:endParaRPr lang="en-US"/>
        </a:p>
      </dgm:t>
    </dgm:pt>
    <dgm:pt modelId="{1F5BE414-C459-44F6-B9FF-52DEE5736A28}">
      <dgm:prSet phldrT="[Text]"/>
      <dgm:spPr/>
      <dgm:t>
        <a:bodyPr/>
        <a:lstStyle/>
        <a:p>
          <a:r>
            <a:rPr lang="en-US"/>
            <a:t>NPM</a:t>
          </a:r>
        </a:p>
      </dgm:t>
    </dgm:pt>
    <dgm:pt modelId="{87E7C702-F585-425F-AAF0-90A6A6D325D2}" type="parTrans" cxnId="{8C0B689C-A699-47A5-98BD-B1FAA648FBC6}">
      <dgm:prSet/>
      <dgm:spPr/>
      <dgm:t>
        <a:bodyPr/>
        <a:lstStyle/>
        <a:p>
          <a:endParaRPr lang="en-US"/>
        </a:p>
      </dgm:t>
    </dgm:pt>
    <dgm:pt modelId="{27257204-BB0E-4966-BA67-7379A16EC70B}" type="sibTrans" cxnId="{8C0B689C-A699-47A5-98BD-B1FAA648FBC6}">
      <dgm:prSet/>
      <dgm:spPr/>
      <dgm:t>
        <a:bodyPr/>
        <a:lstStyle/>
        <a:p>
          <a:endParaRPr lang="en-US"/>
        </a:p>
      </dgm:t>
    </dgm:pt>
    <dgm:pt modelId="{C0723C37-2587-4F22-AA76-B85A0612A9A8}">
      <dgm:prSet phldrT="[Text]"/>
      <dgm:spPr/>
      <dgm:t>
        <a:bodyPr/>
        <a:lstStyle/>
        <a:p>
          <a:r>
            <a:rPr lang="en-US"/>
            <a:t>Any language</a:t>
          </a:r>
        </a:p>
      </dgm:t>
    </dgm:pt>
    <dgm:pt modelId="{79FB0501-7B10-4B61-9CA1-1AA84AFACE5F}" type="parTrans" cxnId="{5ED01226-E59F-43EF-9FC3-508F9AABD16C}">
      <dgm:prSet/>
      <dgm:spPr/>
      <dgm:t>
        <a:bodyPr/>
        <a:lstStyle/>
        <a:p>
          <a:endParaRPr lang="en-US"/>
        </a:p>
      </dgm:t>
    </dgm:pt>
    <dgm:pt modelId="{B0CBF768-B62C-4DE8-8D03-6ED202DC0637}" type="sibTrans" cxnId="{5ED01226-E59F-43EF-9FC3-508F9AABD16C}">
      <dgm:prSet/>
      <dgm:spPr/>
      <dgm:t>
        <a:bodyPr/>
        <a:lstStyle/>
        <a:p>
          <a:endParaRPr lang="en-US"/>
        </a:p>
      </dgm:t>
    </dgm:pt>
    <dgm:pt modelId="{59AEAE44-4CB5-4EF8-A064-C3C49F58D4E7}">
      <dgm:prSet phldrT="[Text]"/>
      <dgm:spPr/>
      <dgm:t>
        <a:bodyPr/>
        <a:lstStyle/>
        <a:p>
          <a:r>
            <a:rPr lang="en-US"/>
            <a:t>Traceability</a:t>
          </a:r>
        </a:p>
      </dgm:t>
    </dgm:pt>
    <dgm:pt modelId="{234617A1-914A-4353-9EEB-4DB7B676CA54}" type="parTrans" cxnId="{49888523-E6A1-4814-BF86-9912FCB4E78D}">
      <dgm:prSet/>
      <dgm:spPr/>
      <dgm:t>
        <a:bodyPr/>
        <a:lstStyle/>
        <a:p>
          <a:endParaRPr lang="en-US"/>
        </a:p>
      </dgm:t>
    </dgm:pt>
    <dgm:pt modelId="{DA385E78-C914-429B-99EF-37F3301887AE}" type="sibTrans" cxnId="{49888523-E6A1-4814-BF86-9912FCB4E78D}">
      <dgm:prSet/>
      <dgm:spPr/>
      <dgm:t>
        <a:bodyPr/>
        <a:lstStyle/>
        <a:p>
          <a:endParaRPr lang="en-US"/>
        </a:p>
      </dgm:t>
    </dgm:pt>
    <dgm:pt modelId="{90406130-FDB6-49D4-BABF-F7C757A0E755}" type="pres">
      <dgm:prSet presAssocID="{915A6AE7-4F2B-4C1A-A770-74C66BA28BFA}" presName="Name0" presStyleCnt="0">
        <dgm:presLayoutVars>
          <dgm:dir/>
          <dgm:animLvl val="lvl"/>
          <dgm:resizeHandles val="exact"/>
        </dgm:presLayoutVars>
      </dgm:prSet>
      <dgm:spPr/>
    </dgm:pt>
    <dgm:pt modelId="{5B164E18-813F-48B5-A22E-9D4F1C74B94D}" type="pres">
      <dgm:prSet presAssocID="{3C7A842B-2DE2-4C7D-ADF8-C8387D586633}" presName="composite" presStyleCnt="0"/>
      <dgm:spPr/>
    </dgm:pt>
    <dgm:pt modelId="{CBFD9B8F-A042-48AF-83E1-B073ECB6B84C}" type="pres">
      <dgm:prSet presAssocID="{3C7A842B-2DE2-4C7D-ADF8-C8387D586633}" presName="parTx" presStyleLbl="alignNode1" presStyleIdx="0" presStyleCnt="3">
        <dgm:presLayoutVars>
          <dgm:chMax val="0"/>
          <dgm:chPref val="0"/>
          <dgm:bulletEnabled val="1"/>
        </dgm:presLayoutVars>
      </dgm:prSet>
      <dgm:spPr/>
    </dgm:pt>
    <dgm:pt modelId="{599B9EDF-2BFD-4BEF-B552-CB5FD5EC597E}" type="pres">
      <dgm:prSet presAssocID="{3C7A842B-2DE2-4C7D-ADF8-C8387D586633}" presName="desTx" presStyleLbl="alignAccFollowNode1" presStyleIdx="0" presStyleCnt="3">
        <dgm:presLayoutVars>
          <dgm:bulletEnabled val="1"/>
        </dgm:presLayoutVars>
      </dgm:prSet>
      <dgm:spPr/>
    </dgm:pt>
    <dgm:pt modelId="{08F67BB0-6186-48CB-8837-82381AF519CF}" type="pres">
      <dgm:prSet presAssocID="{755A0572-CF7D-44F7-A2B5-BA92AD21A5B1}" presName="space" presStyleCnt="0"/>
      <dgm:spPr/>
    </dgm:pt>
    <dgm:pt modelId="{2F77297F-DB7D-4467-BE52-DFC8CE4A1C26}" type="pres">
      <dgm:prSet presAssocID="{C651B938-E636-4B43-BBD6-F3837F8ADB82}" presName="composite" presStyleCnt="0"/>
      <dgm:spPr/>
    </dgm:pt>
    <dgm:pt modelId="{ADEA36E0-64E6-4BEE-AD42-DAB37DC21EDD}" type="pres">
      <dgm:prSet presAssocID="{C651B938-E636-4B43-BBD6-F3837F8ADB82}" presName="parTx" presStyleLbl="alignNode1" presStyleIdx="1" presStyleCnt="3">
        <dgm:presLayoutVars>
          <dgm:chMax val="0"/>
          <dgm:chPref val="0"/>
          <dgm:bulletEnabled val="1"/>
        </dgm:presLayoutVars>
      </dgm:prSet>
      <dgm:spPr/>
    </dgm:pt>
    <dgm:pt modelId="{F0F7EA4B-645E-4581-AD97-769433FA6554}" type="pres">
      <dgm:prSet presAssocID="{C651B938-E636-4B43-BBD6-F3837F8ADB82}" presName="desTx" presStyleLbl="alignAccFollowNode1" presStyleIdx="1" presStyleCnt="3">
        <dgm:presLayoutVars>
          <dgm:bulletEnabled val="1"/>
        </dgm:presLayoutVars>
      </dgm:prSet>
      <dgm:spPr/>
    </dgm:pt>
    <dgm:pt modelId="{67B853E0-A8C2-47B9-AEA8-172A7AC37267}" type="pres">
      <dgm:prSet presAssocID="{44202A68-9B2E-4784-814A-B001CF51D2FC}" presName="space" presStyleCnt="0"/>
      <dgm:spPr/>
    </dgm:pt>
    <dgm:pt modelId="{57BA0125-AC7E-4638-99E1-A06ADB513485}" type="pres">
      <dgm:prSet presAssocID="{2FA77CEA-0CA1-441F-9A3F-50EF0862F00A}" presName="composite" presStyleCnt="0"/>
      <dgm:spPr/>
    </dgm:pt>
    <dgm:pt modelId="{0F0743B9-76B9-4417-96BA-4B29AAEFE2C0}" type="pres">
      <dgm:prSet presAssocID="{2FA77CEA-0CA1-441F-9A3F-50EF0862F00A}" presName="parTx" presStyleLbl="alignNode1" presStyleIdx="2" presStyleCnt="3">
        <dgm:presLayoutVars>
          <dgm:chMax val="0"/>
          <dgm:chPref val="0"/>
          <dgm:bulletEnabled val="1"/>
        </dgm:presLayoutVars>
      </dgm:prSet>
      <dgm:spPr/>
    </dgm:pt>
    <dgm:pt modelId="{26561F3C-0483-4170-A4DD-98DC09E93992}" type="pres">
      <dgm:prSet presAssocID="{2FA77CEA-0CA1-441F-9A3F-50EF0862F00A}" presName="desTx" presStyleLbl="alignAccFollowNode1" presStyleIdx="2" presStyleCnt="3">
        <dgm:presLayoutVars>
          <dgm:bulletEnabled val="1"/>
        </dgm:presLayoutVars>
      </dgm:prSet>
      <dgm:spPr/>
    </dgm:pt>
  </dgm:ptLst>
  <dgm:cxnLst>
    <dgm:cxn modelId="{5EA0AF04-45B0-46BD-BAB1-9471766DCB19}" type="presOf" srcId="{E9819B75-18B6-43AF-878B-CBFD21F954E8}" destId="{599B9EDF-2BFD-4BEF-B552-CB5FD5EC597E}" srcOrd="0" destOrd="1" presId="urn:microsoft.com/office/officeart/2005/8/layout/hList1"/>
    <dgm:cxn modelId="{909D3F0F-5C5B-4843-9E5D-1292EFF15F50}" srcId="{915A6AE7-4F2B-4C1A-A770-74C66BA28BFA}" destId="{3C7A842B-2DE2-4C7D-ADF8-C8387D586633}" srcOrd="0" destOrd="0" parTransId="{9C535356-0D30-43F5-BFF5-8E9EF8D76521}" sibTransId="{755A0572-CF7D-44F7-A2B5-BA92AD21A5B1}"/>
    <dgm:cxn modelId="{38AA8F0F-7A13-4711-9A55-9C072A7EB01B}" srcId="{915A6AE7-4F2B-4C1A-A770-74C66BA28BFA}" destId="{C651B938-E636-4B43-BBD6-F3837F8ADB82}" srcOrd="1" destOrd="0" parTransId="{664D0001-9D21-4513-9F33-A6270E0881E5}" sibTransId="{44202A68-9B2E-4784-814A-B001CF51D2FC}"/>
    <dgm:cxn modelId="{1330D91F-7213-4507-9ED2-9043C5B70E3F}" srcId="{2FA77CEA-0CA1-441F-9A3F-50EF0862F00A}" destId="{37D45AD9-99AB-41A9-9485-14C2CE76EE6E}" srcOrd="0" destOrd="0" parTransId="{C988283A-159A-4D68-A069-8E6C78607CCC}" sibTransId="{E74627E5-F12C-4C9E-854F-A5A1CFE95816}"/>
    <dgm:cxn modelId="{49888523-E6A1-4814-BF86-9912FCB4E78D}" srcId="{2FA77CEA-0CA1-441F-9A3F-50EF0862F00A}" destId="{59AEAE44-4CB5-4EF8-A064-C3C49F58D4E7}" srcOrd="1" destOrd="0" parTransId="{234617A1-914A-4353-9EEB-4DB7B676CA54}" sibTransId="{DA385E78-C914-429B-99EF-37F3301887AE}"/>
    <dgm:cxn modelId="{D9A49C23-DD79-4D26-AF04-2CC1FF79F5D5}" srcId="{915A6AE7-4F2B-4C1A-A770-74C66BA28BFA}" destId="{2FA77CEA-0CA1-441F-9A3F-50EF0862F00A}" srcOrd="2" destOrd="0" parTransId="{66069DE0-ACF6-417C-9F4D-D03ABCCB86B6}" sibTransId="{8E9CB733-247C-42E3-844F-39713FB928AA}"/>
    <dgm:cxn modelId="{5ED01226-E59F-43EF-9FC3-508F9AABD16C}" srcId="{C651B938-E636-4B43-BBD6-F3837F8ADB82}" destId="{C0723C37-2587-4F22-AA76-B85A0612A9A8}" srcOrd="2" destOrd="0" parTransId="{79FB0501-7B10-4B61-9CA1-1AA84AFACE5F}" sibTransId="{B0CBF768-B62C-4DE8-8D03-6ED202DC0637}"/>
    <dgm:cxn modelId="{7FE00231-E2EB-45BF-875C-D792D2345C41}" type="presOf" srcId="{3C7A842B-2DE2-4C7D-ADF8-C8387D586633}" destId="{CBFD9B8F-A042-48AF-83E1-B073ECB6B84C}" srcOrd="0" destOrd="0" presId="urn:microsoft.com/office/officeart/2005/8/layout/hList1"/>
    <dgm:cxn modelId="{16CC3C40-9FE7-4661-8AE0-B7D342614AD8}" type="presOf" srcId="{2FA77CEA-0CA1-441F-9A3F-50EF0862F00A}" destId="{0F0743B9-76B9-4417-96BA-4B29AAEFE2C0}" srcOrd="0" destOrd="0" presId="urn:microsoft.com/office/officeart/2005/8/layout/hList1"/>
    <dgm:cxn modelId="{78499D5C-F259-498A-A2E4-2C518B8DD15D}" srcId="{C651B938-E636-4B43-BBD6-F3837F8ADB82}" destId="{A83299B4-8DA8-49BA-85F6-41EE2C9C2F68}" srcOrd="1" destOrd="0" parTransId="{9C585B0A-0614-4444-9FD8-EADD226898BC}" sibTransId="{01815C69-5EF7-4108-8DC5-6DF91184C6E3}"/>
    <dgm:cxn modelId="{361CB042-BD3A-4646-97B7-3DCE8F6F76D8}" type="presOf" srcId="{37D45AD9-99AB-41A9-9485-14C2CE76EE6E}" destId="{26561F3C-0483-4170-A4DD-98DC09E93992}" srcOrd="0" destOrd="0" presId="urn:microsoft.com/office/officeart/2005/8/layout/hList1"/>
    <dgm:cxn modelId="{83B98F43-D378-44A6-9817-E04B3F7731EC}" type="presOf" srcId="{02DC916A-54F5-4CFF-B304-452C13360A94}" destId="{599B9EDF-2BFD-4BEF-B552-CB5FD5EC597E}" srcOrd="0" destOrd="0" presId="urn:microsoft.com/office/officeart/2005/8/layout/hList1"/>
    <dgm:cxn modelId="{87216264-255D-4D2C-9F7F-F2CB76A1195D}" type="presOf" srcId="{59AEAE44-4CB5-4EF8-A064-C3C49F58D4E7}" destId="{26561F3C-0483-4170-A4DD-98DC09E93992}" srcOrd="0" destOrd="1" presId="urn:microsoft.com/office/officeart/2005/8/layout/hList1"/>
    <dgm:cxn modelId="{84EAB248-DDB8-4627-B883-ABCC04EF6AC5}" type="presOf" srcId="{C0723C37-2587-4F22-AA76-B85A0612A9A8}" destId="{F0F7EA4B-645E-4581-AD97-769433FA6554}" srcOrd="0" destOrd="2" presId="urn:microsoft.com/office/officeart/2005/8/layout/hList1"/>
    <dgm:cxn modelId="{BC35C76D-C14F-4D68-890A-FC41067E99F0}" type="presOf" srcId="{C651B938-E636-4B43-BBD6-F3837F8ADB82}" destId="{ADEA36E0-64E6-4BEE-AD42-DAB37DC21EDD}" srcOrd="0" destOrd="0" presId="urn:microsoft.com/office/officeart/2005/8/layout/hList1"/>
    <dgm:cxn modelId="{43B3237C-EF83-4F2C-98F3-92D6088CBBB1}" type="presOf" srcId="{10D039FD-E779-4EC4-9CF1-48ED89074231}" destId="{26561F3C-0483-4170-A4DD-98DC09E93992}" srcOrd="0" destOrd="2" presId="urn:microsoft.com/office/officeart/2005/8/layout/hList1"/>
    <dgm:cxn modelId="{16768292-19E4-4423-8772-8A4E4C4527BA}" type="presOf" srcId="{A83299B4-8DA8-49BA-85F6-41EE2C9C2F68}" destId="{F0F7EA4B-645E-4581-AD97-769433FA6554}" srcOrd="0" destOrd="1" presId="urn:microsoft.com/office/officeart/2005/8/layout/hList1"/>
    <dgm:cxn modelId="{8C0B689C-A699-47A5-98BD-B1FAA648FBC6}" srcId="{3C7A842B-2DE2-4C7D-ADF8-C8387D586633}" destId="{1F5BE414-C459-44F6-B9FF-52DEE5736A28}" srcOrd="2" destOrd="0" parTransId="{87E7C702-F585-425F-AAF0-90A6A6D325D2}" sibTransId="{27257204-BB0E-4966-BA67-7379A16EC70B}"/>
    <dgm:cxn modelId="{B0561FD4-5C18-433A-87B3-9BC911100A1D}" srcId="{3C7A842B-2DE2-4C7D-ADF8-C8387D586633}" destId="{E9819B75-18B6-43AF-878B-CBFD21F954E8}" srcOrd="1" destOrd="0" parTransId="{45AF5F75-D8EC-414E-8E47-720CE49AF033}" sibTransId="{69DA0283-9EEE-4979-ADF6-9B971EAE0F03}"/>
    <dgm:cxn modelId="{705E1BDD-3912-433B-B40E-098A2E187265}" srcId="{3C7A842B-2DE2-4C7D-ADF8-C8387D586633}" destId="{02DC916A-54F5-4CFF-B304-452C13360A94}" srcOrd="0" destOrd="0" parTransId="{E4A69DB6-CF49-4691-A213-D1D92D42BC66}" sibTransId="{0F1C06A0-3E2B-4BF2-9B79-C222E552ECD2}"/>
    <dgm:cxn modelId="{B6E127DE-4F45-4706-9788-0B3B7F0714AD}" srcId="{C651B938-E636-4B43-BBD6-F3837F8ADB82}" destId="{84C9995C-DBA5-4326-9867-2F398FF5375C}" srcOrd="0" destOrd="0" parTransId="{87F03E02-0EFE-473B-9ABD-D4A2F4565315}" sibTransId="{2417ED5A-A388-40EC-A061-5051690FA2F1}"/>
    <dgm:cxn modelId="{2DC39CE7-CA12-4DC9-885F-F8C473F73702}" type="presOf" srcId="{915A6AE7-4F2B-4C1A-A770-74C66BA28BFA}" destId="{90406130-FDB6-49D4-BABF-F7C757A0E755}" srcOrd="0" destOrd="0" presId="urn:microsoft.com/office/officeart/2005/8/layout/hList1"/>
    <dgm:cxn modelId="{C37528EA-2F56-4CF6-8CF9-00592F46B6E0}" type="presOf" srcId="{84C9995C-DBA5-4326-9867-2F398FF5375C}" destId="{F0F7EA4B-645E-4581-AD97-769433FA6554}" srcOrd="0" destOrd="0" presId="urn:microsoft.com/office/officeart/2005/8/layout/hList1"/>
    <dgm:cxn modelId="{70DE59EC-8583-4B8A-A925-51D976CD0980}" srcId="{2FA77CEA-0CA1-441F-9A3F-50EF0862F00A}" destId="{10D039FD-E779-4EC4-9CF1-48ED89074231}" srcOrd="2" destOrd="0" parTransId="{68A511D0-BC2B-4A2F-8D32-342AFAFD6DAD}" sibTransId="{CB850080-AE8E-40BC-A655-F97924F90004}"/>
    <dgm:cxn modelId="{F8B7A2FB-6C25-4084-AFB3-D5975CD0542B}" type="presOf" srcId="{1F5BE414-C459-44F6-B9FF-52DEE5736A28}" destId="{599B9EDF-2BFD-4BEF-B552-CB5FD5EC597E}" srcOrd="0" destOrd="2" presId="urn:microsoft.com/office/officeart/2005/8/layout/hList1"/>
    <dgm:cxn modelId="{F6611501-F84E-40A1-A93E-FF71D3180BE0}" type="presParOf" srcId="{90406130-FDB6-49D4-BABF-F7C757A0E755}" destId="{5B164E18-813F-48B5-A22E-9D4F1C74B94D}" srcOrd="0" destOrd="0" presId="urn:microsoft.com/office/officeart/2005/8/layout/hList1"/>
    <dgm:cxn modelId="{7704A7DF-150D-43AC-A654-B96B4D5B1E0E}" type="presParOf" srcId="{5B164E18-813F-48B5-A22E-9D4F1C74B94D}" destId="{CBFD9B8F-A042-48AF-83E1-B073ECB6B84C}" srcOrd="0" destOrd="0" presId="urn:microsoft.com/office/officeart/2005/8/layout/hList1"/>
    <dgm:cxn modelId="{F280A3FC-EE53-4498-A20D-A07FB3B87969}" type="presParOf" srcId="{5B164E18-813F-48B5-A22E-9D4F1C74B94D}" destId="{599B9EDF-2BFD-4BEF-B552-CB5FD5EC597E}" srcOrd="1" destOrd="0" presId="urn:microsoft.com/office/officeart/2005/8/layout/hList1"/>
    <dgm:cxn modelId="{239A0969-C658-4B98-8F57-F4B30625CCF7}" type="presParOf" srcId="{90406130-FDB6-49D4-BABF-F7C757A0E755}" destId="{08F67BB0-6186-48CB-8837-82381AF519CF}" srcOrd="1" destOrd="0" presId="urn:microsoft.com/office/officeart/2005/8/layout/hList1"/>
    <dgm:cxn modelId="{5CA52512-CF6B-4292-B324-6584690207C1}" type="presParOf" srcId="{90406130-FDB6-49D4-BABF-F7C757A0E755}" destId="{2F77297F-DB7D-4467-BE52-DFC8CE4A1C26}" srcOrd="2" destOrd="0" presId="urn:microsoft.com/office/officeart/2005/8/layout/hList1"/>
    <dgm:cxn modelId="{146EA112-9FA2-4F40-B15B-04C7E393D026}" type="presParOf" srcId="{2F77297F-DB7D-4467-BE52-DFC8CE4A1C26}" destId="{ADEA36E0-64E6-4BEE-AD42-DAB37DC21EDD}" srcOrd="0" destOrd="0" presId="urn:microsoft.com/office/officeart/2005/8/layout/hList1"/>
    <dgm:cxn modelId="{2B22A86B-6488-4A3D-9E09-480F49D29849}" type="presParOf" srcId="{2F77297F-DB7D-4467-BE52-DFC8CE4A1C26}" destId="{F0F7EA4B-645E-4581-AD97-769433FA6554}" srcOrd="1" destOrd="0" presId="urn:microsoft.com/office/officeart/2005/8/layout/hList1"/>
    <dgm:cxn modelId="{551AFA51-FAEC-45DE-98D2-900373C11E88}" type="presParOf" srcId="{90406130-FDB6-49D4-BABF-F7C757A0E755}" destId="{67B853E0-A8C2-47B9-AEA8-172A7AC37267}" srcOrd="3" destOrd="0" presId="urn:microsoft.com/office/officeart/2005/8/layout/hList1"/>
    <dgm:cxn modelId="{F0CFB166-DAA3-43EA-BDB8-8365902B78CD}" type="presParOf" srcId="{90406130-FDB6-49D4-BABF-F7C757A0E755}" destId="{57BA0125-AC7E-4638-99E1-A06ADB513485}" srcOrd="4" destOrd="0" presId="urn:microsoft.com/office/officeart/2005/8/layout/hList1"/>
    <dgm:cxn modelId="{ECA5796C-8DD9-4555-A1E1-1A4DB30A811F}" type="presParOf" srcId="{57BA0125-AC7E-4638-99E1-A06ADB513485}" destId="{0F0743B9-76B9-4417-96BA-4B29AAEFE2C0}" srcOrd="0" destOrd="0" presId="urn:microsoft.com/office/officeart/2005/8/layout/hList1"/>
    <dgm:cxn modelId="{C4B1C142-4439-48E1-97F6-457158AE053F}" type="presParOf" srcId="{57BA0125-AC7E-4638-99E1-A06ADB513485}" destId="{26561F3C-0483-4170-A4DD-98DC09E93992}" srcOrd="1" destOrd="0" presId="urn:microsoft.com/office/officeart/2005/8/layout/h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A14F9A-CFB3-4554-82D9-086AF6252A7F}">
      <dsp:nvSpPr>
        <dsp:cNvPr id="0" name=""/>
        <dsp:cNvSpPr/>
      </dsp:nvSpPr>
      <dsp:spPr>
        <a:xfrm>
          <a:off x="5534" y="443104"/>
          <a:ext cx="2058718" cy="823487"/>
        </a:xfrm>
        <a:prstGeom prst="chevron">
          <a:avLst/>
        </a:prstGeom>
        <a:solidFill>
          <a:schemeClr val="accent4">
            <a:alpha val="9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b="1" kern="1200"/>
            <a:t>Visual Studio</a:t>
          </a:r>
        </a:p>
      </dsp:txBody>
      <dsp:txXfrm>
        <a:off x="417278" y="443104"/>
        <a:ext cx="1235231" cy="823487"/>
      </dsp:txXfrm>
    </dsp:sp>
    <dsp:sp modelId="{2C588BCE-CC18-4967-8702-B993E5636824}">
      <dsp:nvSpPr>
        <dsp:cNvPr id="0" name=""/>
        <dsp:cNvSpPr/>
      </dsp:nvSpPr>
      <dsp:spPr>
        <a:xfrm>
          <a:off x="1858381" y="443104"/>
          <a:ext cx="2058718" cy="823487"/>
        </a:xfrm>
        <a:prstGeom prst="chevron">
          <a:avLst/>
        </a:prstGeom>
        <a:solidFill>
          <a:schemeClr val="accent4">
            <a:alpha val="90000"/>
            <a:hueOff val="0"/>
            <a:satOff val="0"/>
            <a:lumOff val="0"/>
            <a:alphaOff val="-8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7336" rIns="0" bIns="17336" numCol="1" spcCol="1270" anchor="ctr" anchorCtr="0">
          <a:noAutofit/>
        </a:bodyPr>
        <a:lstStyle/>
        <a:p>
          <a:pPr marL="0" lvl="0" indent="0" algn="ctr" defTabSz="577850">
            <a:lnSpc>
              <a:spcPct val="90000"/>
            </a:lnSpc>
            <a:spcBef>
              <a:spcPct val="0"/>
            </a:spcBef>
            <a:spcAft>
              <a:spcPct val="35000"/>
            </a:spcAft>
            <a:buNone/>
          </a:pPr>
          <a:r>
            <a:rPr lang="en-US" sz="1300" b="1" kern="1200"/>
            <a:t>Team Foundation Version Control</a:t>
          </a:r>
        </a:p>
      </dsp:txBody>
      <dsp:txXfrm>
        <a:off x="2270125" y="443104"/>
        <a:ext cx="1235231" cy="823487"/>
      </dsp:txXfrm>
    </dsp:sp>
    <dsp:sp modelId="{B4831151-7A6C-4D1F-B71A-8C517E60ED6D}">
      <dsp:nvSpPr>
        <dsp:cNvPr id="0" name=""/>
        <dsp:cNvSpPr/>
      </dsp:nvSpPr>
      <dsp:spPr>
        <a:xfrm>
          <a:off x="3711228" y="443104"/>
          <a:ext cx="2058718" cy="823487"/>
        </a:xfrm>
        <a:prstGeom prst="chevron">
          <a:avLst/>
        </a:prstGeom>
        <a:solidFill>
          <a:schemeClr val="accent4">
            <a:alpha val="90000"/>
            <a:hueOff val="0"/>
            <a:satOff val="0"/>
            <a:lumOff val="0"/>
            <a:alphaOff val="-16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VS Team Services</a:t>
          </a:r>
        </a:p>
      </dsp:txBody>
      <dsp:txXfrm>
        <a:off x="4122972" y="443104"/>
        <a:ext cx="1235231" cy="823487"/>
      </dsp:txXfrm>
    </dsp:sp>
    <dsp:sp modelId="{88C299BB-0E1B-4A9A-853D-D3B97BE435E1}">
      <dsp:nvSpPr>
        <dsp:cNvPr id="0" name=""/>
        <dsp:cNvSpPr/>
      </dsp:nvSpPr>
      <dsp:spPr>
        <a:xfrm>
          <a:off x="5564075" y="443104"/>
          <a:ext cx="2058718" cy="823487"/>
        </a:xfrm>
        <a:prstGeom prst="chevron">
          <a:avLst/>
        </a:prstGeom>
        <a:solidFill>
          <a:schemeClr val="accent4">
            <a:alpha val="90000"/>
            <a:hueOff val="0"/>
            <a:satOff val="0"/>
            <a:lumOff val="0"/>
            <a:alphaOff val="-24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t>Azure Resource Manager</a:t>
          </a:r>
        </a:p>
      </dsp:txBody>
      <dsp:txXfrm>
        <a:off x="5975819" y="443104"/>
        <a:ext cx="1235231" cy="823487"/>
      </dsp:txXfrm>
    </dsp:sp>
    <dsp:sp modelId="{CBEA60FF-C53B-4A3F-B99D-A151A88E59F7}">
      <dsp:nvSpPr>
        <dsp:cNvPr id="0" name=""/>
        <dsp:cNvSpPr/>
      </dsp:nvSpPr>
      <dsp:spPr>
        <a:xfrm>
          <a:off x="7416922" y="443104"/>
          <a:ext cx="2058718" cy="823487"/>
        </a:xfrm>
        <a:prstGeom prst="chevron">
          <a:avLst/>
        </a:prstGeom>
        <a:solidFill>
          <a:schemeClr val="accent4">
            <a:alpha val="90000"/>
            <a:hueOff val="0"/>
            <a:satOff val="0"/>
            <a:lumOff val="0"/>
            <a:alphaOff val="-32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b="1" kern="1200"/>
            <a:t>Azure</a:t>
          </a:r>
        </a:p>
      </dsp:txBody>
      <dsp:txXfrm>
        <a:off x="7828666" y="443104"/>
        <a:ext cx="1235231" cy="823487"/>
      </dsp:txXfrm>
    </dsp:sp>
    <dsp:sp modelId="{F732AB74-57BC-440E-B6CA-6D3F8F40FA69}">
      <dsp:nvSpPr>
        <dsp:cNvPr id="0" name=""/>
        <dsp:cNvSpPr/>
      </dsp:nvSpPr>
      <dsp:spPr>
        <a:xfrm>
          <a:off x="9269768" y="443104"/>
          <a:ext cx="2058718" cy="823487"/>
        </a:xfrm>
        <a:prstGeom prst="chevron">
          <a:avLst/>
        </a:prstGeom>
        <a:solidFill>
          <a:schemeClr val="accent4">
            <a:alpha val="90000"/>
            <a:hueOff val="0"/>
            <a:satOff val="0"/>
            <a:lumOff val="0"/>
            <a:alpha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t>Windows /</a:t>
          </a:r>
        </a:p>
        <a:p>
          <a:pPr marL="0" lvl="0" indent="0" algn="ctr" defTabSz="755650">
            <a:lnSpc>
              <a:spcPct val="90000"/>
            </a:lnSpc>
            <a:spcBef>
              <a:spcPct val="0"/>
            </a:spcBef>
            <a:spcAft>
              <a:spcPct val="35000"/>
            </a:spcAft>
            <a:buNone/>
          </a:pPr>
          <a:r>
            <a:rPr lang="en-US" sz="1700" b="1" kern="1200"/>
            <a:t>.NET</a:t>
          </a:r>
        </a:p>
      </dsp:txBody>
      <dsp:txXfrm>
        <a:off x="9681512" y="443104"/>
        <a:ext cx="1235231" cy="8234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A14F9A-CFB3-4554-82D9-086AF6252A7F}">
      <dsp:nvSpPr>
        <dsp:cNvPr id="0" name=""/>
        <dsp:cNvSpPr/>
      </dsp:nvSpPr>
      <dsp:spPr>
        <a:xfrm>
          <a:off x="5534" y="443104"/>
          <a:ext cx="2058718" cy="823487"/>
        </a:xfrm>
        <a:prstGeom prst="chevron">
          <a:avLst/>
        </a:prstGeom>
        <a:solidFill>
          <a:schemeClr val="accent2">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Eclipse / Jira</a:t>
          </a:r>
        </a:p>
      </dsp:txBody>
      <dsp:txXfrm>
        <a:off x="417278" y="443104"/>
        <a:ext cx="1235231" cy="823487"/>
      </dsp:txXfrm>
    </dsp:sp>
    <dsp:sp modelId="{135D8788-8C83-45CD-BE78-15E6F0BBEDC3}">
      <dsp:nvSpPr>
        <dsp:cNvPr id="0" name=""/>
        <dsp:cNvSpPr/>
      </dsp:nvSpPr>
      <dsp:spPr>
        <a:xfrm>
          <a:off x="1858381" y="443104"/>
          <a:ext cx="2058718" cy="823487"/>
        </a:xfrm>
        <a:prstGeom prst="chevron">
          <a:avLst/>
        </a:prstGeom>
        <a:solidFill>
          <a:schemeClr val="accent2">
            <a:shade val="80000"/>
            <a:hueOff val="145295"/>
            <a:satOff val="-18794"/>
            <a:lumOff val="934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Git / Github</a:t>
          </a:r>
        </a:p>
      </dsp:txBody>
      <dsp:txXfrm>
        <a:off x="2270125" y="443104"/>
        <a:ext cx="1235231" cy="823487"/>
      </dsp:txXfrm>
    </dsp:sp>
    <dsp:sp modelId="{76138B72-4ABC-42DE-B34A-7F2ECDEC7FB8}">
      <dsp:nvSpPr>
        <dsp:cNvPr id="0" name=""/>
        <dsp:cNvSpPr/>
      </dsp:nvSpPr>
      <dsp:spPr>
        <a:xfrm>
          <a:off x="3711228" y="443104"/>
          <a:ext cx="2058718" cy="823487"/>
        </a:xfrm>
        <a:prstGeom prst="chevron">
          <a:avLst/>
        </a:prstGeom>
        <a:solidFill>
          <a:schemeClr val="accent2">
            <a:shade val="80000"/>
            <a:hueOff val="290591"/>
            <a:satOff val="-37588"/>
            <a:lumOff val="1868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Jenkins</a:t>
          </a:r>
        </a:p>
      </dsp:txBody>
      <dsp:txXfrm>
        <a:off x="4122972" y="443104"/>
        <a:ext cx="1235231" cy="823487"/>
      </dsp:txXfrm>
    </dsp:sp>
    <dsp:sp modelId="{36323BFE-BCE8-4CE7-9894-CF841DD2C721}">
      <dsp:nvSpPr>
        <dsp:cNvPr id="0" name=""/>
        <dsp:cNvSpPr/>
      </dsp:nvSpPr>
      <dsp:spPr>
        <a:xfrm>
          <a:off x="5564075" y="443104"/>
          <a:ext cx="2058718" cy="823487"/>
        </a:xfrm>
        <a:prstGeom prst="chevron">
          <a:avLst/>
        </a:prstGeom>
        <a:solidFill>
          <a:schemeClr val="accent2">
            <a:shade val="80000"/>
            <a:hueOff val="435886"/>
            <a:satOff val="-56381"/>
            <a:lumOff val="2802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Chef / Puppet</a:t>
          </a:r>
        </a:p>
      </dsp:txBody>
      <dsp:txXfrm>
        <a:off x="5975819" y="443104"/>
        <a:ext cx="1235231" cy="823487"/>
      </dsp:txXfrm>
    </dsp:sp>
    <dsp:sp modelId="{EA910D9F-AF87-4B57-9ABD-3E90AC52B2AA}">
      <dsp:nvSpPr>
        <dsp:cNvPr id="0" name=""/>
        <dsp:cNvSpPr/>
      </dsp:nvSpPr>
      <dsp:spPr>
        <a:xfrm>
          <a:off x="7416922" y="443104"/>
          <a:ext cx="2058718" cy="823487"/>
        </a:xfrm>
        <a:prstGeom prst="chevron">
          <a:avLst/>
        </a:prstGeom>
        <a:solidFill>
          <a:schemeClr val="accent2">
            <a:shade val="80000"/>
            <a:hueOff val="581181"/>
            <a:satOff val="-75175"/>
            <a:lumOff val="3736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AWS</a:t>
          </a:r>
        </a:p>
      </dsp:txBody>
      <dsp:txXfrm>
        <a:off x="7828666" y="443104"/>
        <a:ext cx="1235231" cy="823487"/>
      </dsp:txXfrm>
    </dsp:sp>
    <dsp:sp modelId="{C7E484C5-4628-4E69-A8D7-220642FEFD3D}">
      <dsp:nvSpPr>
        <dsp:cNvPr id="0" name=""/>
        <dsp:cNvSpPr/>
      </dsp:nvSpPr>
      <dsp:spPr>
        <a:xfrm>
          <a:off x="9269768" y="443104"/>
          <a:ext cx="2058718" cy="823487"/>
        </a:xfrm>
        <a:prstGeom prst="chevron">
          <a:avLst/>
        </a:prstGeom>
        <a:solidFill>
          <a:schemeClr val="accent2">
            <a:shade val="80000"/>
            <a:hueOff val="726476"/>
            <a:satOff val="-93969"/>
            <a:lumOff val="4670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Linux Java/Node</a:t>
          </a:r>
        </a:p>
      </dsp:txBody>
      <dsp:txXfrm>
        <a:off x="9681512" y="443104"/>
        <a:ext cx="1235231" cy="8234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A14F9A-CFB3-4554-82D9-086AF6252A7F}">
      <dsp:nvSpPr>
        <dsp:cNvPr id="0" name=""/>
        <dsp:cNvSpPr/>
      </dsp:nvSpPr>
      <dsp:spPr>
        <a:xfrm>
          <a:off x="5534" y="443104"/>
          <a:ext cx="2058718" cy="823487"/>
        </a:xfrm>
        <a:prstGeom prst="chevron">
          <a:avLst/>
        </a:prstGeom>
        <a:solidFill>
          <a:schemeClr val="accent4">
            <a:alpha val="9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b="1" kern="1200"/>
            <a:t>Visual Studio</a:t>
          </a:r>
        </a:p>
      </dsp:txBody>
      <dsp:txXfrm>
        <a:off x="417278" y="443104"/>
        <a:ext cx="1235231" cy="823487"/>
      </dsp:txXfrm>
    </dsp:sp>
    <dsp:sp modelId="{2C588BCE-CC18-4967-8702-B993E5636824}">
      <dsp:nvSpPr>
        <dsp:cNvPr id="0" name=""/>
        <dsp:cNvSpPr/>
      </dsp:nvSpPr>
      <dsp:spPr>
        <a:xfrm>
          <a:off x="1858381" y="443104"/>
          <a:ext cx="2058718" cy="823487"/>
        </a:xfrm>
        <a:prstGeom prst="chevron">
          <a:avLst/>
        </a:prstGeom>
        <a:solidFill>
          <a:schemeClr val="accent4">
            <a:alpha val="90000"/>
            <a:hueOff val="0"/>
            <a:satOff val="0"/>
            <a:lumOff val="0"/>
            <a:alphaOff val="-8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7336" rIns="0" bIns="17336" numCol="1" spcCol="1270" anchor="ctr" anchorCtr="0">
          <a:noAutofit/>
        </a:bodyPr>
        <a:lstStyle/>
        <a:p>
          <a:pPr marL="0" lvl="0" indent="0" algn="ctr" defTabSz="577850">
            <a:lnSpc>
              <a:spcPct val="90000"/>
            </a:lnSpc>
            <a:spcBef>
              <a:spcPct val="0"/>
            </a:spcBef>
            <a:spcAft>
              <a:spcPct val="35000"/>
            </a:spcAft>
            <a:buNone/>
          </a:pPr>
          <a:r>
            <a:rPr lang="en-US" sz="1300" b="1" kern="1200"/>
            <a:t>Team Foundation Version Control</a:t>
          </a:r>
        </a:p>
      </dsp:txBody>
      <dsp:txXfrm>
        <a:off x="2270125" y="443104"/>
        <a:ext cx="1235231" cy="823487"/>
      </dsp:txXfrm>
    </dsp:sp>
    <dsp:sp modelId="{B4831151-7A6C-4D1F-B71A-8C517E60ED6D}">
      <dsp:nvSpPr>
        <dsp:cNvPr id="0" name=""/>
        <dsp:cNvSpPr/>
      </dsp:nvSpPr>
      <dsp:spPr>
        <a:xfrm>
          <a:off x="3711228" y="443104"/>
          <a:ext cx="2058718" cy="823487"/>
        </a:xfrm>
        <a:prstGeom prst="chevron">
          <a:avLst/>
        </a:prstGeom>
        <a:solidFill>
          <a:schemeClr val="accent4">
            <a:alpha val="90000"/>
            <a:hueOff val="0"/>
            <a:satOff val="0"/>
            <a:lumOff val="0"/>
            <a:alphaOff val="-16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VS Team Services</a:t>
          </a:r>
        </a:p>
      </dsp:txBody>
      <dsp:txXfrm>
        <a:off x="4122972" y="443104"/>
        <a:ext cx="1235231" cy="823487"/>
      </dsp:txXfrm>
    </dsp:sp>
    <dsp:sp modelId="{88C299BB-0E1B-4A9A-853D-D3B97BE435E1}">
      <dsp:nvSpPr>
        <dsp:cNvPr id="0" name=""/>
        <dsp:cNvSpPr/>
      </dsp:nvSpPr>
      <dsp:spPr>
        <a:xfrm>
          <a:off x="5564075" y="443104"/>
          <a:ext cx="2058718" cy="823487"/>
        </a:xfrm>
        <a:prstGeom prst="chevron">
          <a:avLst/>
        </a:prstGeom>
        <a:solidFill>
          <a:schemeClr val="accent4">
            <a:alpha val="90000"/>
            <a:hueOff val="0"/>
            <a:satOff val="0"/>
            <a:lumOff val="0"/>
            <a:alphaOff val="-24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t>Azure Resource Manager</a:t>
          </a:r>
        </a:p>
      </dsp:txBody>
      <dsp:txXfrm>
        <a:off x="5975819" y="443104"/>
        <a:ext cx="1235231" cy="823487"/>
      </dsp:txXfrm>
    </dsp:sp>
    <dsp:sp modelId="{CBEA60FF-C53B-4A3F-B99D-A151A88E59F7}">
      <dsp:nvSpPr>
        <dsp:cNvPr id="0" name=""/>
        <dsp:cNvSpPr/>
      </dsp:nvSpPr>
      <dsp:spPr>
        <a:xfrm>
          <a:off x="7416922" y="443104"/>
          <a:ext cx="2058718" cy="823487"/>
        </a:xfrm>
        <a:prstGeom prst="chevron">
          <a:avLst/>
        </a:prstGeom>
        <a:solidFill>
          <a:schemeClr val="accent4">
            <a:alpha val="90000"/>
            <a:hueOff val="0"/>
            <a:satOff val="0"/>
            <a:lumOff val="0"/>
            <a:alphaOff val="-32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b="1" kern="1200"/>
            <a:t>Azure</a:t>
          </a:r>
        </a:p>
      </dsp:txBody>
      <dsp:txXfrm>
        <a:off x="7828666" y="443104"/>
        <a:ext cx="1235231" cy="823487"/>
      </dsp:txXfrm>
    </dsp:sp>
    <dsp:sp modelId="{F732AB74-57BC-440E-B6CA-6D3F8F40FA69}">
      <dsp:nvSpPr>
        <dsp:cNvPr id="0" name=""/>
        <dsp:cNvSpPr/>
      </dsp:nvSpPr>
      <dsp:spPr>
        <a:xfrm>
          <a:off x="9269768" y="443104"/>
          <a:ext cx="2058718" cy="823487"/>
        </a:xfrm>
        <a:prstGeom prst="chevron">
          <a:avLst/>
        </a:prstGeom>
        <a:solidFill>
          <a:schemeClr val="accent4">
            <a:alpha val="90000"/>
            <a:hueOff val="0"/>
            <a:satOff val="0"/>
            <a:lumOff val="0"/>
            <a:alpha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t>Windows /</a:t>
          </a:r>
        </a:p>
        <a:p>
          <a:pPr marL="0" lvl="0" indent="0" algn="ctr" defTabSz="755650">
            <a:lnSpc>
              <a:spcPct val="90000"/>
            </a:lnSpc>
            <a:spcBef>
              <a:spcPct val="0"/>
            </a:spcBef>
            <a:spcAft>
              <a:spcPct val="35000"/>
            </a:spcAft>
            <a:buNone/>
          </a:pPr>
          <a:r>
            <a:rPr lang="en-US" sz="1700" b="1" kern="1200"/>
            <a:t>.NET</a:t>
          </a:r>
        </a:p>
      </dsp:txBody>
      <dsp:txXfrm>
        <a:off x="9681512" y="443104"/>
        <a:ext cx="1235231" cy="8234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FD9B8F-A042-48AF-83E1-B073ECB6B84C}">
      <dsp:nvSpPr>
        <dsp:cNvPr id="0" name=""/>
        <dsp:cNvSpPr/>
      </dsp:nvSpPr>
      <dsp:spPr>
        <a:xfrm>
          <a:off x="2590" y="62053"/>
          <a:ext cx="2526158" cy="576000"/>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   Agile Tools</a:t>
          </a:r>
        </a:p>
      </dsp:txBody>
      <dsp:txXfrm>
        <a:off x="2590" y="62053"/>
        <a:ext cx="2526158" cy="576000"/>
      </dsp:txXfrm>
    </dsp:sp>
    <dsp:sp modelId="{599B9EDF-2BFD-4BEF-B552-CB5FD5EC597E}">
      <dsp:nvSpPr>
        <dsp:cNvPr id="0" name=""/>
        <dsp:cNvSpPr/>
      </dsp:nvSpPr>
      <dsp:spPr>
        <a:xfrm>
          <a:off x="2590" y="638053"/>
          <a:ext cx="2526158" cy="1612687"/>
        </a:xfrm>
        <a:prstGeom prst="rect">
          <a:avLst/>
        </a:prstGeom>
        <a:solidFill>
          <a:schemeClr val="accent2">
            <a:tint val="40000"/>
            <a:alpha val="90000"/>
            <a:hueOff val="0"/>
            <a:satOff val="0"/>
            <a:lumOff val="0"/>
            <a:alphaOff val="0"/>
          </a:schemeClr>
        </a:solidFill>
        <a:ln w="1079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Kanban boards</a:t>
          </a:r>
        </a:p>
        <a:p>
          <a:pPr marL="228600" lvl="1" indent="-228600" algn="l" defTabSz="889000">
            <a:lnSpc>
              <a:spcPct val="90000"/>
            </a:lnSpc>
            <a:spcBef>
              <a:spcPct val="0"/>
            </a:spcBef>
            <a:spcAft>
              <a:spcPct val="15000"/>
            </a:spcAft>
            <a:buChar char="•"/>
          </a:pPr>
          <a:r>
            <a:rPr lang="en-US" sz="2000" kern="1200"/>
            <a:t>Backlogs</a:t>
          </a:r>
        </a:p>
        <a:p>
          <a:pPr marL="228600" lvl="1" indent="-228600" algn="l" defTabSz="889000">
            <a:lnSpc>
              <a:spcPct val="90000"/>
            </a:lnSpc>
            <a:spcBef>
              <a:spcPct val="0"/>
            </a:spcBef>
            <a:spcAft>
              <a:spcPct val="15000"/>
            </a:spcAft>
            <a:buChar char="•"/>
          </a:pPr>
          <a:r>
            <a:rPr lang="en-US" sz="2000" kern="1200"/>
            <a:t>Dashboard</a:t>
          </a:r>
        </a:p>
      </dsp:txBody>
      <dsp:txXfrm>
        <a:off x="2590" y="638053"/>
        <a:ext cx="2526158" cy="1612687"/>
      </dsp:txXfrm>
    </dsp:sp>
    <dsp:sp modelId="{0F0743B9-76B9-4417-96BA-4B29AAEFE2C0}">
      <dsp:nvSpPr>
        <dsp:cNvPr id="0" name=""/>
        <dsp:cNvSpPr/>
      </dsp:nvSpPr>
      <dsp:spPr>
        <a:xfrm>
          <a:off x="2882412" y="62053"/>
          <a:ext cx="2526158" cy="576000"/>
        </a:xfrm>
        <a:prstGeom prst="rect">
          <a:avLst/>
        </a:prstGeom>
        <a:solidFill>
          <a:schemeClr val="accent2">
            <a:hueOff val="-5994435"/>
            <a:satOff val="-455"/>
            <a:lumOff val="13431"/>
            <a:alphaOff val="0"/>
          </a:schemeClr>
        </a:solidFill>
        <a:ln w="10795" cap="flat" cmpd="sng" algn="ctr">
          <a:solidFill>
            <a:schemeClr val="accent2">
              <a:hueOff val="-5994435"/>
              <a:satOff val="-455"/>
              <a:lumOff val="1343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      Source Control</a:t>
          </a:r>
        </a:p>
      </dsp:txBody>
      <dsp:txXfrm>
        <a:off x="2882412" y="62053"/>
        <a:ext cx="2526158" cy="576000"/>
      </dsp:txXfrm>
    </dsp:sp>
    <dsp:sp modelId="{26561F3C-0483-4170-A4DD-98DC09E93992}">
      <dsp:nvSpPr>
        <dsp:cNvPr id="0" name=""/>
        <dsp:cNvSpPr/>
      </dsp:nvSpPr>
      <dsp:spPr>
        <a:xfrm>
          <a:off x="2882412" y="638053"/>
          <a:ext cx="2526158" cy="1612687"/>
        </a:xfrm>
        <a:prstGeom prst="rect">
          <a:avLst/>
        </a:prstGeom>
        <a:solidFill>
          <a:schemeClr val="accent2">
            <a:tint val="40000"/>
            <a:alpha val="90000"/>
            <a:hueOff val="-6744979"/>
            <a:satOff val="25508"/>
            <a:lumOff val="3159"/>
            <a:alphaOff val="0"/>
          </a:schemeClr>
        </a:solidFill>
        <a:ln w="10795" cap="flat" cmpd="sng" algn="ctr">
          <a:solidFill>
            <a:schemeClr val="accent2">
              <a:tint val="40000"/>
              <a:alpha val="90000"/>
              <a:hueOff val="-6744979"/>
              <a:satOff val="25508"/>
              <a:lumOff val="315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Git</a:t>
          </a:r>
        </a:p>
        <a:p>
          <a:pPr marL="228600" lvl="1" indent="-228600" algn="l" defTabSz="889000">
            <a:lnSpc>
              <a:spcPct val="90000"/>
            </a:lnSpc>
            <a:spcBef>
              <a:spcPct val="0"/>
            </a:spcBef>
            <a:spcAft>
              <a:spcPct val="15000"/>
            </a:spcAft>
            <a:buChar char="•"/>
          </a:pPr>
          <a:r>
            <a:rPr lang="en-US" sz="2000" kern="1200"/>
            <a:t>TFVC</a:t>
          </a:r>
        </a:p>
        <a:p>
          <a:pPr marL="228600" lvl="1" indent="-228600" algn="l" defTabSz="889000">
            <a:lnSpc>
              <a:spcPct val="90000"/>
            </a:lnSpc>
            <a:spcBef>
              <a:spcPct val="0"/>
            </a:spcBef>
            <a:spcAft>
              <a:spcPct val="15000"/>
            </a:spcAft>
            <a:buChar char="•"/>
          </a:pPr>
          <a:r>
            <a:rPr lang="en-US" sz="2000" kern="1200" err="1"/>
            <a:t>Github</a:t>
          </a:r>
          <a:endParaRPr lang="en-US" sz="2000" kern="1200"/>
        </a:p>
      </dsp:txBody>
      <dsp:txXfrm>
        <a:off x="2882412" y="638053"/>
        <a:ext cx="2526158" cy="1612687"/>
      </dsp:txXfrm>
    </dsp:sp>
    <dsp:sp modelId="{E0BB3C78-FDAA-4658-807F-CA3B842D013A}">
      <dsp:nvSpPr>
        <dsp:cNvPr id="0" name=""/>
        <dsp:cNvSpPr/>
      </dsp:nvSpPr>
      <dsp:spPr>
        <a:xfrm>
          <a:off x="5762233" y="62053"/>
          <a:ext cx="2526158" cy="576000"/>
        </a:xfrm>
        <a:prstGeom prst="rect">
          <a:avLst/>
        </a:prstGeom>
        <a:solidFill>
          <a:schemeClr val="accent2">
            <a:hueOff val="-11988871"/>
            <a:satOff val="-911"/>
            <a:lumOff val="26861"/>
            <a:alphaOff val="0"/>
          </a:schemeClr>
        </a:solidFill>
        <a:ln w="10795" cap="flat" cmpd="sng" algn="ctr">
          <a:solidFill>
            <a:schemeClr val="accent2">
              <a:hueOff val="-11988871"/>
              <a:satOff val="-911"/>
              <a:lumOff val="2686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Test</a:t>
          </a:r>
        </a:p>
      </dsp:txBody>
      <dsp:txXfrm>
        <a:off x="5762233" y="62053"/>
        <a:ext cx="2526158" cy="576000"/>
      </dsp:txXfrm>
    </dsp:sp>
    <dsp:sp modelId="{3E649BBE-5438-4860-AA42-0BE953632007}">
      <dsp:nvSpPr>
        <dsp:cNvPr id="0" name=""/>
        <dsp:cNvSpPr/>
      </dsp:nvSpPr>
      <dsp:spPr>
        <a:xfrm>
          <a:off x="5762233" y="638053"/>
          <a:ext cx="2526158" cy="1612687"/>
        </a:xfrm>
        <a:prstGeom prst="rect">
          <a:avLst/>
        </a:prstGeom>
        <a:solidFill>
          <a:schemeClr val="accent2">
            <a:tint val="40000"/>
            <a:alpha val="90000"/>
            <a:hueOff val="-13489958"/>
            <a:satOff val="51017"/>
            <a:lumOff val="6318"/>
            <a:alphaOff val="0"/>
          </a:schemeClr>
        </a:solidFill>
        <a:ln w="10795" cap="flat" cmpd="sng" algn="ctr">
          <a:solidFill>
            <a:schemeClr val="accent2">
              <a:tint val="40000"/>
              <a:alpha val="90000"/>
              <a:hueOff val="-13489958"/>
              <a:satOff val="51017"/>
              <a:lumOff val="631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Load testing</a:t>
          </a:r>
        </a:p>
        <a:p>
          <a:pPr marL="228600" lvl="1" indent="-228600" algn="l" defTabSz="889000">
            <a:lnSpc>
              <a:spcPct val="90000"/>
            </a:lnSpc>
            <a:spcBef>
              <a:spcPct val="0"/>
            </a:spcBef>
            <a:spcAft>
              <a:spcPct val="15000"/>
            </a:spcAft>
            <a:buChar char="•"/>
          </a:pPr>
          <a:r>
            <a:rPr lang="en-US" sz="2000" kern="1200"/>
            <a:t>Continuous testing</a:t>
          </a:r>
        </a:p>
        <a:p>
          <a:pPr marL="228600" lvl="1" indent="-228600" algn="l" defTabSz="889000">
            <a:lnSpc>
              <a:spcPct val="90000"/>
            </a:lnSpc>
            <a:spcBef>
              <a:spcPct val="0"/>
            </a:spcBef>
            <a:spcAft>
              <a:spcPct val="15000"/>
            </a:spcAft>
            <a:buChar char="•"/>
          </a:pPr>
          <a:r>
            <a:rPr lang="en-US" sz="2000" kern="1200"/>
            <a:t>Manual test plans</a:t>
          </a:r>
        </a:p>
      </dsp:txBody>
      <dsp:txXfrm>
        <a:off x="5762233" y="638053"/>
        <a:ext cx="2526158" cy="161268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FD9B8F-A042-48AF-83E1-B073ECB6B84C}">
      <dsp:nvSpPr>
        <dsp:cNvPr id="0" name=""/>
        <dsp:cNvSpPr/>
      </dsp:nvSpPr>
      <dsp:spPr>
        <a:xfrm>
          <a:off x="2590" y="7336"/>
          <a:ext cx="2526158" cy="604800"/>
        </a:xfrm>
        <a:prstGeom prst="rect">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a:t>     Package </a:t>
          </a:r>
          <a:r>
            <a:rPr lang="en-US" sz="2100" kern="1200" err="1"/>
            <a:t>Mgmt</a:t>
          </a:r>
          <a:endParaRPr lang="en-US" sz="2100" kern="1200"/>
        </a:p>
      </dsp:txBody>
      <dsp:txXfrm>
        <a:off x="2590" y="7336"/>
        <a:ext cx="2526158" cy="604800"/>
      </dsp:txXfrm>
    </dsp:sp>
    <dsp:sp modelId="{599B9EDF-2BFD-4BEF-B552-CB5FD5EC597E}">
      <dsp:nvSpPr>
        <dsp:cNvPr id="0" name=""/>
        <dsp:cNvSpPr/>
      </dsp:nvSpPr>
      <dsp:spPr>
        <a:xfrm>
          <a:off x="2590" y="612136"/>
          <a:ext cx="2526158" cy="1693321"/>
        </a:xfrm>
        <a:prstGeom prst="rect">
          <a:avLst/>
        </a:prstGeom>
        <a:solidFill>
          <a:schemeClr val="accent4">
            <a:tint val="40000"/>
            <a:alpha val="90000"/>
            <a:hueOff val="0"/>
            <a:satOff val="0"/>
            <a:lumOff val="0"/>
            <a:alphaOff val="0"/>
          </a:schemeClr>
        </a:solidFill>
        <a:ln w="1079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a:t>Cloud hosted</a:t>
          </a:r>
        </a:p>
        <a:p>
          <a:pPr marL="228600" lvl="1" indent="-228600" algn="l" defTabSz="933450">
            <a:lnSpc>
              <a:spcPct val="90000"/>
            </a:lnSpc>
            <a:spcBef>
              <a:spcPct val="0"/>
            </a:spcBef>
            <a:spcAft>
              <a:spcPct val="15000"/>
            </a:spcAft>
            <a:buChar char="•"/>
          </a:pPr>
          <a:r>
            <a:rPr lang="en-US" sz="2100" kern="1200" err="1"/>
            <a:t>NuGet</a:t>
          </a:r>
          <a:endParaRPr lang="en-US" sz="2100" kern="1200"/>
        </a:p>
        <a:p>
          <a:pPr marL="228600" lvl="1" indent="-228600" algn="l" defTabSz="933450">
            <a:lnSpc>
              <a:spcPct val="90000"/>
            </a:lnSpc>
            <a:spcBef>
              <a:spcPct val="0"/>
            </a:spcBef>
            <a:spcAft>
              <a:spcPct val="15000"/>
            </a:spcAft>
            <a:buChar char="•"/>
          </a:pPr>
          <a:r>
            <a:rPr lang="en-US" sz="2100" kern="1200"/>
            <a:t>NPM</a:t>
          </a:r>
        </a:p>
      </dsp:txBody>
      <dsp:txXfrm>
        <a:off x="2590" y="612136"/>
        <a:ext cx="2526158" cy="1693321"/>
      </dsp:txXfrm>
    </dsp:sp>
    <dsp:sp modelId="{ADEA36E0-64E6-4BEE-AD42-DAB37DC21EDD}">
      <dsp:nvSpPr>
        <dsp:cNvPr id="0" name=""/>
        <dsp:cNvSpPr/>
      </dsp:nvSpPr>
      <dsp:spPr>
        <a:xfrm>
          <a:off x="2882412" y="7336"/>
          <a:ext cx="2526158" cy="604800"/>
        </a:xfrm>
        <a:prstGeom prst="rect">
          <a:avLst/>
        </a:prstGeom>
        <a:solidFill>
          <a:schemeClr val="accent4">
            <a:hueOff val="-2867528"/>
            <a:satOff val="23684"/>
            <a:lumOff val="-5883"/>
            <a:alphaOff val="0"/>
          </a:schemeClr>
        </a:solidFill>
        <a:ln w="10795" cap="flat" cmpd="sng" algn="ctr">
          <a:solidFill>
            <a:schemeClr val="accent4">
              <a:hueOff val="-2867528"/>
              <a:satOff val="23684"/>
              <a:lumOff val="-588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a:t>   Build &amp; CI</a:t>
          </a:r>
        </a:p>
      </dsp:txBody>
      <dsp:txXfrm>
        <a:off x="2882412" y="7336"/>
        <a:ext cx="2526158" cy="604800"/>
      </dsp:txXfrm>
    </dsp:sp>
    <dsp:sp modelId="{F0F7EA4B-645E-4581-AD97-769433FA6554}">
      <dsp:nvSpPr>
        <dsp:cNvPr id="0" name=""/>
        <dsp:cNvSpPr/>
      </dsp:nvSpPr>
      <dsp:spPr>
        <a:xfrm>
          <a:off x="2882412" y="612136"/>
          <a:ext cx="2526158" cy="1693321"/>
        </a:xfrm>
        <a:prstGeom prst="rect">
          <a:avLst/>
        </a:prstGeom>
        <a:solidFill>
          <a:schemeClr val="accent4">
            <a:tint val="40000"/>
            <a:alpha val="90000"/>
            <a:hueOff val="-2813660"/>
            <a:satOff val="-1423"/>
            <a:lumOff val="-479"/>
            <a:alphaOff val="0"/>
          </a:schemeClr>
        </a:solidFill>
        <a:ln w="10795" cap="flat" cmpd="sng" algn="ctr">
          <a:solidFill>
            <a:schemeClr val="accent4">
              <a:tint val="40000"/>
              <a:alpha val="90000"/>
              <a:hueOff val="-2813660"/>
              <a:satOff val="-1423"/>
              <a:lumOff val="-47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a:t>Continuous integration </a:t>
          </a:r>
        </a:p>
        <a:p>
          <a:pPr marL="228600" lvl="1" indent="-228600" algn="l" defTabSz="933450">
            <a:lnSpc>
              <a:spcPct val="90000"/>
            </a:lnSpc>
            <a:spcBef>
              <a:spcPct val="0"/>
            </a:spcBef>
            <a:spcAft>
              <a:spcPct val="15000"/>
            </a:spcAft>
            <a:buChar char="•"/>
          </a:pPr>
          <a:r>
            <a:rPr lang="en-US" sz="2100" kern="1200"/>
            <a:t>Flexible pipelines</a:t>
          </a:r>
        </a:p>
        <a:p>
          <a:pPr marL="228600" lvl="1" indent="-228600" algn="l" defTabSz="933450">
            <a:lnSpc>
              <a:spcPct val="90000"/>
            </a:lnSpc>
            <a:spcBef>
              <a:spcPct val="0"/>
            </a:spcBef>
            <a:spcAft>
              <a:spcPct val="15000"/>
            </a:spcAft>
            <a:buChar char="•"/>
          </a:pPr>
          <a:r>
            <a:rPr lang="en-US" sz="2100" kern="1200"/>
            <a:t>Any language</a:t>
          </a:r>
        </a:p>
      </dsp:txBody>
      <dsp:txXfrm>
        <a:off x="2882412" y="612136"/>
        <a:ext cx="2526158" cy="1693321"/>
      </dsp:txXfrm>
    </dsp:sp>
    <dsp:sp modelId="{0F0743B9-76B9-4417-96BA-4B29AAEFE2C0}">
      <dsp:nvSpPr>
        <dsp:cNvPr id="0" name=""/>
        <dsp:cNvSpPr/>
      </dsp:nvSpPr>
      <dsp:spPr>
        <a:xfrm>
          <a:off x="5762233" y="7336"/>
          <a:ext cx="2526158" cy="604800"/>
        </a:xfrm>
        <a:prstGeom prst="rect">
          <a:avLst/>
        </a:prstGeom>
        <a:solidFill>
          <a:schemeClr val="accent4">
            <a:hueOff val="-5735056"/>
            <a:satOff val="47367"/>
            <a:lumOff val="-11765"/>
            <a:alphaOff val="0"/>
          </a:schemeClr>
        </a:solidFill>
        <a:ln w="10795" cap="flat" cmpd="sng" algn="ctr">
          <a:solidFill>
            <a:schemeClr val="accent4">
              <a:hueOff val="-5735056"/>
              <a:satOff val="47367"/>
              <a:lumOff val="-1176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a:t>   Release</a:t>
          </a:r>
        </a:p>
      </dsp:txBody>
      <dsp:txXfrm>
        <a:off x="5762233" y="7336"/>
        <a:ext cx="2526158" cy="604800"/>
      </dsp:txXfrm>
    </dsp:sp>
    <dsp:sp modelId="{26561F3C-0483-4170-A4DD-98DC09E93992}">
      <dsp:nvSpPr>
        <dsp:cNvPr id="0" name=""/>
        <dsp:cNvSpPr/>
      </dsp:nvSpPr>
      <dsp:spPr>
        <a:xfrm>
          <a:off x="5762233" y="612136"/>
          <a:ext cx="2526158" cy="1693321"/>
        </a:xfrm>
        <a:prstGeom prst="rect">
          <a:avLst/>
        </a:prstGeom>
        <a:solidFill>
          <a:schemeClr val="accent4">
            <a:tint val="40000"/>
            <a:alpha val="90000"/>
            <a:hueOff val="-5627320"/>
            <a:satOff val="-2845"/>
            <a:lumOff val="-957"/>
            <a:alphaOff val="0"/>
          </a:schemeClr>
        </a:solidFill>
        <a:ln w="10795" cap="flat" cmpd="sng" algn="ctr">
          <a:solidFill>
            <a:schemeClr val="accent4">
              <a:tint val="40000"/>
              <a:alpha val="90000"/>
              <a:hueOff val="-5627320"/>
              <a:satOff val="-2845"/>
              <a:lumOff val="-95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a:t>Automated deployments</a:t>
          </a:r>
        </a:p>
        <a:p>
          <a:pPr marL="228600" lvl="1" indent="-228600" algn="l" defTabSz="933450">
            <a:lnSpc>
              <a:spcPct val="90000"/>
            </a:lnSpc>
            <a:spcBef>
              <a:spcPct val="0"/>
            </a:spcBef>
            <a:spcAft>
              <a:spcPct val="15000"/>
            </a:spcAft>
            <a:buChar char="•"/>
          </a:pPr>
          <a:r>
            <a:rPr lang="en-US" sz="2100" kern="1200"/>
            <a:t>Traceability</a:t>
          </a:r>
        </a:p>
        <a:p>
          <a:pPr marL="228600" lvl="1" indent="-228600" algn="l" defTabSz="933450">
            <a:lnSpc>
              <a:spcPct val="90000"/>
            </a:lnSpc>
            <a:spcBef>
              <a:spcPct val="0"/>
            </a:spcBef>
            <a:spcAft>
              <a:spcPct val="15000"/>
            </a:spcAft>
            <a:buChar char="•"/>
          </a:pPr>
          <a:r>
            <a:rPr lang="en-US" sz="2100" kern="1200"/>
            <a:t>Extensions</a:t>
          </a:r>
        </a:p>
      </dsp:txBody>
      <dsp:txXfrm>
        <a:off x="5762233" y="612136"/>
        <a:ext cx="2526158" cy="169332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1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11/20/2017 10:47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11/20/2017 10:47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zure.microsoft.com/en-us/regions/services/"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microsoft-my.sharepoint.com/personal/evelynk_microsoft_com/_layouts/15/guestaccess.aspx?guestaccesstoken=6omAkzfEzuzcuznI8E9DFf%2bQbvh%2b34qGJaL8g3icHUo%3d&amp;docid=2_0e7335a6eec2d4c4ea25087140e67715d&amp;rev=1"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aka.ms/opensourc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71D71AE-08D6-4951-B1CF-CF97299DB5EB}" type="slidenum">
              <a:rPr lang="en-US" smtClean="0"/>
              <a:t>1</a:t>
            </a:fld>
            <a:endParaRPr lang="en-US" dirty="0"/>
          </a:p>
        </p:txBody>
      </p:sp>
    </p:spTree>
    <p:extLst>
      <p:ext uri="{BB962C8B-B14F-4D97-AF65-F5344CB8AC3E}">
        <p14:creationId xmlns:p14="http://schemas.microsoft.com/office/powerpoint/2010/main" val="27289563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11/20/2017 10:47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149659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If a user is granted access at the resource level, then RBAC will deny access to the other resources in that resource group</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11/20/2017 10:47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1859440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11/20/2017 10:47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418669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offers a </a:t>
            </a:r>
            <a:r>
              <a:rPr lang="en-US" baseline="0"/>
              <a:t>broad set of compute family that customers can take advantage from dev test to large database workloads</a:t>
            </a:r>
          </a:p>
          <a:p>
            <a:endParaRPr lang="en-US" baseline="0"/>
          </a:p>
        </p:txBody>
      </p:sp>
      <p:sp>
        <p:nvSpPr>
          <p:cNvPr id="4" name="Slide Number Placeholder 3"/>
          <p:cNvSpPr>
            <a:spLocks noGrp="1"/>
          </p:cNvSpPr>
          <p:nvPr>
            <p:ph type="sldNum" sz="quarter" idx="10"/>
          </p:nvPr>
        </p:nvSpPr>
        <p:spPr/>
        <p:txBody>
          <a:bodyPr/>
          <a:lstStyle/>
          <a:p>
            <a:fld id="{8F657078-6DF4-4B15-AEE7-8504F49DC1D1}" type="slidenum">
              <a:rPr lang="en-US" smtClean="0"/>
              <a:t>13</a:t>
            </a:fld>
            <a:endParaRPr lang="en-US"/>
          </a:p>
        </p:txBody>
      </p:sp>
    </p:spTree>
    <p:extLst>
      <p:ext uri="{BB962C8B-B14F-4D97-AF65-F5344CB8AC3E}">
        <p14:creationId xmlns:p14="http://schemas.microsoft.com/office/powerpoint/2010/main" val="29036459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a:t>Key talking</a:t>
            </a:r>
            <a:r>
              <a:rPr lang="en-US" sz="1200" b="1" baseline="0"/>
              <a:t> points: </a:t>
            </a:r>
          </a:p>
          <a:p>
            <a:r>
              <a:rPr lang="en-US"/>
              <a:t>There are several new instance sizes that</a:t>
            </a:r>
            <a:r>
              <a:rPr lang="en-US" baseline="0"/>
              <a:t> will be introduced over the next 6 months. </a:t>
            </a:r>
          </a:p>
          <a:p>
            <a:r>
              <a:rPr lang="en-US" baseline="0"/>
              <a:t>Each of these instance sizes are designed for increased performance and flexibility with capabilities tailored to specific workloads:  B, Dv3, Ev3, L &amp; M Series.</a:t>
            </a:r>
            <a:endParaRPr lang="en-US"/>
          </a:p>
        </p:txBody>
      </p:sp>
      <p:sp>
        <p:nvSpPr>
          <p:cNvPr id="4" name="Slide Number Placeholder 3"/>
          <p:cNvSpPr>
            <a:spLocks noGrp="1"/>
          </p:cNvSpPr>
          <p:nvPr>
            <p:ph type="sldNum" sz="quarter" idx="10"/>
          </p:nvPr>
        </p:nvSpPr>
        <p:spPr/>
        <p:txBody>
          <a:bodyPr/>
          <a:lstStyle/>
          <a:p>
            <a:fld id="{01EFE40D-E08A-464F-96D6-CEB0B2DD69BC}" type="slidenum">
              <a:rPr lang="en-US" smtClean="0"/>
              <a:t>14</a:t>
            </a:fld>
            <a:endParaRPr lang="en-US"/>
          </a:p>
        </p:txBody>
      </p:sp>
    </p:spTree>
    <p:extLst>
      <p:ext uri="{BB962C8B-B14F-4D97-AF65-F5344CB8AC3E}">
        <p14:creationId xmlns:p14="http://schemas.microsoft.com/office/powerpoint/2010/main" val="4699737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a:t>N – GPU enabled</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a:t>H – High performance</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a:t>D, L and G have enhanced networking – Smart NIC with FPGA, so VM latency is down to 25 us.</a:t>
            </a:r>
          </a:p>
          <a:p>
            <a:pPr marL="0" marR="0" lvl="0" indent="0" algn="l" defTabSz="932425" rtl="0" eaLnBrk="1" fontAlgn="auto" latinLnBrk="0" hangingPunct="1">
              <a:lnSpc>
                <a:spcPct val="100000"/>
              </a:lnSpc>
              <a:spcBef>
                <a:spcPts val="0"/>
              </a:spcBef>
              <a:spcAft>
                <a:spcPts val="0"/>
              </a:spcAft>
              <a:buClrTx/>
              <a:buSzTx/>
              <a:buFontTx/>
              <a:buNone/>
              <a:tabLst/>
              <a:defRPr/>
            </a:pPr>
            <a:endParaRPr lang="en-US" sz="1200" b="1"/>
          </a:p>
          <a:p>
            <a:pPr marL="0" marR="0" lvl="0" indent="0" algn="l" defTabSz="932425" rtl="0" eaLnBrk="1" fontAlgn="auto" latinLnBrk="0" hangingPunct="1">
              <a:lnSpc>
                <a:spcPct val="100000"/>
              </a:lnSpc>
              <a:spcBef>
                <a:spcPts val="0"/>
              </a:spcBef>
              <a:spcAft>
                <a:spcPts val="0"/>
              </a:spcAft>
              <a:buClrTx/>
              <a:buSzTx/>
              <a:buFontTx/>
              <a:buNone/>
              <a:tabLst/>
              <a:defRPr/>
            </a:pPr>
            <a:endParaRPr lang="en-US" sz="1200" b="1"/>
          </a:p>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a:t>Key talking</a:t>
            </a:r>
            <a:r>
              <a:rPr lang="en-US" sz="1200" b="1" baseline="0"/>
              <a:t> points: </a:t>
            </a:r>
          </a:p>
          <a:p>
            <a:r>
              <a:rPr lang="en-US"/>
              <a:t>There are several new instance sizes that</a:t>
            </a:r>
            <a:r>
              <a:rPr lang="en-US" baseline="0"/>
              <a:t> will be introduced over the next 6 months. </a:t>
            </a:r>
          </a:p>
          <a:p>
            <a:r>
              <a:rPr lang="en-US" baseline="0"/>
              <a:t>Each of these instance sizes are designed for increased performance and flexibility with capabilities tailored to specific workloads </a:t>
            </a:r>
            <a:endParaRPr lang="en-US"/>
          </a:p>
        </p:txBody>
      </p:sp>
      <p:sp>
        <p:nvSpPr>
          <p:cNvPr id="4" name="Slide Number Placeholder 3"/>
          <p:cNvSpPr>
            <a:spLocks noGrp="1"/>
          </p:cNvSpPr>
          <p:nvPr>
            <p:ph type="sldNum" sz="quarter" idx="10"/>
          </p:nvPr>
        </p:nvSpPr>
        <p:spPr/>
        <p:txBody>
          <a:bodyPr/>
          <a:lstStyle/>
          <a:p>
            <a:fld id="{01EFE40D-E08A-464F-96D6-CEB0B2DD69BC}" type="slidenum">
              <a:rPr lang="en-US" smtClean="0"/>
              <a:t>15</a:t>
            </a:fld>
            <a:endParaRPr lang="en-US"/>
          </a:p>
        </p:txBody>
      </p:sp>
    </p:spTree>
    <p:extLst>
      <p:ext uri="{BB962C8B-B14F-4D97-AF65-F5344CB8AC3E}">
        <p14:creationId xmlns:p14="http://schemas.microsoft.com/office/powerpoint/2010/main" val="42888145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So,</a:t>
            </a:r>
            <a:r>
              <a:rPr lang="en-US" baseline="0"/>
              <a:t> VMs are great</a:t>
            </a:r>
            <a:r>
              <a:rPr lang="is-IS" baseline="0"/>
              <a:t>… but managing a lot of them individually can be hard. </a:t>
            </a:r>
            <a:r>
              <a:rPr lang="en-US"/>
              <a:t>That’s where VM scale</a:t>
            </a:r>
            <a:r>
              <a:rPr lang="en-US" baseline="0"/>
              <a:t> sets comes in..</a:t>
            </a:r>
          </a:p>
          <a:p>
            <a:pPr marL="171450" indent="-171450">
              <a:buFontTx/>
              <a:buChar char="-"/>
            </a:pPr>
            <a:r>
              <a:rPr lang="en-US" baseline="0"/>
              <a:t>The goal here is to enable management of like VMs as a group and make it easy to scale them in/out based on demand.</a:t>
            </a:r>
          </a:p>
          <a:p>
            <a:pPr marL="171450" indent="-171450">
              <a:buFontTx/>
              <a:buChar char="-"/>
            </a:pPr>
            <a:endParaRPr lang="en-US" baseline="0"/>
          </a:p>
          <a:p>
            <a:r>
              <a:rPr lang="en-US"/>
              <a:t>Horizontal vs. vertical scale</a:t>
            </a:r>
          </a:p>
          <a:p>
            <a:r>
              <a:rPr lang="en-US"/>
              <a:t>Change the “capacity” property and redeploy</a:t>
            </a:r>
          </a:p>
          <a:p>
            <a:r>
              <a:rPr lang="en-US"/>
              <a:t>New VMs are spread across UDs, FDs, storage accounts</a:t>
            </a:r>
          </a:p>
          <a:p>
            <a:pPr marL="171450" indent="-171450">
              <a:buFontTx/>
              <a:buChar char="-"/>
            </a:pPr>
            <a:endParaRPr lang="en-US"/>
          </a:p>
          <a:p>
            <a:pPr marL="171450" indent="-171450">
              <a:buFontTx/>
              <a:buChar char="-"/>
            </a:pPr>
            <a:r>
              <a:rPr lang="en-US"/>
              <a:t>Define Max – Min VMs</a:t>
            </a:r>
          </a:p>
          <a:p>
            <a:pPr marL="171450" indent="-171450">
              <a:buFontTx/>
              <a:buChar char="-"/>
            </a:pPr>
            <a:r>
              <a:rPr lang="en-US"/>
              <a:t>Triggers and action rules</a:t>
            </a:r>
          </a:p>
          <a:p>
            <a:pPr marL="171450" indent="-171450">
              <a:buFontTx/>
              <a:buChar char="-"/>
            </a:pPr>
            <a:r>
              <a:rPr lang="en-US"/>
              <a:t>Standard audit / email notifications</a:t>
            </a:r>
          </a:p>
          <a:p>
            <a:pPr marL="171450" indent="-171450">
              <a:buFontTx/>
              <a:buChar char="-"/>
            </a:pPr>
            <a:r>
              <a:rPr lang="en-US"/>
              <a:t>Define web hooks for custom notifications and actions (e.g. runbooks)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11/20/2017 10:47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289480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 with that little bit of context</a:t>
            </a:r>
            <a:r>
              <a:rPr lang="en-US" baseline="0" dirty="0"/>
              <a:t> on VM scale sets, let’s start slowly moving up the stack</a:t>
            </a:r>
            <a:r>
              <a:rPr lang="is-IS" baseline="0" dirty="0"/>
              <a:t>…</a:t>
            </a:r>
          </a:p>
          <a:p>
            <a:pPr marL="171450" indent="-171450">
              <a:buFontTx/>
              <a:buChar char="-"/>
            </a:pPr>
            <a:r>
              <a:rPr lang="is-IS" baseline="0" dirty="0"/>
              <a:t>While you can use VMSS directly, we expect most customers will interact with them through a higher-level abstraction.</a:t>
            </a:r>
          </a:p>
          <a:p>
            <a:pPr marL="171450" indent="-171450">
              <a:buFontTx/>
              <a:buChar char="-"/>
            </a:pPr>
            <a:r>
              <a:rPr lang="is-IS" baseline="0" dirty="0"/>
              <a:t>One of those is Azure Batch, which enables highly-parallelizable job processing. You provide it with your job, configure the amount of compute you want to throw at it, and Batch will both schedule it efficiently and restart failed tasks as required.</a:t>
            </a:r>
          </a:p>
          <a:p>
            <a:pPr marL="171450" indent="-171450">
              <a:buFontTx/>
              <a:buChar char="-"/>
            </a:pPr>
            <a:r>
              <a:rPr lang="is-IS" baseline="0" dirty="0"/>
              <a:t>Common scenarios include financial risk modeling, climate analysis, and media encoding</a:t>
            </a:r>
          </a:p>
          <a:p>
            <a:pPr marL="171450" indent="-171450">
              <a:buFontTx/>
              <a:buChar char="-"/>
            </a:pPr>
            <a:endParaRPr lang="is-IS" baseline="0" dirty="0"/>
          </a:p>
          <a:p>
            <a:pPr marL="0" indent="0">
              <a:buFontTx/>
              <a:buNone/>
            </a:pPr>
            <a:r>
              <a:rPr lang="is-IS" b="1" baseline="0" dirty="0"/>
              <a:t>3 types of HPC </a:t>
            </a:r>
            <a:r>
              <a:rPr lang="is-IS" baseline="0" dirty="0"/>
              <a:t>in Azure:</a:t>
            </a:r>
          </a:p>
          <a:p>
            <a:pPr marL="171450" lvl="0" indent="-171450">
              <a:buFont typeface="Arial" panose="020B0604020202020204" pitchFamily="34" charset="0"/>
              <a:buChar char="•"/>
            </a:pPr>
            <a:r>
              <a:rPr lang="en-GB" sz="900" b="1" kern="1200" dirty="0">
                <a:solidFill>
                  <a:schemeClr val="tx1"/>
                </a:solidFill>
                <a:effectLst/>
                <a:latin typeface="Segoe UI Light" pitchFamily="34" charset="0"/>
                <a:ea typeface="+mn-ea"/>
                <a:cs typeface="+mn-cs"/>
              </a:rPr>
              <a:t>Custom Build </a:t>
            </a:r>
            <a:r>
              <a:rPr lang="en-GB" sz="900" kern="1200" dirty="0">
                <a:solidFill>
                  <a:schemeClr val="tx1"/>
                </a:solidFill>
                <a:effectLst/>
                <a:latin typeface="Segoe UI Light" pitchFamily="34" charset="0"/>
                <a:ea typeface="+mn-ea"/>
                <a:cs typeface="+mn-cs"/>
              </a:rPr>
              <a:t>– Manual configuration taking advantage of different workload managers, applications and specialised VM capabilities like GPU, high throughput back-end RDMA network.</a:t>
            </a:r>
          </a:p>
          <a:p>
            <a:pPr marL="171450" lvl="0" indent="-171450">
              <a:buFont typeface="Arial" panose="020B0604020202020204" pitchFamily="34" charset="0"/>
              <a:buChar char="•"/>
            </a:pPr>
            <a:r>
              <a:rPr lang="en-GB" sz="900" kern="1200" dirty="0">
                <a:solidFill>
                  <a:schemeClr val="tx1"/>
                </a:solidFill>
                <a:effectLst/>
                <a:latin typeface="Segoe UI Light" pitchFamily="34" charset="0"/>
                <a:ea typeface="+mn-ea"/>
                <a:cs typeface="+mn-cs"/>
              </a:rPr>
              <a:t>Big compute solutions as a service – Develop custom solutions using </a:t>
            </a:r>
            <a:r>
              <a:rPr lang="en-GB" sz="900" b="1" kern="1200" dirty="0">
                <a:solidFill>
                  <a:schemeClr val="tx1"/>
                </a:solidFill>
                <a:effectLst/>
                <a:latin typeface="Segoe UI Light" pitchFamily="34" charset="0"/>
                <a:ea typeface="+mn-ea"/>
                <a:cs typeface="+mn-cs"/>
              </a:rPr>
              <a:t>Azure Batch </a:t>
            </a:r>
            <a:r>
              <a:rPr lang="en-GB" sz="900" kern="1200" dirty="0">
                <a:solidFill>
                  <a:schemeClr val="tx1"/>
                </a:solidFill>
                <a:effectLst/>
                <a:latin typeface="Segoe UI Light" pitchFamily="34" charset="0"/>
                <a:ea typeface="+mn-ea"/>
                <a:cs typeface="+mn-cs"/>
              </a:rPr>
              <a:t>taking advantage out of box scheduling and scaling capability with options to use low priority </a:t>
            </a:r>
            <a:r>
              <a:rPr lang="en-GB" sz="900" kern="1200" dirty="0" err="1">
                <a:solidFill>
                  <a:schemeClr val="tx1"/>
                </a:solidFill>
                <a:effectLst/>
                <a:latin typeface="Segoe UI Light" pitchFamily="34" charset="0"/>
                <a:ea typeface="+mn-ea"/>
                <a:cs typeface="+mn-cs"/>
              </a:rPr>
              <a:t>vms</a:t>
            </a:r>
            <a:r>
              <a:rPr lang="en-GB" sz="900" kern="1200" dirty="0">
                <a:solidFill>
                  <a:schemeClr val="tx1"/>
                </a:solidFill>
                <a:effectLst/>
                <a:latin typeface="Segoe UI Light" pitchFamily="34" charset="0"/>
                <a:ea typeface="+mn-ea"/>
                <a:cs typeface="+mn-cs"/>
              </a:rPr>
              <a:t> to reduce the cost of computing.</a:t>
            </a:r>
          </a:p>
          <a:p>
            <a:pPr marL="171450" lvl="0" indent="-171450">
              <a:buFont typeface="Arial" panose="020B0604020202020204" pitchFamily="34" charset="0"/>
              <a:buChar char="•"/>
            </a:pPr>
            <a:r>
              <a:rPr lang="en-GB" sz="900" b="1" kern="1200" dirty="0">
                <a:solidFill>
                  <a:schemeClr val="tx1"/>
                </a:solidFill>
                <a:effectLst/>
                <a:latin typeface="Segoe UI Light" pitchFamily="34" charset="0"/>
                <a:ea typeface="+mn-ea"/>
                <a:cs typeface="+mn-cs"/>
              </a:rPr>
              <a:t>Marketplace Solutions</a:t>
            </a:r>
            <a:r>
              <a:rPr lang="en-GB" sz="900" kern="1200" dirty="0">
                <a:solidFill>
                  <a:schemeClr val="tx1"/>
                </a:solidFill>
                <a:effectLst/>
                <a:latin typeface="Segoe UI Light" pitchFamily="34" charset="0"/>
                <a:ea typeface="+mn-ea"/>
                <a:cs typeface="+mn-cs"/>
              </a:rPr>
              <a:t>: Use ready to deploy HPC solutions  offered  by different vendors.</a:t>
            </a:r>
          </a:p>
          <a:p>
            <a:pPr marL="171450" indent="-171450">
              <a:buFontTx/>
              <a:buChar char="-"/>
            </a:pPr>
            <a:endParaRPr lang="is-IS" baseline="0" dirty="0"/>
          </a:p>
          <a:p>
            <a:pPr marL="171450" indent="-171450">
              <a:buFontTx/>
              <a:buChar char="-"/>
            </a:pPr>
            <a:endParaRPr lang="is-IS" baseline="0" dirty="0"/>
          </a:p>
          <a:p>
            <a:pPr marL="171450" indent="-171450">
              <a:buFontTx/>
              <a:buChar char="-"/>
            </a:pPr>
            <a:endParaRPr lang="is-IS" baseline="0"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11/20/2017 10:47 AM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17</a:t>
            </a:fld>
            <a:endParaRPr lang="en-US" altLang="en-US"/>
          </a:p>
        </p:txBody>
      </p:sp>
    </p:spTree>
    <p:extLst>
      <p:ext uri="{BB962C8B-B14F-4D97-AF65-F5344CB8AC3E}">
        <p14:creationId xmlns:p14="http://schemas.microsoft.com/office/powerpoint/2010/main" val="35932541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Running alongside</a:t>
            </a:r>
            <a:r>
              <a:rPr lang="en-US" baseline="0"/>
              <a:t> excitement in containers has been excitement about container orchestrators. </a:t>
            </a:r>
          </a:p>
          <a:p>
            <a:pPr marL="171450" indent="-171450">
              <a:buFontTx/>
              <a:buChar char="-"/>
            </a:pPr>
            <a:r>
              <a:rPr lang="en-US" baseline="0"/>
              <a:t>The core job of the orchestrator is to take your containers and deploy them within a pool of compute infrastructure, then monitor their health and resource usage as they run, restarting or load balancing them as required.</a:t>
            </a:r>
          </a:p>
          <a:p>
            <a:pPr marL="171450" indent="-171450">
              <a:buFontTx/>
              <a:buChar char="-"/>
            </a:pPr>
            <a:r>
              <a:rPr lang="en-US" baseline="0"/>
              <a:t>Two popular OSS orchestrators are DC/OS and Swarm. DC/OS is developed by Mesosphere and is based on the Apache </a:t>
            </a:r>
            <a:r>
              <a:rPr lang="en-US" baseline="0" err="1"/>
              <a:t>Mesos</a:t>
            </a:r>
            <a:r>
              <a:rPr lang="en-US" baseline="0"/>
              <a:t> scheduler, whereas Swarm is built by Docker Inc.</a:t>
            </a:r>
          </a:p>
          <a:p>
            <a:pPr marL="171450" indent="-171450">
              <a:buFontTx/>
              <a:buChar char="-"/>
            </a:pPr>
            <a:r>
              <a:rPr lang="en-US" baseline="0"/>
              <a:t>So what is the role of ACS relative to the orchestrators? Well, historically they’ve been a pretty big pain to set up since each has a set of specific dependencies and expects a particular topology, including the deployment of a master node alongside a set of workers. ACS provides an easy way to configure an Azure environment that covers all of that and creates an environment that incorporates a number of best practices.</a:t>
            </a:r>
          </a:p>
          <a:p>
            <a:pPr marL="171450" indent="-171450">
              <a:buFontTx/>
              <a:buChar char="-"/>
            </a:pPr>
            <a:r>
              <a:rPr lang="en-US" baseline="0"/>
              <a:t>One important thing to note here is that EVERYTHING is OSS. You could easily take apps running on ACS and move them to another environment without changing anything you do.</a:t>
            </a:r>
          </a:p>
          <a:p>
            <a:pPr marL="171450" indent="-171450">
              <a:buFontTx/>
              <a:buChar char="-"/>
            </a:pPr>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11/20/2017 10:47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646910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marL="0"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11/20/2017 10:47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19</a:t>
            </a:fld>
            <a:endParaRPr lang="en-US" altLang="en-US" sz="1800" kern="0">
              <a:solidFill>
                <a:sysClr val="windowText" lastClr="000000"/>
              </a:solidFill>
            </a:endParaRPr>
          </a:p>
        </p:txBody>
      </p:sp>
    </p:spTree>
    <p:extLst>
      <p:ext uri="{BB962C8B-B14F-4D97-AF65-F5344CB8AC3E}">
        <p14:creationId xmlns:p14="http://schemas.microsoft.com/office/powerpoint/2010/main" val="3264222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Technology is omnipresent. It’s shaping how</a:t>
            </a:r>
            <a:r>
              <a:rPr lang="en-US" sz="1200" kern="1200" baseline="0">
                <a:solidFill>
                  <a:schemeClr val="tx1"/>
                </a:solidFill>
                <a:effectLst/>
                <a:latin typeface="+mn-lt"/>
                <a:ea typeface="+mn-ea"/>
                <a:cs typeface="+mn-cs"/>
              </a:rPr>
              <a:t> businesses plan for innovation and growth within their markets. The importance of digital transformation is urgent; Since 2000, 52% of Fortune 500 companies are gone due to digital disruption.</a:t>
            </a:r>
          </a:p>
          <a:p>
            <a:endParaRPr lang="en-US" sz="1200" kern="1200" baseline="0">
              <a:solidFill>
                <a:schemeClr val="tx1"/>
              </a:solidFill>
              <a:effectLst/>
              <a:latin typeface="+mn-lt"/>
              <a:ea typeface="+mn-ea"/>
              <a:cs typeface="+mn-cs"/>
            </a:endParaRPr>
          </a:p>
          <a:p>
            <a:r>
              <a:rPr lang="en-US" sz="1200" kern="1200" baseline="0">
                <a:solidFill>
                  <a:schemeClr val="tx1"/>
                </a:solidFill>
                <a:effectLst/>
                <a:latin typeface="+mn-lt"/>
                <a:ea typeface="+mn-ea"/>
                <a:cs typeface="+mn-cs"/>
              </a:rPr>
              <a:t>We see companies </a:t>
            </a:r>
            <a:r>
              <a:rPr lang="en-US" sz="1200" kern="1200">
                <a:solidFill>
                  <a:schemeClr val="tx1"/>
                </a:solidFill>
                <a:effectLst/>
                <a:latin typeface="+mn-lt"/>
                <a:ea typeface="+mn-ea"/>
                <a:cs typeface="+mn-cs"/>
              </a:rPr>
              <a:t>responding by creating digital strategies across</a:t>
            </a:r>
            <a:r>
              <a:rPr lang="en-US" sz="1200" kern="1200" baseline="0">
                <a:solidFill>
                  <a:schemeClr val="tx1"/>
                </a:solidFill>
                <a:effectLst/>
                <a:latin typeface="+mn-lt"/>
                <a:ea typeface="+mn-ea"/>
                <a:cs typeface="+mn-cs"/>
              </a:rPr>
              <a:t> four core areas: </a:t>
            </a:r>
            <a:r>
              <a:rPr lang="en-US" sz="1200" kern="1200">
                <a:solidFill>
                  <a:schemeClr val="tx1"/>
                </a:solidFill>
                <a:effectLst/>
                <a:latin typeface="+mn-lt"/>
                <a:ea typeface="+mn-ea"/>
                <a:cs typeface="+mn-cs"/>
              </a:rPr>
              <a:t>engaging</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their customers, empowering their employees, optimizing</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their operations, and transforming</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their products.</a:t>
            </a:r>
          </a:p>
          <a:p>
            <a:endParaRPr lang="en-US" sz="1200" b="1" kern="1200">
              <a:solidFill>
                <a:schemeClr val="tx1"/>
              </a:solidFill>
              <a:effectLst/>
              <a:latin typeface="+mn-lt"/>
              <a:ea typeface="+mn-ea"/>
              <a:cs typeface="+mn-cs"/>
            </a:endParaRPr>
          </a:p>
          <a:p>
            <a:r>
              <a:rPr lang="en-US" sz="1200" b="0" kern="1200">
                <a:solidFill>
                  <a:schemeClr val="tx1"/>
                </a:solidFill>
                <a:effectLst/>
                <a:latin typeface="+mn-lt"/>
                <a:ea typeface="+mn-ea"/>
                <a:cs typeface="+mn-cs"/>
              </a:rPr>
              <a:t>Every</a:t>
            </a:r>
            <a:r>
              <a:rPr lang="en-US" sz="1200" b="0" kern="1200" baseline="0">
                <a:solidFill>
                  <a:schemeClr val="tx1"/>
                </a:solidFill>
                <a:effectLst/>
                <a:latin typeface="+mn-lt"/>
                <a:ea typeface="+mn-ea"/>
                <a:cs typeface="+mn-cs"/>
              </a:rPr>
              <a:t>one is aware of how important this is. Look at a company like Uber for example. They’ve created a digital model for the taxi industry that has allowed them to surpass every other taxi company by double or more, recently valued at $62.5 Billion. They’ve created a significant shift in an industry that has been largely untouched for decades.</a:t>
            </a:r>
            <a:endParaRPr lang="en-US" sz="1200" b="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15863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11/20/2017 10:47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2555562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1" kern="1200">
                <a:solidFill>
                  <a:schemeClr val="tx1"/>
                </a:solidFill>
                <a:effectLst/>
                <a:latin typeface="Segoe UI Light" pitchFamily="34" charset="0"/>
                <a:ea typeface="+mn-ea"/>
                <a:cs typeface="+mn-cs"/>
              </a:rPr>
              <a:t>Classless inter-domain routing</a:t>
            </a:r>
            <a:r>
              <a:rPr lang="en-GB" sz="900" b="0" kern="1200">
                <a:solidFill>
                  <a:schemeClr val="tx1"/>
                </a:solidFill>
                <a:effectLst/>
                <a:latin typeface="Segoe UI Light" pitchFamily="34" charset="0"/>
                <a:ea typeface="+mn-ea"/>
                <a:cs typeface="+mn-cs"/>
              </a:rPr>
              <a:t> (</a:t>
            </a:r>
            <a:r>
              <a:rPr lang="en-GB" sz="900" b="1" kern="1200">
                <a:solidFill>
                  <a:schemeClr val="tx1"/>
                </a:solidFill>
                <a:effectLst/>
                <a:latin typeface="Segoe UI Light" pitchFamily="34" charset="0"/>
                <a:ea typeface="+mn-ea"/>
                <a:cs typeface="+mn-cs"/>
              </a:rPr>
              <a:t>CIDR</a:t>
            </a:r>
            <a:r>
              <a:rPr lang="en-GB" sz="900" b="0" kern="1200">
                <a:solidFill>
                  <a:schemeClr val="tx1"/>
                </a:solidFill>
                <a:effectLst/>
                <a:latin typeface="Segoe UI Light" pitchFamily="34" charset="0"/>
                <a:ea typeface="+mn-ea"/>
                <a:cs typeface="+mn-cs"/>
              </a:rPr>
              <a:t>)</a:t>
            </a:r>
            <a:endParaRPr lang="en-GB"/>
          </a:p>
          <a:p>
            <a:endParaRPr lang="en-GB"/>
          </a:p>
          <a:p>
            <a:r>
              <a:rPr lang="en-GB"/>
              <a:t>Address space for 10.4.0.0/20 is 10.4.0.0 – 10.4.15.255</a:t>
            </a:r>
          </a:p>
          <a:p>
            <a:endParaRPr lang="en-GB"/>
          </a:p>
          <a:p>
            <a:r>
              <a:rPr lang="en-GB"/>
              <a:t>Private address spaces:</a:t>
            </a:r>
          </a:p>
          <a:p>
            <a:r>
              <a:rPr lang="en-GB"/>
              <a:t>10.x.x.x/8</a:t>
            </a:r>
          </a:p>
          <a:p>
            <a:r>
              <a:rPr lang="en-GB"/>
              <a:t>172.16-31.x.x/12</a:t>
            </a:r>
          </a:p>
          <a:p>
            <a:r>
              <a:rPr lang="en-GB"/>
              <a:t>192.168.x.x/16</a:t>
            </a:r>
          </a:p>
          <a:p>
            <a:r>
              <a:rPr lang="en-GB"/>
              <a:t>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11/20/2017 10:47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7683275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Private address spaces:</a:t>
            </a:r>
          </a:p>
          <a:p>
            <a:r>
              <a:rPr lang="en-GB"/>
              <a:t>10.x.x.x/8</a:t>
            </a:r>
          </a:p>
          <a:p>
            <a:r>
              <a:rPr lang="en-GB"/>
              <a:t>172.16-31.x.x/12</a:t>
            </a:r>
          </a:p>
          <a:p>
            <a:r>
              <a:rPr lang="en-GB"/>
              <a:t>192.168.x.x/16</a:t>
            </a:r>
          </a:p>
          <a:p>
            <a:r>
              <a:rPr lang="en-GB"/>
              <a:t>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11/20/2017 10:47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359462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Load balancer rules for probes</a:t>
            </a:r>
          </a:p>
          <a:p>
            <a:r>
              <a:rPr lang="en-GB"/>
              <a:t>RDP port is 3389/UDP</a:t>
            </a:r>
          </a:p>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11/20/2017 10:47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7855873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11/20/2017 10:47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1259327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PIP from external address range for that region</a:t>
            </a:r>
          </a:p>
          <a:p>
            <a:r>
              <a:rPr lang="en-GB"/>
              <a:t>May be reserved as well</a:t>
            </a:r>
          </a:p>
          <a:p>
            <a:r>
              <a:rPr lang="en-GB"/>
              <a:t>Public DNS name to fixed format for all public services</a:t>
            </a:r>
          </a:p>
          <a:p>
            <a:r>
              <a:rPr lang="en-GB"/>
              <a:t>Can use company public DNS with CNAME to redirect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11/20/2017 10:47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8518117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If a user is granted access at the resource level, then RBAC will deny access to the other resources in that resource group</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11/20/2017 10:47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5323736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Cloud</a:t>
            </a:r>
            <a:r>
              <a:rPr lang="en-US" baseline="0"/>
              <a:t> services and cloud usage are broadly defined as existing across infrastructure services or IaaS and higher layer platform services or PaaS. The Azure Storage services span both categories. </a:t>
            </a:r>
          </a:p>
          <a:p>
            <a:endParaRPr lang="en-US" baseline="0"/>
          </a:p>
          <a:p>
            <a:r>
              <a:rPr lang="en-US" baseline="0"/>
              <a:t>On the IaaS side we provide single instance storage for VMs in the form of our Disks service and SMB shared storage which we call Azure Files.</a:t>
            </a:r>
          </a:p>
          <a:p>
            <a:endParaRPr lang="en-US" baseline="0"/>
          </a:p>
          <a:p>
            <a:r>
              <a:rPr lang="en-US" baseline="0"/>
              <a:t>On the PaaS side we provide an unstructured object store called the Blob Storage service which offers Exabyte scale and the ability to store trillions of objects across different tiers within the cloud. Our current cloud object storage tiers are hot storage for higher performance and frequently accessed data and cool storage for active archives. In addition to unstructured data, we also have the NoSQL Tables service for semi-structured and structured data and the Queues service for reliable intra and inter-service communication.</a:t>
            </a:r>
            <a:endParaRPr lang="en-US"/>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11/20/2017 10:47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40422278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r>
              <a:rPr lang="en-US" sz="1400" b="1"/>
              <a:t>Run through Availability Sets vs Availability Zones</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400" b="1"/>
              <a:t>Talk about UD (5) and FD (2)</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400" b="1"/>
              <a:t>2 VMs in Availability Sets for 99.95% SLA</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400" b="1" baseline="0"/>
              <a:t> </a:t>
            </a:r>
          </a:p>
          <a:p>
            <a:pPr marL="0" marR="0" lvl="0" indent="0" algn="l" defTabSz="932425" rtl="0" eaLnBrk="1" fontAlgn="auto" latinLnBrk="0" hangingPunct="1">
              <a:lnSpc>
                <a:spcPct val="100000"/>
              </a:lnSpc>
              <a:spcBef>
                <a:spcPts val="0"/>
              </a:spcBef>
              <a:spcAft>
                <a:spcPts val="0"/>
              </a:spcAft>
              <a:buClrTx/>
              <a:buSzTx/>
              <a:buFontTx/>
              <a:buNone/>
              <a:tabLst/>
              <a:defRPr/>
            </a:pPr>
            <a:endParaRPr lang="en-US"/>
          </a:p>
          <a:p>
            <a:pPr marL="0" marR="0" lvl="0" indent="0" algn="l" defTabSz="932425" rtl="0" eaLnBrk="1" fontAlgn="auto" latinLnBrk="0" hangingPunct="1">
              <a:lnSpc>
                <a:spcPct val="100000"/>
              </a:lnSpc>
              <a:spcBef>
                <a:spcPts val="0"/>
              </a:spcBef>
              <a:spcAft>
                <a:spcPts val="0"/>
              </a:spcAft>
              <a:buClrTx/>
              <a:buSzTx/>
              <a:buFontTx/>
              <a:buNone/>
              <a:tabLst/>
              <a:defRPr/>
            </a:pPr>
            <a:r>
              <a:rPr lang="en-US"/>
              <a:t>Today disk management is a fairly complex process. Users must understand service limits of storage accounts and directly manage page blobs in one or more storage accounts to ensure they have enough storage capacity and IOPs. Availability is also an issue as a storage account could potentially be a single point of failure. </a:t>
            </a:r>
          </a:p>
          <a:p>
            <a:pPr marL="0" marR="0" lvl="0" indent="0" algn="l" defTabSz="932425" rtl="0" eaLnBrk="1" fontAlgn="auto" latinLnBrk="0" hangingPunct="1">
              <a:lnSpc>
                <a:spcPct val="100000"/>
              </a:lnSpc>
              <a:spcBef>
                <a:spcPts val="0"/>
              </a:spcBef>
              <a:spcAft>
                <a:spcPts val="0"/>
              </a:spcAft>
              <a:buClrTx/>
              <a:buSzTx/>
              <a:buFontTx/>
              <a:buNone/>
              <a:tabLst/>
              <a:defRPr/>
            </a:pPr>
            <a:endParaRPr lang="en-US"/>
          </a:p>
          <a:p>
            <a:pPr marL="0" marR="0" lvl="0" indent="0" algn="l" defTabSz="932425" rtl="0" eaLnBrk="1" fontAlgn="auto" latinLnBrk="0" hangingPunct="1">
              <a:lnSpc>
                <a:spcPct val="100000"/>
              </a:lnSpc>
              <a:spcBef>
                <a:spcPts val="0"/>
              </a:spcBef>
              <a:spcAft>
                <a:spcPts val="0"/>
              </a:spcAft>
              <a:buClrTx/>
              <a:buSzTx/>
              <a:buFontTx/>
              <a:buNone/>
              <a:tabLst/>
              <a:defRPr/>
            </a:pPr>
            <a:r>
              <a:rPr lang="en-US"/>
              <a:t>Managed disks solves</a:t>
            </a:r>
            <a:r>
              <a:rPr lang="en-US" baseline="0"/>
              <a:t> the availability problem by ensuring the disks are created on physically separate stamps of storage when provisioned with VMs in an availability set. </a:t>
            </a:r>
            <a:endParaRPr lang="en-US"/>
          </a:p>
          <a:p>
            <a:endParaRPr lang="en-US"/>
          </a:p>
        </p:txBody>
      </p:sp>
      <p:sp>
        <p:nvSpPr>
          <p:cNvPr id="4" name="Slide Number Placeholder 3"/>
          <p:cNvSpPr>
            <a:spLocks noGrp="1"/>
          </p:cNvSpPr>
          <p:nvPr>
            <p:ph type="sldNum" sz="quarter" idx="10"/>
          </p:nvPr>
        </p:nvSpPr>
        <p:spPr/>
        <p:txBody>
          <a:bodyPr/>
          <a:lstStyle/>
          <a:p>
            <a:fld id="{01EFE40D-E08A-464F-96D6-CEB0B2DD69BC}" type="slidenum">
              <a:rPr lang="en-US" smtClean="0"/>
              <a:t>28</a:t>
            </a:fld>
            <a:endParaRPr lang="en-US"/>
          </a:p>
        </p:txBody>
      </p:sp>
    </p:spTree>
    <p:extLst>
      <p:ext uri="{BB962C8B-B14F-4D97-AF65-F5344CB8AC3E}">
        <p14:creationId xmlns:p14="http://schemas.microsoft.com/office/powerpoint/2010/main" val="13091151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If a user is granted access at the resource level, then RBAC will deny access to the other resources in that resource group</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11/20/2017 10:47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927536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Microsoft Azure is our cloud platform for digital transformation across your business. Our strategy to this end is to provide a platform of technologies that:</a:t>
            </a:r>
          </a:p>
          <a:p>
            <a:r>
              <a:rPr lang="en-US" sz="1200" kern="1200">
                <a:solidFill>
                  <a:schemeClr val="tx1"/>
                </a:solidFill>
                <a:effectLst/>
                <a:latin typeface="+mn-lt"/>
                <a:ea typeface="+mn-ea"/>
                <a:cs typeface="+mn-cs"/>
              </a:rPr>
              <a:t>1. Accelerates </a:t>
            </a:r>
            <a:r>
              <a:rPr lang="en-US" sz="1200" b="1" kern="1200">
                <a:solidFill>
                  <a:schemeClr val="tx1"/>
                </a:solidFill>
                <a:effectLst/>
                <a:latin typeface="+mn-lt"/>
                <a:ea typeface="+mn-ea"/>
                <a:cs typeface="+mn-cs"/>
              </a:rPr>
              <a:t>app innovation</a:t>
            </a:r>
            <a:r>
              <a:rPr lang="en-US" sz="1200" kern="1200">
                <a:solidFill>
                  <a:schemeClr val="tx1"/>
                </a:solidFill>
                <a:effectLst/>
                <a:latin typeface="+mn-lt"/>
                <a:ea typeface="+mn-ea"/>
                <a:cs typeface="+mn-cs"/>
              </a:rPr>
              <a:t> through rapid app development and agility in the cloud.</a:t>
            </a:r>
          </a:p>
          <a:p>
            <a:r>
              <a:rPr lang="en-US" sz="1200" kern="1200">
                <a:solidFill>
                  <a:schemeClr val="tx1"/>
                </a:solidFill>
                <a:effectLst/>
                <a:latin typeface="+mn-lt"/>
                <a:ea typeface="+mn-ea"/>
                <a:cs typeface="+mn-cs"/>
              </a:rPr>
              <a:t>2. Delivers integrated </a:t>
            </a:r>
            <a:r>
              <a:rPr lang="en-US" sz="1200" b="1" kern="1200">
                <a:solidFill>
                  <a:schemeClr val="tx1"/>
                </a:solidFill>
                <a:effectLst/>
                <a:latin typeface="+mn-lt"/>
                <a:ea typeface="+mn-ea"/>
                <a:cs typeface="+mn-cs"/>
              </a:rPr>
              <a:t>data and intelligence</a:t>
            </a:r>
            <a:r>
              <a:rPr lang="en-US" sz="1200" kern="1200">
                <a:solidFill>
                  <a:schemeClr val="tx1"/>
                </a:solidFill>
                <a:effectLst/>
                <a:latin typeface="+mn-lt"/>
                <a:ea typeface="+mn-ea"/>
                <a:cs typeface="+mn-cs"/>
              </a:rPr>
              <a:t>—data for rich insights to intelligence embedded within apps.</a:t>
            </a:r>
          </a:p>
          <a:p>
            <a:r>
              <a:rPr lang="en-US" sz="1200" kern="1200">
                <a:solidFill>
                  <a:schemeClr val="tx1"/>
                </a:solidFill>
                <a:effectLst/>
                <a:latin typeface="+mn-lt"/>
                <a:ea typeface="+mn-ea"/>
                <a:cs typeface="+mn-cs"/>
              </a:rPr>
              <a:t>3. Is </a:t>
            </a:r>
            <a:r>
              <a:rPr lang="en-US" sz="1200" b="1" kern="1200">
                <a:solidFill>
                  <a:schemeClr val="tx1"/>
                </a:solidFill>
                <a:effectLst/>
                <a:latin typeface="+mn-lt"/>
                <a:ea typeface="+mn-ea"/>
                <a:cs typeface="+mn-cs"/>
              </a:rPr>
              <a:t>open and flexible</a:t>
            </a:r>
            <a:r>
              <a:rPr lang="en-US" sz="1200" kern="1200">
                <a:solidFill>
                  <a:schemeClr val="tx1"/>
                </a:solidFill>
                <a:effectLst/>
                <a:latin typeface="+mn-lt"/>
                <a:ea typeface="+mn-ea"/>
                <a:cs typeface="+mn-cs"/>
              </a:rPr>
              <a:t>, where you can use the tools and technologies you already have and want to use.</a:t>
            </a:r>
          </a:p>
          <a:p>
            <a:r>
              <a:rPr lang="en-US" sz="1200" kern="1200">
                <a:solidFill>
                  <a:schemeClr val="tx1"/>
                </a:solidFill>
                <a:effectLst/>
                <a:latin typeface="+mn-lt"/>
                <a:ea typeface="+mn-ea"/>
                <a:cs typeface="+mn-cs"/>
              </a:rPr>
              <a:t>4. Is </a:t>
            </a:r>
            <a:r>
              <a:rPr lang="en-US" sz="1200" b="1" kern="1200">
                <a:solidFill>
                  <a:schemeClr val="tx1"/>
                </a:solidFill>
                <a:effectLst/>
                <a:latin typeface="+mn-lt"/>
                <a:ea typeface="+mn-ea"/>
                <a:cs typeface="+mn-cs"/>
              </a:rPr>
              <a:t>trusted</a:t>
            </a:r>
            <a:r>
              <a:rPr lang="en-US" sz="1200" kern="1200">
                <a:solidFill>
                  <a:schemeClr val="tx1"/>
                </a:solidFill>
                <a:effectLst/>
                <a:latin typeface="+mn-lt"/>
                <a:ea typeface="+mn-ea"/>
                <a:cs typeface="+mn-cs"/>
              </a:rPr>
              <a:t> to </a:t>
            </a:r>
            <a:r>
              <a:rPr lang="en-US" sz="1200" b="0" kern="1200">
                <a:solidFill>
                  <a:schemeClr val="tx1"/>
                </a:solidFill>
                <a:effectLst/>
                <a:latin typeface="+mn-lt"/>
                <a:ea typeface="+mn-ea"/>
                <a:cs typeface="+mn-cs"/>
              </a:rPr>
              <a:t>protect your business assets</a:t>
            </a:r>
            <a:r>
              <a:rPr lang="en-US" sz="1200" kern="1200">
                <a:solidFill>
                  <a:schemeClr val="tx1"/>
                </a:solidFill>
                <a:effectLst/>
                <a:latin typeface="+mn-lt"/>
                <a:ea typeface="+mn-ea"/>
                <a:cs typeface="+mn-cs"/>
              </a:rPr>
              <a:t>. As more customers expect digital experiences, they expect the data they share with an organization to be protected. We help you do that.</a:t>
            </a:r>
          </a:p>
          <a:p>
            <a:r>
              <a:rPr lang="en-US" sz="1200" kern="1200">
                <a:solidFill>
                  <a:schemeClr val="tx1"/>
                </a:solidFill>
                <a:effectLst/>
                <a:latin typeface="+mn-lt"/>
                <a:ea typeface="+mn-ea"/>
                <a:cs typeface="+mn-cs"/>
              </a:rPr>
              <a:t>Let’s discuss these areas in more detail.</a:t>
            </a:r>
            <a:endParaRPr lang="en-US" sz="1200" i="0" kern="1200" baseline="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317028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TechReady 23</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11/20/2017 10:47 AM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956382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11/20/2017 10:47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2673793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11/20/2017 10:47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4689977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t>Objective:</a:t>
            </a:r>
          </a:p>
          <a:p>
            <a:r>
              <a:rPr lang="en-US" sz="1200"/>
              <a:t>Illustrate</a:t>
            </a:r>
            <a:r>
              <a:rPr lang="en-US" sz="1200" baseline="0"/>
              <a:t> the differences between IaaS, PaaS and SaaS in a more technical way</a:t>
            </a:r>
          </a:p>
          <a:p>
            <a:endParaRPr lang="en-US" sz="1200" baseline="0"/>
          </a:p>
          <a:p>
            <a:r>
              <a:rPr lang="en-US" sz="1200" b="1" baseline="0"/>
              <a:t>Key talking points: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latin typeface="+mn-lt"/>
                <a:ea typeface="+mn-ea"/>
                <a:cs typeface="+mn-cs"/>
              </a:rPr>
              <a:t>The balance of control and responsibility for managing solutions depends on the category of the service.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latin typeface="+mn-lt"/>
                <a:ea typeface="+mn-ea"/>
                <a:cs typeface="+mn-cs"/>
              </a:rPr>
              <a:t>The chart summarizes the balance of responsibility for both Microsoft and the customer. </a:t>
            </a:r>
            <a:endParaRPr lang="en-US"/>
          </a:p>
          <a:p>
            <a:endParaRPr lang="en-US"/>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b="1" kern="1200">
                <a:solidFill>
                  <a:schemeClr val="tx1"/>
                </a:solidFill>
                <a:effectLst/>
                <a:latin typeface="+mn-lt"/>
                <a:ea typeface="+mn-ea"/>
                <a:cs typeface="+mn-cs"/>
              </a:rPr>
              <a:t>Conclusion:</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a:solidFill>
                  <a:schemeClr val="tx1"/>
                </a:solidFill>
                <a:effectLst/>
                <a:latin typeface="+mn-lt"/>
                <a:ea typeface="+mn-ea"/>
                <a:cs typeface="+mn-cs"/>
              </a:rPr>
              <a:t>If your primary business function isn’t running compute infrastructure, you can get more from your scarce developer time by using an application platform that removes complexity and maintenance responsibility. There might be some trade-off considerations around flexibility, but overall, you can get more done faster and with lower total cost of ownership building on platform as a service (PaaS). </a:t>
            </a:r>
          </a:p>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DAFBEB-CD6F-47F6-A4B0-C6110FC4185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315274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Scott to-do- </a:t>
            </a:r>
            <a:r>
              <a:rPr lang="en-US"/>
              <a:t>&lt;simplify this slide,</a:t>
            </a:r>
            <a:r>
              <a:rPr lang="en-US" baseline="0"/>
              <a:t> IaaS (simple VM) </a:t>
            </a:r>
            <a:r>
              <a:rPr lang="en-US"/>
              <a:t>and box around</a:t>
            </a:r>
            <a:r>
              <a:rPr lang="en-US" baseline="0"/>
              <a:t> App Service, Service Fabric, Cloud Services, Functions and SaaS&gt; </a:t>
            </a: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609231B-6AE0-4AC7-A80E-B091DE4408D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316398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4269985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11/20/2017 10:47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6610376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If a user is granted access at the resource level, then RBAC will deny access to the other resources in that resource group</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11/20/2017 10:47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40452611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4000"/>
              </a:lnSpc>
              <a:spcBef>
                <a:spcPts val="300"/>
              </a:spcBef>
              <a:spcAft>
                <a:spcPts val="600"/>
              </a:spcAft>
              <a:buClrTx/>
              <a:buSzPct val="116000"/>
              <a:buFont typeface="+mj-lt"/>
              <a:buNone/>
              <a:tabLst/>
              <a:defRPr/>
            </a:pPr>
            <a:r>
              <a:rPr kumimoji="0" lang="en-US" sz="1050" b="0" i="0" u="none" strike="noStrike" kern="0" cap="none" spc="30" normalizeH="0" baseline="0" noProof="0">
                <a:ln>
                  <a:noFill/>
                </a:ln>
                <a:solidFill>
                  <a:srgbClr val="FFFFFF"/>
                </a:solidFill>
                <a:effectLst/>
                <a:uLnTx/>
                <a:uFillTx/>
              </a:rPr>
              <a:t>Main Point: </a:t>
            </a:r>
          </a:p>
          <a:p>
            <a:pPr marL="228600" marR="0" lvl="0" indent="-228600" algn="l" defTabSz="914400" rtl="0" eaLnBrk="1" fontAlgn="auto" latinLnBrk="0" hangingPunct="1">
              <a:lnSpc>
                <a:spcPct val="114000"/>
              </a:lnSpc>
              <a:spcBef>
                <a:spcPts val="300"/>
              </a:spcBef>
              <a:spcAft>
                <a:spcPts val="600"/>
              </a:spcAft>
              <a:buClrTx/>
              <a:buSzPct val="116000"/>
              <a:buFont typeface="+mj-lt"/>
              <a:buAutoNum type="arabicPeriod"/>
              <a:tabLst/>
              <a:defRPr/>
            </a:pPr>
            <a:r>
              <a:rPr kumimoji="0" lang="en-US" sz="1050" b="0" i="0" u="none" strike="noStrike" kern="0" cap="none" spc="30" normalizeH="0" baseline="0" noProof="0">
                <a:ln>
                  <a:noFill/>
                </a:ln>
                <a:solidFill>
                  <a:srgbClr val="FFFFFF"/>
                </a:solidFill>
                <a:effectLst/>
                <a:uLnTx/>
                <a:uFillTx/>
              </a:rPr>
              <a:t>Telemetry is collected at each</a:t>
            </a:r>
            <a:r>
              <a:rPr kumimoji="0" lang="en-US" sz="1050" b="0" i="0" u="none" strike="noStrike" kern="0" cap="none" spc="0" normalizeH="0" baseline="0" noProof="0">
                <a:ln>
                  <a:noFill/>
                </a:ln>
                <a:solidFill>
                  <a:srgbClr val="FFFFFF"/>
                </a:solidFill>
                <a:effectLst/>
                <a:uLnTx/>
                <a:uFillTx/>
              </a:rPr>
              <a:t> </a:t>
            </a:r>
            <a:r>
              <a:rPr kumimoji="0" lang="en-US" sz="1050" b="0" i="0" u="none" strike="noStrike" kern="0" cap="none" spc="-40" normalizeH="0" baseline="0" noProof="0">
                <a:ln>
                  <a:noFill/>
                </a:ln>
                <a:solidFill>
                  <a:srgbClr val="FFFFFF"/>
                </a:solidFill>
                <a:effectLst/>
                <a:uLnTx/>
                <a:uFillTx/>
              </a:rPr>
              <a:t>tier: server backend, middleware,</a:t>
            </a:r>
            <a:r>
              <a:rPr kumimoji="0" lang="en-US" sz="1050" b="0" i="0" u="none" strike="noStrike" kern="0" cap="none" spc="0" normalizeH="0" baseline="0" noProof="0">
                <a:ln>
                  <a:noFill/>
                </a:ln>
                <a:solidFill>
                  <a:srgbClr val="FFFFFF"/>
                </a:solidFill>
                <a:effectLst/>
                <a:uLnTx/>
                <a:uFillTx/>
              </a:rPr>
              <a:t> web service &amp; browser</a:t>
            </a:r>
          </a:p>
          <a:p>
            <a:pPr marL="228600" lvl="0" indent="-228600" defTabSz="914400">
              <a:lnSpc>
                <a:spcPct val="120000"/>
              </a:lnSpc>
              <a:buFont typeface="+mj-lt"/>
              <a:buAutoNum type="arabicPeriod"/>
              <a:defRPr/>
            </a:pPr>
            <a:r>
              <a:rPr lang="en-US" sz="1050" kern="0" spc="-20"/>
              <a:t>Telemetry arrives in the cloud where</a:t>
            </a:r>
            <a:r>
              <a:rPr lang="en-US" sz="1050" kern="0"/>
              <a:t> </a:t>
            </a:r>
            <a:r>
              <a:rPr lang="en-US" sz="1050" kern="0" spc="-20"/>
              <a:t>it is stored &amp; processed with Machine Learning technology</a:t>
            </a:r>
            <a:endParaRPr lang="en-US" sz="1050" kern="0"/>
          </a:p>
          <a:p>
            <a:pPr marL="228600" marR="0" lvl="0" indent="-228600" algn="l" defTabSz="914400" rtl="0" eaLnBrk="1" fontAlgn="auto" latinLnBrk="0" hangingPunct="1">
              <a:lnSpc>
                <a:spcPct val="114000"/>
              </a:lnSpc>
              <a:spcBef>
                <a:spcPts val="300"/>
              </a:spcBef>
              <a:spcAft>
                <a:spcPts val="600"/>
              </a:spcAft>
              <a:buClrTx/>
              <a:buSzPct val="116000"/>
              <a:buFont typeface="+mj-lt"/>
              <a:buAutoNum type="arabicPeriod"/>
              <a:tabLst/>
              <a:defRPr/>
            </a:pPr>
            <a:r>
              <a:rPr lang="en-US" sz="1050" kern="0"/>
              <a:t>Detect &amp; Diagnose problems in Azure Portal; Ask ad-hoc queries in Analytics; Integrate, Extend &amp; Customize</a:t>
            </a:r>
          </a:p>
          <a:p>
            <a:endParaRPr lang="en-US"/>
          </a:p>
        </p:txBody>
      </p:sp>
      <p:sp>
        <p:nvSpPr>
          <p:cNvPr id="4" name="Header Placeholder 3"/>
          <p:cNvSpPr>
            <a:spLocks noGrp="1"/>
          </p:cNvSpPr>
          <p:nvPr>
            <p:ph type="hdr" sz="quarter" idx="10"/>
          </p:nvPr>
        </p:nvSpPr>
        <p:spPr/>
        <p:txBody>
          <a:bodyPr/>
          <a:lstStyle/>
          <a:p>
            <a:r>
              <a:rPr lang="en-US"/>
              <a:t>Microsoft Ignite 2015</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11/20/2017 10:47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57672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11/20/2017 10:47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071085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kern="1200">
                <a:solidFill>
                  <a:schemeClr val="tx1"/>
                </a:solidFill>
                <a:effectLst/>
                <a:latin typeface="+mn-lt"/>
                <a:ea typeface="+mn-ea"/>
                <a:cs typeface="+mn-cs"/>
              </a:rPr>
              <a:t>At the core of Azure is its global infrastructure that spans 40 regions worldwide. We have the largest footprint of any cloud provider – 2X that of AWS.</a:t>
            </a:r>
          </a:p>
          <a:p>
            <a:endParaRPr lang="en-US" sz="1400"/>
          </a:p>
          <a:p>
            <a:r>
              <a:rPr lang="en-US" sz="1400"/>
              <a:t>https://azure.microsoft.com/en-us/regions/</a:t>
            </a:r>
          </a:p>
          <a:p>
            <a:endParaRPr lang="en-US" sz="1400"/>
          </a:p>
          <a:p>
            <a:r>
              <a:rPr lang="en-US" sz="1200" u="sng" kern="1200">
                <a:solidFill>
                  <a:schemeClr val="tx1"/>
                </a:solidFill>
                <a:effectLst/>
                <a:latin typeface="+mn-lt"/>
                <a:ea typeface="+mn-ea"/>
                <a:cs typeface="+mn-cs"/>
                <a:hlinkClick r:id="rId3"/>
              </a:rPr>
              <a:t>https://azure.microsoft.com/en-us/regions/services/</a:t>
            </a:r>
            <a:r>
              <a:rPr lang="en-US" sz="1200" kern="1200">
                <a:solidFill>
                  <a:schemeClr val="tx1"/>
                </a:solidFill>
                <a:effectLst/>
                <a:latin typeface="+mn-lt"/>
                <a:ea typeface="+mn-ea"/>
                <a:cs typeface="+mn-cs"/>
              </a:rPr>
              <a:t> </a:t>
            </a:r>
            <a:endParaRPr lang="en-US" sz="1400"/>
          </a:p>
          <a:p>
            <a:endParaRPr lang="en-US" sz="1400"/>
          </a:p>
          <a:p>
            <a:r>
              <a:rPr lang="en-US" sz="1200" u="sng" kern="1200">
                <a:solidFill>
                  <a:schemeClr val="tx1"/>
                </a:solidFill>
                <a:effectLst/>
                <a:latin typeface="+mn-lt"/>
                <a:ea typeface="+mn-ea"/>
                <a:cs typeface="+mn-cs"/>
                <a:hlinkClick r:id="rId4"/>
              </a:rPr>
              <a:t>newest version</a:t>
            </a:r>
            <a:endParaRPr lang="en-US" sz="140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44391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a:t>
            </a:r>
            <a:r>
              <a:rPr lang="en-US" baseline="0"/>
              <a:t> is the whole (top level) Dev Ops story where Dev build </a:t>
            </a:r>
            <a:r>
              <a:rPr lang="en-US" baseline="0" err="1"/>
              <a:t>wounderful</a:t>
            </a:r>
            <a:r>
              <a:rPr lang="en-US" baseline="0"/>
              <a:t> apps, using CI they mange their code, builds, and releases. Connecting to a repository, they can deploy to Azure Websites, build in the cloud, deploy to a slot to test and validate, swap into production, deployed across the globe as needed, monitor and get feedback, on which </a:t>
            </a:r>
            <a:r>
              <a:rPr lang="en-US" baseline="0" err="1"/>
              <a:t>devs</a:t>
            </a:r>
            <a:r>
              <a:rPr lang="en-US" baseline="0"/>
              <a:t> can make updates.  Rinse and repeat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581EC0-6C77-47EF-A5F1-48F7DF3073C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32167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11/20/2017 10:47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6326143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11/20/2017 10:47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26439198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There are many powerful best-of-breed point solutions – both OSS and commercial – available today.</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These tools cover individual DevOps tasks or entire phases, and teams choose and integrate their preferred tools in order to get an end-to-end toolchain that works for them.</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VSTS is technology-agnostic.</a:t>
            </a: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Doesn’t matter what tool, language or platform, VSTS can integrate and work with it.</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We see VSTS being used more and more as an </a:t>
            </a:r>
            <a:r>
              <a:rPr kumimoji="0" lang="en-US"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integration platform</a:t>
            </a: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for diverse toolchains – it enables end-to-end visibility and traceability.</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We have integrations and partners in the Marketplace for all popular OSS tools out there.</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VSTS works great as an integration platform that helps cut down on cost and effort of wiring together diverse tools from different sources or as a general value-add to existing OSS DevOps toolchains.</a:t>
            </a: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11/20/2017 10:47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61913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D2B2F6-10A8-44AC-A296-7AC07D961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1457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D2B2F6-10A8-44AC-A296-7AC07D961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02925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11/20/2017 10:47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4952562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11/20/2017 10:47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22134752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11/20/2017 10:47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30469936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All about responding</a:t>
            </a:r>
            <a:r>
              <a:rPr lang="en-US" baseline="0"/>
              <a:t> to events</a:t>
            </a:r>
          </a:p>
          <a:p>
            <a:pPr marL="171450" indent="-171450">
              <a:buFontTx/>
              <a:buChar char="-"/>
            </a:pPr>
            <a:r>
              <a:rPr lang="en-US" baseline="0"/>
              <a:t>An event happens – say a change in one of your storage accounts or there’s a merge happens in your GitHub repo..</a:t>
            </a:r>
          </a:p>
          <a:p>
            <a:pPr marL="171450" indent="-171450">
              <a:buFontTx/>
              <a:buChar char="-"/>
            </a:pPr>
            <a:r>
              <a:rPr lang="en-US" baseline="0"/>
              <a:t>You only pay when your code runs.</a:t>
            </a:r>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11/20/2017 10:47 AM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49</a:t>
            </a:fld>
            <a:endParaRPr lang="en-US" altLang="en-US"/>
          </a:p>
        </p:txBody>
      </p:sp>
    </p:spTree>
    <p:extLst>
      <p:ext uri="{BB962C8B-B14F-4D97-AF65-F5344CB8AC3E}">
        <p14:creationId xmlns:p14="http://schemas.microsoft.com/office/powerpoint/2010/main" val="2650190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Slide updated as of January 5, 2017: Dec-2016: Azure compliance coverag</a:t>
            </a:r>
            <a:r>
              <a:rPr lang="en-US" baseline="0"/>
              <a:t>e includes 52 certs (not showing US – EU Safe Harbor).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A948F5-61D4-4EAD-B67A-13DA0853C9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44244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11/20/2017 10:47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28665431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a user is granted access at the resource level, then RBAC will deny access to the other resources in that resource group</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11/20/2017 10:47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95365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11/20/2017 10:47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35875539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11/20/2017 10:47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23934493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32"/>
              </a:spcAft>
            </a:pPr>
            <a:r>
              <a:rPr lang="en-US">
                <a:latin typeface="Segoe UI Light" panose="020B0502040204020203" pitchFamily="34" charset="0"/>
                <a:cs typeface="Segoe UI Light" panose="020B0502040204020203" pitchFamily="34" charset="0"/>
              </a:rPr>
              <a:t>Today we announced the Azure SQL DB Managed Instance feature.</a:t>
            </a:r>
          </a:p>
          <a:p>
            <a:pPr>
              <a:lnSpc>
                <a:spcPct val="90000"/>
              </a:lnSpc>
              <a:spcAft>
                <a:spcPts val="632"/>
              </a:spcAft>
            </a:pPr>
            <a:r>
              <a:rPr lang="en-US">
                <a:latin typeface="Segoe UI Light" panose="020B0502040204020203" pitchFamily="34" charset="0"/>
                <a:cs typeface="Segoe UI Light" panose="020B0502040204020203" pitchFamily="34" charset="0"/>
              </a:rPr>
              <a:t>It makes it easy to migrate a fleet of SQL Server Databases from on-premises to the cloud without application re-architecture. </a:t>
            </a:r>
          </a:p>
          <a:p>
            <a:pPr>
              <a:lnSpc>
                <a:spcPct val="90000"/>
              </a:lnSpc>
              <a:spcAft>
                <a:spcPts val="632"/>
              </a:spcAft>
            </a:pPr>
            <a:r>
              <a:rPr lang="en-US">
                <a:latin typeface="Segoe UI Light" panose="020B0502040204020203" pitchFamily="34" charset="0"/>
                <a:cs typeface="Segoe UI Light" panose="020B0502040204020203" pitchFamily="34" charset="0"/>
              </a:rPr>
              <a:t>Enables security policy with </a:t>
            </a:r>
            <a:r>
              <a:rPr lang="en-US" err="1">
                <a:latin typeface="Segoe UI Light" panose="020B0502040204020203" pitchFamily="34" charset="0"/>
                <a:cs typeface="Segoe UI Light" panose="020B0502040204020203" pitchFamily="34" charset="0"/>
              </a:rPr>
              <a:t>Vnet</a:t>
            </a:r>
            <a:r>
              <a:rPr lang="en-US">
                <a:latin typeface="Segoe UI Light" panose="020B0502040204020203" pitchFamily="34" charset="0"/>
                <a:cs typeface="Segoe UI Light" panose="020B0502040204020203" pitchFamily="34" charset="0"/>
              </a:rPr>
              <a:t> support</a:t>
            </a:r>
          </a:p>
          <a:p>
            <a:pPr>
              <a:lnSpc>
                <a:spcPct val="90000"/>
              </a:lnSpc>
              <a:spcAft>
                <a:spcPts val="632"/>
              </a:spcAft>
            </a:pPr>
            <a:r>
              <a:rPr lang="en-US">
                <a:latin typeface="Segoe UI Light" panose="020B0502040204020203" pitchFamily="34" charset="0"/>
                <a:cs typeface="Segoe UI Light" panose="020B0502040204020203" pitchFamily="34" charset="0"/>
              </a:rPr>
              <a:t>Near 100% </a:t>
            </a:r>
            <a:r>
              <a:rPr lang="en-US" err="1">
                <a:latin typeface="Segoe UI Light" panose="020B0502040204020203" pitchFamily="34" charset="0"/>
                <a:cs typeface="Segoe UI Light" panose="020B0502040204020203" pitchFamily="34" charset="0"/>
              </a:rPr>
              <a:t>compatibitility</a:t>
            </a:r>
            <a:r>
              <a:rPr lang="en-US">
                <a:latin typeface="Segoe UI Light" panose="020B0502040204020203" pitchFamily="34" charset="0"/>
                <a:cs typeface="Segoe UI Light" panose="020B0502040204020203" pitchFamily="34" charset="0"/>
              </a:rPr>
              <a:t> to SQL Server, with SQL Agent, 3-part names, </a:t>
            </a:r>
            <a:r>
              <a:rPr lang="en-US" err="1">
                <a:latin typeface="Segoe UI Light" panose="020B0502040204020203" pitchFamily="34" charset="0"/>
                <a:cs typeface="Segoe UI Light" panose="020B0502040204020203" pitchFamily="34" charset="0"/>
              </a:rPr>
              <a:t>DBMail</a:t>
            </a:r>
            <a:r>
              <a:rPr lang="en-US">
                <a:latin typeface="Segoe UI Light" panose="020B0502040204020203" pitchFamily="34" charset="0"/>
                <a:cs typeface="Segoe UI Light" panose="020B0502040204020203" pitchFamily="34" charset="0"/>
              </a:rPr>
              <a:t>, CDC, Service Broker</a:t>
            </a:r>
          </a:p>
          <a:p>
            <a:pPr>
              <a:lnSpc>
                <a:spcPct val="90000"/>
              </a:lnSpc>
              <a:spcAft>
                <a:spcPts val="632"/>
              </a:spcAft>
            </a:pPr>
            <a:r>
              <a:rPr lang="en-US">
                <a:latin typeface="Segoe UI Light" panose="020B0502040204020203" pitchFamily="34" charset="0"/>
                <a:cs typeface="Segoe UI Light" panose="020B0502040204020203" pitchFamily="34" charset="0"/>
              </a:rPr>
              <a:t>Now let’s hear from a developer like you about how they are using SQL Server.</a:t>
            </a:r>
          </a:p>
          <a:p>
            <a:pPr>
              <a:lnSpc>
                <a:spcPct val="90000"/>
              </a:lnSpc>
              <a:spcAft>
                <a:spcPts val="632"/>
              </a:spcAft>
            </a:pPr>
            <a:endParaRPr lang="en-US">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defTabSz="962925">
              <a:defRPr/>
            </a:pPr>
            <a:fld id="{D6FCFD6A-4BD9-4516-9E31-F047A5C70304}" type="slidenum">
              <a:rPr lang="en-US">
                <a:solidFill>
                  <a:prstClr val="black"/>
                </a:solidFill>
                <a:latin typeface="Calibri" panose="020F0502020204030204"/>
              </a:rPr>
              <a:pPr defTabSz="962925">
                <a:defRPr/>
              </a:pPr>
              <a:t>54</a:t>
            </a:fld>
            <a:endParaRPr lang="en-US">
              <a:solidFill>
                <a:prstClr val="black"/>
              </a:solidFill>
              <a:latin typeface="Calibri" panose="020F0502020204030204"/>
            </a:endParaRPr>
          </a:p>
        </p:txBody>
      </p:sp>
    </p:spTree>
    <p:extLst>
      <p:ext uri="{BB962C8B-B14F-4D97-AF65-F5344CB8AC3E}">
        <p14:creationId xmlns:p14="http://schemas.microsoft.com/office/powerpoint/2010/main" val="6264515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2015</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11/20/2017 10:47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32248886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0410737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In the cloud, we have taken relational databases to a whole new level of simplicity and manageability. </a:t>
            </a:r>
          </a:p>
          <a:p>
            <a:r>
              <a:rPr lang="en-US" baseline="0"/>
              <a:t>We have a fully managed service that now supports the top three most popular databases in the world – SQL Server, and announced today, MySQL and PostgreSQL. </a:t>
            </a:r>
          </a:p>
          <a:p>
            <a:endParaRPr lang="en-US" baseline="0"/>
          </a:p>
          <a:p>
            <a:r>
              <a:rPr lang="en-US" baseline="0"/>
              <a:t>The Azure RDMS platform is intelligent, flexible and secure. </a:t>
            </a:r>
          </a:p>
          <a:p>
            <a:r>
              <a:rPr lang="en-US" baseline="0"/>
              <a:t>It’s built on top of the scalable Azure compute, storage fabric, and the Azure cloud that is available in more regions than any other clouds.</a:t>
            </a:r>
          </a:p>
          <a:p>
            <a:r>
              <a:rPr lang="en-US" baseline="0"/>
              <a:t>On this fabric, we deliver capabilities such as built-in HA, backup/restore services, full isolation for each databases with resource governance, monitoring and performance tuning and security advisors. </a:t>
            </a:r>
          </a:p>
          <a:p>
            <a:pPr defTabSz="948507"/>
            <a:r>
              <a:rPr lang="en-US">
                <a:solidFill>
                  <a:srgbClr val="FFFFFF"/>
                </a:solidFill>
                <a:cs typeface="Segoe UI" panose="020B0502040204020203" pitchFamily="34" charset="0"/>
              </a:rPr>
              <a:t>And the platform allows you to scale on the fly with no application downtime. </a:t>
            </a:r>
            <a:endParaRPr lang="en-US" baseline="0"/>
          </a:p>
          <a:p>
            <a:pPr defTabSz="948507">
              <a:defRPr/>
            </a:pPr>
            <a:r>
              <a:rPr lang="en-US" baseline="0"/>
              <a:t>For MySQL and PostgreSQL, we are using fully compatible community versions </a:t>
            </a:r>
            <a:r>
              <a:rPr lang="en-US"/>
              <a:t>with native tools, drivers and libraries.</a:t>
            </a:r>
          </a:p>
          <a:p>
            <a:endParaRPr lang="en-US" baseline="0"/>
          </a:p>
        </p:txBody>
      </p:sp>
      <p:sp>
        <p:nvSpPr>
          <p:cNvPr id="4" name="Slide Number Placeholder 3"/>
          <p:cNvSpPr>
            <a:spLocks noGrp="1"/>
          </p:cNvSpPr>
          <p:nvPr>
            <p:ph type="sldNum" sz="quarter" idx="10"/>
          </p:nvPr>
        </p:nvSpPr>
        <p:spPr/>
        <p:txBody>
          <a:bodyPr/>
          <a:lstStyle/>
          <a:p>
            <a:pPr defTabSz="967533">
              <a:defRPr/>
            </a:pPr>
            <a:fld id="{7D89A995-4568-46E8-8D9C-53A8C4B4CDE6}" type="slidenum">
              <a:rPr lang="en-US">
                <a:solidFill>
                  <a:prstClr val="black"/>
                </a:solidFill>
                <a:latin typeface="Segoe UI" pitchFamily="34" charset="0"/>
              </a:rPr>
              <a:pPr defTabSz="967533">
                <a:defRPr/>
              </a:pPr>
              <a:t>57</a:t>
            </a:fld>
            <a:endParaRPr lang="en-US">
              <a:solidFill>
                <a:prstClr val="black"/>
              </a:solidFill>
              <a:latin typeface="Segoe UI" pitchFamily="34" charset="0"/>
            </a:endParaRPr>
          </a:p>
        </p:txBody>
      </p:sp>
    </p:spTree>
    <p:extLst>
      <p:ext uri="{BB962C8B-B14F-4D97-AF65-F5344CB8AC3E}">
        <p14:creationId xmlns:p14="http://schemas.microsoft.com/office/powerpoint/2010/main" val="30098205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SLAs for every major metric: availability, latency, throughput and consistency</a:t>
            </a:r>
          </a:p>
          <a:p>
            <a:r>
              <a:rPr lang="en-US"/>
              <a:t>Latency SLA – &lt;10ms for read, &lt; 15ms for (indexed) writes, at 99</a:t>
            </a:r>
            <a:r>
              <a:rPr lang="en-US" baseline="30000"/>
              <a:t>th</a:t>
            </a:r>
            <a:r>
              <a:rPr lang="en-US"/>
              <a:t> percentile anywhere in the world</a:t>
            </a:r>
          </a:p>
          <a:p>
            <a:r>
              <a:rPr lang="en-US"/>
              <a:t>Consistency – choice of strong, bounded staleness, consistent-prefix, session and eventual</a:t>
            </a:r>
          </a:p>
          <a:p>
            <a:r>
              <a:rPr lang="en-US"/>
              <a:t>APIs: SQL, JavaScript, Gremlin, MongoDB, Azure Table Storage with key-value, graph and document data supported</a:t>
            </a:r>
          </a:p>
          <a:p>
            <a:endParaRPr lang="en-US"/>
          </a:p>
          <a:p>
            <a:endParaRPr lang="en-US"/>
          </a:p>
          <a:p>
            <a:r>
              <a:rPr lang="en-US"/>
              <a:t>Imagine a horizontally scalable database that puts data everywhere your users are. </a:t>
            </a:r>
          </a:p>
          <a:p>
            <a:endParaRPr lang="en-US"/>
          </a:p>
          <a:p>
            <a:r>
              <a:rPr lang="en-US"/>
              <a:t>It seems intuitive, but most databases are still light years away from true turn-key global distribution.</a:t>
            </a:r>
          </a:p>
        </p:txBody>
      </p:sp>
      <p:sp>
        <p:nvSpPr>
          <p:cNvPr id="4" name="Header Placeholder 3"/>
          <p:cNvSpPr>
            <a:spLocks noGrp="1"/>
          </p:cNvSpPr>
          <p:nvPr>
            <p:ph type="hdr" sz="quarter" idx="10"/>
          </p:nvPr>
        </p:nvSpPr>
        <p:spPr/>
        <p:txBody>
          <a:bodyPr/>
          <a:lstStyle/>
          <a:p>
            <a:pPr defTabSz="948507">
              <a:defRPr/>
            </a:pPr>
            <a:endParaRPr lang="en-US" sz="1900" kern="0">
              <a:solidFill>
                <a:sysClr val="windowText" lastClr="000000"/>
              </a:solidFill>
              <a:latin typeface="Calibri"/>
            </a:endParaRPr>
          </a:p>
        </p:txBody>
      </p:sp>
      <p:sp>
        <p:nvSpPr>
          <p:cNvPr id="5" name="Footer Placeholder 4"/>
          <p:cNvSpPr>
            <a:spLocks noGrp="1"/>
          </p:cNvSpPr>
          <p:nvPr>
            <p:ph type="ftr" sz="quarter" idx="11"/>
          </p:nvPr>
        </p:nvSpPr>
        <p:spPr/>
        <p:txBody>
          <a:bodyPr/>
          <a:lstStyle/>
          <a:p>
            <a:pPr defTabSz="948195"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8507">
              <a:defRPr/>
            </a:pPr>
            <a:fld id="{23A5C127-CB05-47B6-8D1E-7BC74A68F508}" type="datetime8">
              <a:rPr lang="en-US" sz="1900" kern="0">
                <a:solidFill>
                  <a:sysClr val="windowText" lastClr="000000"/>
                </a:solidFill>
                <a:latin typeface="Calibri"/>
              </a:rPr>
              <a:pPr defTabSz="948507">
                <a:defRPr/>
              </a:pPr>
              <a:t>11/20/2017 10:47 AM</a:t>
            </a:fld>
            <a:endParaRPr lang="en-US" sz="1900" kern="0">
              <a:solidFill>
                <a:sysClr val="windowText" lastClr="000000"/>
              </a:solidFill>
              <a:latin typeface="Calibri"/>
            </a:endParaRPr>
          </a:p>
        </p:txBody>
      </p:sp>
      <p:sp>
        <p:nvSpPr>
          <p:cNvPr id="7" name="Slide Number Placeholder 6"/>
          <p:cNvSpPr>
            <a:spLocks noGrp="1"/>
          </p:cNvSpPr>
          <p:nvPr>
            <p:ph type="sldNum" sz="quarter" idx="13"/>
          </p:nvPr>
        </p:nvSpPr>
        <p:spPr/>
        <p:txBody>
          <a:bodyPr/>
          <a:lstStyle/>
          <a:p>
            <a:pPr defTabSz="948507">
              <a:defRPr/>
            </a:pPr>
            <a:fld id="{B4008EB6-D09E-4580-8CD6-DDB14511944F}" type="slidenum">
              <a:rPr lang="en-US" sz="1900" kern="0">
                <a:solidFill>
                  <a:sysClr val="windowText" lastClr="000000"/>
                </a:solidFill>
                <a:latin typeface="Calibri"/>
              </a:rPr>
              <a:pPr defTabSz="948507">
                <a:defRPr/>
              </a:pPr>
              <a:t>58</a:t>
            </a:fld>
            <a:endParaRPr lang="en-US" sz="1900" kern="0">
              <a:solidFill>
                <a:sysClr val="windowText" lastClr="000000"/>
              </a:solidFill>
              <a:latin typeface="Calibri"/>
            </a:endParaRPr>
          </a:p>
        </p:txBody>
      </p:sp>
    </p:spTree>
    <p:extLst>
      <p:ext uri="{BB962C8B-B14F-4D97-AF65-F5344CB8AC3E}">
        <p14:creationId xmlns:p14="http://schemas.microsoft.com/office/powerpoint/2010/main" val="2672693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a user is granted access at the resource level, then RBAC will deny access to the other resources in that resource group</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11/20/2017 10:47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4277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Private</a:t>
            </a:r>
            <a:r>
              <a:rPr lang="en-US" baseline="0"/>
              <a:t> and Public Previews,</a:t>
            </a:r>
            <a:endParaRPr lang="en-US"/>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a:solidFill>
                  <a:prstClr val="black"/>
                </a:solidFill>
              </a:rPr>
              <a:pPr/>
              <a:t>11/20/2017 10:47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30333989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Light" pitchFamily="34" charset="0"/>
                <a:ea typeface="+mn-ea"/>
                <a:cs typeface="+mn-cs"/>
              </a:rPr>
              <a:t>Good </a:t>
            </a:r>
            <a:r>
              <a:rPr lang="en-US" sz="1200" kern="1200">
                <a:solidFill>
                  <a:schemeClr val="tx1"/>
                </a:solidFill>
                <a:effectLst/>
                <a:latin typeface="Segoe UI Light" pitchFamily="34" charset="0"/>
                <a:ea typeface="+mn-ea"/>
                <a:cs typeface="+mn-cs"/>
              </a:rPr>
              <a:t>quick demo at http</a:t>
            </a:r>
            <a:r>
              <a:rPr lang="en-US" sz="1200" kern="1200" dirty="0">
                <a:solidFill>
                  <a:schemeClr val="tx1"/>
                </a:solidFill>
                <a:effectLst/>
                <a:latin typeface="Segoe UI Light" pitchFamily="34" charset="0"/>
                <a:ea typeface="+mn-ea"/>
                <a:cs typeface="+mn-cs"/>
              </a:rPr>
              <a:t>:/captionbot</a:t>
            </a:r>
            <a:r>
              <a:rPr lang="en-US" sz="1200" kern="1200">
                <a:solidFill>
                  <a:schemeClr val="tx1"/>
                </a:solidFill>
                <a:effectLst/>
                <a:latin typeface="Segoe UI Light" pitchFamily="34" charset="0"/>
                <a:ea typeface="+mn-ea"/>
                <a:cs typeface="+mn-cs"/>
              </a:rPr>
              <a:t>.ai </a:t>
            </a:r>
            <a:endParaRPr lang="en-US" sz="1200" kern="1200" dirty="0">
              <a:solidFill>
                <a:schemeClr val="tx1"/>
              </a:solidFill>
              <a:effectLst/>
              <a:latin typeface="Segoe UI Light" pitchFamily="34" charset="0"/>
              <a:ea typeface="+mn-ea"/>
              <a:cs typeface="+mn-cs"/>
            </a:endParaRP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Cortana Intelligence delivers an end-to-end platform with an integrated and comprehensive set of tools and services to help you build intelligent applications that let you easily take advantage of Advanced Analytics and intelligence capabilities.</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First,</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Cortana Intelligence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columns as dates vs. currency </a:t>
            </a:r>
            <a:r>
              <a:rPr lang="en-US" sz="1200" kern="1200" dirty="0" err="1">
                <a:solidFill>
                  <a:schemeClr val="tx1"/>
                </a:solidFill>
                <a:effectLst/>
                <a:latin typeface="Segoe UI Light" pitchFamily="34" charset="0"/>
                <a:ea typeface="+mn-ea"/>
                <a:cs typeface="+mn-cs"/>
              </a:rPr>
              <a:t>etc</a:t>
            </a:r>
            <a:r>
              <a:rPr lang="en-US" sz="1200" kern="1200" dirty="0">
                <a:solidFill>
                  <a:schemeClr val="tx1"/>
                </a:solidFill>
                <a:effectLst/>
                <a:latin typeface="Segoe UI Light" pitchFamily="34" charset="0"/>
                <a:ea typeface="+mn-ea"/>
                <a:cs typeface="+mn-cs"/>
              </a:rPr>
              <a:t>). Think ETL (Extract, Transform, Load) in the cloud. Event Hubs does the same for IoT type ingestion of data that streams in from lots of end points.</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data brought in then can be persisted in flexible big data storage services like Data Lake Store and Azure SQL Data</a:t>
            </a:r>
            <a:r>
              <a:rPr lang="en-US" sz="1200" kern="1200" baseline="0" dirty="0">
                <a:solidFill>
                  <a:schemeClr val="tx1"/>
                </a:solidFill>
                <a:effectLst/>
                <a:latin typeface="Segoe UI Light" pitchFamily="34" charset="0"/>
                <a:ea typeface="+mn-ea"/>
                <a:cs typeface="+mn-cs"/>
              </a:rPr>
              <a:t> Warehouse</a:t>
            </a:r>
            <a:r>
              <a:rPr lang="en-US" sz="1200" kern="1200" dirty="0">
                <a:solidFill>
                  <a:schemeClr val="tx1"/>
                </a:solidFill>
                <a:effectLst/>
                <a:latin typeface="Segoe UI Light" pitchFamily="34" charset="0"/>
                <a:ea typeface="+mn-ea"/>
                <a:cs typeface="+mn-cs"/>
              </a:rPr>
              <a:t>.</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You can then use a wide range of analytics services from Machine Learning to Azure Data Lake Analytics to Azure HDInsight to Azure Stream Analytics to analyze the data stored in the big data storage. This means you can create analytics services and models specific to your business need (say real time demand forecasting).</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resultant analytics services and models created by taking these steps can then be surfaced as interactive dashboards and visualizations via Power BI. </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These same analytics services and models created can also be integrated into various different UI (web apps or mobile apps or rich client apps),</a:t>
            </a:r>
            <a:r>
              <a:rPr lang="en-US" sz="1200" kern="1200" baseline="0" dirty="0">
                <a:solidFill>
                  <a:schemeClr val="tx1"/>
                </a:solidFill>
                <a:effectLst/>
                <a:latin typeface="Segoe UI Light" pitchFamily="34" charset="0"/>
                <a:ea typeface="+mn-ea"/>
                <a:cs typeface="+mn-cs"/>
              </a:rPr>
              <a:t> or with </a:t>
            </a:r>
            <a:r>
              <a:rPr lang="en-US" sz="1200" kern="1200" dirty="0">
                <a:solidFill>
                  <a:schemeClr val="tx1"/>
                </a:solidFill>
                <a:effectLst/>
                <a:latin typeface="Segoe UI Light" pitchFamily="34" charset="0"/>
                <a:ea typeface="+mn-ea"/>
                <a:cs typeface="+mn-cs"/>
              </a:rPr>
              <a:t>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Similar integration can occur with Cognitive Services or Bot Framework</a:t>
            </a:r>
            <a:r>
              <a:rPr lang="en-US" sz="1200" kern="1200" baseline="0" dirty="0">
                <a:solidFill>
                  <a:schemeClr val="tx1"/>
                </a:solidFill>
                <a:effectLst/>
                <a:latin typeface="Segoe UI Light" pitchFamily="34" charset="0"/>
                <a:ea typeface="+mn-ea"/>
                <a:cs typeface="+mn-cs"/>
              </a:rPr>
              <a:t> based applications. </a:t>
            </a:r>
          </a:p>
          <a:p>
            <a:endParaRPr lang="en-US" sz="1200" kern="1200" baseline="0" dirty="0">
              <a:solidFill>
                <a:schemeClr val="tx1"/>
              </a:solidFill>
              <a:effectLst/>
              <a:latin typeface="Segoe UI Light" pitchFamily="34" charset="0"/>
              <a:ea typeface="+mn-ea"/>
              <a:cs typeface="+mn-cs"/>
            </a:endParaRPr>
          </a:p>
          <a:p>
            <a:r>
              <a:rPr lang="en-US" sz="1200" kern="1200" baseline="0" dirty="0">
                <a:solidFill>
                  <a:schemeClr val="tx1"/>
                </a:solidFill>
                <a:effectLst/>
                <a:latin typeface="Segoe UI Light" pitchFamily="34" charset="0"/>
                <a:ea typeface="+mn-ea"/>
                <a:cs typeface="+mn-cs"/>
              </a:rPr>
              <a:t>At a high level though, Cortana Intelligence capabilities are in three main areas: data, analytics and intelligence. </a:t>
            </a:r>
            <a:endParaRPr lang="en-US" sz="1200" kern="1200" dirty="0">
              <a:solidFill>
                <a:schemeClr val="tx1"/>
              </a:solidFill>
              <a:effectLst/>
              <a:latin typeface="Segoe UI Light" pitchFamily="34" charset="0"/>
              <a:ea typeface="+mn-ea"/>
              <a:cs typeface="+mn-cs"/>
            </a:endParaRPr>
          </a:p>
          <a:p>
            <a:pPr lvl="0"/>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&lt;Transition&gt;: We’re going to dive into each one, starting with data.</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47317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11/20/2017 10:47 AM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172797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11/20/2017 10:47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12177980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8027" indent="-178027">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11/20/2017 10:47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29416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11D4B0C-B40C-4B38-86E4-2AFA7E19475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902867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a:t>Introduce the two ways</a:t>
            </a:r>
            <a:r>
              <a:rPr lang="en-US" baseline="0"/>
              <a:t> to manage Azure services.</a:t>
            </a:r>
          </a:p>
          <a:p>
            <a:r>
              <a:rPr lang="en-US" baseline="0"/>
              <a:t>ASM has been around since 2009 and is getting long in the tooth.</a:t>
            </a:r>
          </a:p>
          <a:p>
            <a:r>
              <a:rPr lang="en-US" baseline="0"/>
              <a:t>ARM supports modern deployment practices. It is designed to be extensible to all current and future services.</a:t>
            </a:r>
          </a:p>
          <a:p>
            <a:endParaRPr lang="en-US" baseline="0"/>
          </a:p>
          <a:p>
            <a:pPr marL="0" indent="0">
              <a:buNone/>
            </a:pPr>
            <a:r>
              <a:rPr lang="en-GB"/>
              <a:t>Since we currently</a:t>
            </a:r>
            <a:r>
              <a:rPr lang="en-GB" baseline="0"/>
              <a:t> have two different APIs in use in Azure, we want to explain, although not very deeply, that in the CURRENT portal and V1/Classic, the resources are categorized and accessed via a REST API named ‘Service Management API’. Primarily, access to this portal and items in Azure through this API has been through the use of certificates and then later Microsoft has started adding the capability of using Azure AD through the use of Add-</a:t>
            </a:r>
            <a:r>
              <a:rPr lang="en-GB" baseline="0" err="1"/>
              <a:t>AzureAccount</a:t>
            </a:r>
            <a:r>
              <a:rPr lang="en-GB" baseline="0"/>
              <a:t>.</a:t>
            </a:r>
          </a:p>
          <a:p>
            <a:pPr marL="0" indent="0">
              <a:buNone/>
            </a:pPr>
            <a:endParaRPr lang="en-GB" baseline="0"/>
          </a:p>
          <a:p>
            <a:pPr marL="0" indent="0">
              <a:buNone/>
            </a:pPr>
            <a:r>
              <a:rPr lang="en-GB" baseline="0"/>
              <a:t>An IT Pro rarely, if ever, will use the API directly, although all other Azure tools do use the API. So, the programmatic aspect of this is not really relevant, but as of the ARM API, how the VMs are accessed has completely changed because of the different API.</a:t>
            </a:r>
          </a:p>
          <a:p>
            <a:pPr marL="0" indent="0">
              <a:buNone/>
            </a:pPr>
            <a:endParaRPr lang="en-GB" baseline="0"/>
          </a:p>
          <a:p>
            <a:pPr marL="0" indent="0">
              <a:buNone/>
            </a:pPr>
            <a:r>
              <a:rPr lang="en-GB" baseline="0"/>
              <a:t>NOTES</a:t>
            </a:r>
            <a:endParaRPr lang="en-GB"/>
          </a:p>
          <a:p>
            <a:r>
              <a:rPr lang="en-GB"/>
              <a:t>For now it’s not possible to upload a management</a:t>
            </a:r>
            <a:r>
              <a:rPr lang="en-GB" baseline="0"/>
              <a:t> certificate with the SMAPI (which makes sense as accessing the SMAPI requires a management certificate…). You instead have to upload it via the portal</a:t>
            </a:r>
          </a:p>
          <a:p>
            <a:r>
              <a:rPr lang="en-GB"/>
              <a:t>The subscription ID forms part of the URI,</a:t>
            </a:r>
            <a:r>
              <a:rPr lang="en-GB" baseline="0"/>
              <a:t> which is in line with the fact that the Subscription in the security boundary for the administration of the resources.</a:t>
            </a:r>
          </a:p>
          <a:p>
            <a:endParaRPr lang="en-GB" baseline="0"/>
          </a:p>
          <a:p>
            <a:endParaRPr lang="en-GB"/>
          </a:p>
          <a:p>
            <a:pPr marL="0" indent="0">
              <a:buNone/>
            </a:pPr>
            <a:endParaRPr lang="en-US"/>
          </a:p>
        </p:txBody>
      </p:sp>
      <p:sp>
        <p:nvSpPr>
          <p:cNvPr id="6" name="Date Placeholder 5"/>
          <p:cNvSpPr>
            <a:spLocks noGrp="1"/>
          </p:cNvSpPr>
          <p:nvPr>
            <p:ph type="dt" idx="12"/>
          </p:nvPr>
        </p:nvSpPr>
        <p:spPr>
          <a:xfrm>
            <a:off x="4023092" y="0"/>
            <a:ext cx="3077739" cy="468471"/>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EC2E71-BC3B-49B8-B2BF-93DCC9B91A9A}"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11/20/2017</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a:ln>
                <a:noFill/>
              </a:ln>
              <a:solidFill>
                <a:sysClr val="windowText" lastClr="000000"/>
              </a:solidFill>
              <a:effectLst/>
              <a:uLnTx/>
              <a:uFillTx/>
            </a:endParaRPr>
          </a:p>
        </p:txBody>
      </p:sp>
      <p:sp>
        <p:nvSpPr>
          <p:cNvPr id="10" name="Footer Placeholder 9"/>
          <p:cNvSpPr>
            <a:spLocks noGrp="1"/>
          </p:cNvSpPr>
          <p:nvPr>
            <p:ph type="ftr" sz="quarter" idx="14"/>
          </p:nvPr>
        </p:nvSpPr>
        <p:spPr>
          <a:xfrm>
            <a:off x="0" y="8900954"/>
            <a:ext cx="6131803" cy="364740"/>
          </a:xfrm>
          <a:prstGeom prst="rect">
            <a:avLst/>
          </a:prstGeom>
        </p:spPr>
        <p:txBody>
          <a:bodyPr/>
          <a:lstStyle/>
          <a:p>
            <a:pPr marL="0" marR="0" lvl="0" indent="0" defTabSz="940882"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033819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11/20/2017 10:47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71760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11/20/2017 10:47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40665240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Calibri"/>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11/20/2017 10:47 AM</a:t>
            </a:fld>
            <a:endParaRPr kumimoji="0" lang="en-US" alt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alt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5823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11/20/2017 10:47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256151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b="1" dirty="0">
                <a:latin typeface="Segoe UI Light" pitchFamily="34" charset="0"/>
                <a:ea typeface="ＭＳ Ｐゴシック" charset="0"/>
                <a:cs typeface="ＭＳ Ｐゴシック" charset="0"/>
              </a:rPr>
              <a:t>Why this Slide:</a:t>
            </a:r>
          </a:p>
          <a:p>
            <a:pPr defTabSz="950141">
              <a:defRPr/>
            </a:pPr>
            <a:r>
              <a:rPr lang="en-US" sz="1400" dirty="0">
                <a:latin typeface="Segoe UI Light" pitchFamily="34" charset="0"/>
                <a:ea typeface="ＭＳ Ｐゴシック" charset="0"/>
                <a:cs typeface="ＭＳ Ｐゴシック" charset="0"/>
              </a:rPr>
              <a:t>It shows we have a very broad platform.  It about BOTH IaaS and PaaS, that these work together.  It shows that we continue to lead in world class IT capabilities and that there’s really nothing missing.</a:t>
            </a:r>
          </a:p>
          <a:p>
            <a:pPr lvl="0"/>
            <a:endParaRPr lang="en-US" sz="1400" b="1" dirty="0">
              <a:latin typeface="Segoe UI Light" pitchFamily="34" charset="0"/>
              <a:ea typeface="ＭＳ Ｐゴシック" charset="0"/>
              <a:cs typeface="ＭＳ Ｐゴシック" charset="0"/>
            </a:endParaRPr>
          </a:p>
          <a:p>
            <a:pPr lvl="0"/>
            <a:r>
              <a:rPr lang="en-US" sz="1400" b="1" dirty="0">
                <a:latin typeface="Segoe UI Light" pitchFamily="34" charset="0"/>
                <a:ea typeface="ＭＳ Ｐゴシック" charset="0"/>
                <a:cs typeface="ＭＳ Ｐゴシック" charset="0"/>
              </a:rPr>
              <a:t>Key Points:</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We have already seen how the Azure Platform is IaaS + Pass – but I want you to understand that this is a huge number of capabilities – IT building blocks if you will.</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Every one of these blocks you provision anytime, self-service anywhere in the world 24x7.  You pay for what you use, you can get more or less anytime and you can fully automate everything…</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DON’T spent too much time on this slide – you are going to DEMO (aren’t you!!!)…  DON’T go through each block…</a:t>
            </a:r>
          </a:p>
          <a:p>
            <a:pPr>
              <a:lnSpc>
                <a:spcPct val="107000"/>
              </a:lnSpc>
              <a:spcAft>
                <a:spcPts val="815"/>
              </a:spcAft>
            </a:pPr>
            <a:endParaRPr lang="en-US" sz="1400" dirty="0"/>
          </a:p>
          <a:p>
            <a:pPr>
              <a:lnSpc>
                <a:spcPct val="107000"/>
              </a:lnSpc>
              <a:spcAft>
                <a:spcPts val="815"/>
              </a:spcAft>
            </a:pPr>
            <a:r>
              <a:rPr lang="en-US" sz="1400" b="1" dirty="0"/>
              <a:t>Transition to NEXT Slide:</a:t>
            </a:r>
            <a:r>
              <a:rPr lang="en-US" sz="1400" dirty="0"/>
              <a:t>  Make the build go backwards to show JUST IaaS and then you will go to the demo to show it.</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7405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Notes coming soon – please </a:t>
            </a:r>
            <a:r>
              <a:rPr lang="en-US" b="0"/>
              <a:t>check </a:t>
            </a:r>
            <a:r>
              <a:rPr lang="en-US" sz="1200" b="0" kern="1200">
                <a:solidFill>
                  <a:schemeClr val="tx1"/>
                </a:solidFill>
                <a:latin typeface="+mn-lt"/>
                <a:ea typeface="+mn-ea"/>
                <a:cs typeface="+mn-cs"/>
              </a:rPr>
              <a:t>back on </a:t>
            </a:r>
            <a:r>
              <a:rPr kumimoji="0" lang="en-US" sz="1200" b="0" i="0" u="none" strike="noStrike" kern="0" cap="none" spc="0" normalizeH="0" baseline="0" noProof="0">
                <a:ln>
                  <a:noFill/>
                </a:ln>
                <a:solidFill>
                  <a:srgbClr val="00B0F0"/>
                </a:solidFill>
                <a:effectLst/>
                <a:uLnTx/>
                <a:uFillTx/>
                <a:hlinkClick r:id="rId3"/>
              </a:rPr>
              <a:t>http://aka.ms/opensource</a:t>
            </a:r>
            <a:r>
              <a:rPr kumimoji="0" lang="en-US" sz="1200" b="0" i="0" u="none" strike="noStrike" kern="0" cap="none" spc="0" normalizeH="0" baseline="0" noProof="0">
                <a:ln>
                  <a:noFill/>
                </a:ln>
                <a:solidFill>
                  <a:srgbClr val="00B0F0"/>
                </a:solidFill>
                <a:effectLst/>
                <a:uLnTx/>
                <a:uFillTx/>
              </a:rPr>
              <a:t> </a:t>
            </a:r>
            <a:r>
              <a:rPr lang="en-US" sz="1200" b="0" kern="1200" noProof="0">
                <a:solidFill>
                  <a:schemeClr val="tx1"/>
                </a:solidFill>
                <a:latin typeface="+mn-lt"/>
                <a:ea typeface="+mn-ea"/>
                <a:cs typeface="+mn-cs"/>
              </a:rPr>
              <a:t>for </a:t>
            </a:r>
            <a:r>
              <a:rPr lang="en-US" sz="1200" kern="1200" noProof="0">
                <a:solidFill>
                  <a:schemeClr val="tx1"/>
                </a:solidFill>
                <a:latin typeface="+mn-lt"/>
                <a:ea typeface="+mn-ea"/>
                <a:cs typeface="+mn-cs"/>
              </a:rPr>
              <a:t>latest version</a:t>
            </a:r>
            <a:endParaRPr lang="en-US" sz="1200" kern="1200">
              <a:solidFill>
                <a:schemeClr val="tx1"/>
              </a:solidFill>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D127CA6-06D2-4433-B26A-052CD5EF219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50307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6.emf"/><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eg"/><Relationship Id="rId1" Type="http://schemas.openxmlformats.org/officeDocument/2006/relationships/slideMaster" Target="../slideMasters/slideMaster4.xml"/><Relationship Id="rId5" Type="http://schemas.openxmlformats.org/officeDocument/2006/relationships/image" Target="../media/image11.png"/><Relationship Id="rId4" Type="http://schemas.openxmlformats.org/officeDocument/2006/relationships/image" Target="../media/image10.emf"/></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10.emf"/></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3.jpeg"/><Relationship Id="rId1" Type="http://schemas.openxmlformats.org/officeDocument/2006/relationships/slideMaster" Target="../slideMasters/slideMaster4.xml"/><Relationship Id="rId4" Type="http://schemas.openxmlformats.org/officeDocument/2006/relationships/image" Target="../media/image10.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4.jpeg"/><Relationship Id="rId1" Type="http://schemas.openxmlformats.org/officeDocument/2006/relationships/slideMaster" Target="../slideMasters/slideMaster4.xml"/><Relationship Id="rId4" Type="http://schemas.openxmlformats.org/officeDocument/2006/relationships/image" Target="../media/image10.emf"/></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5.jpeg"/><Relationship Id="rId1" Type="http://schemas.openxmlformats.org/officeDocument/2006/relationships/slideMaster" Target="../slideMasters/slideMaster4.xml"/><Relationship Id="rId4" Type="http://schemas.openxmlformats.org/officeDocument/2006/relationships/image" Target="../media/image10.emf"/></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0.emf"/></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7.jpeg"/><Relationship Id="rId1" Type="http://schemas.openxmlformats.org/officeDocument/2006/relationships/slideMaster" Target="../slideMasters/slideMaster4.xml"/><Relationship Id="rId4" Type="http://schemas.openxmlformats.org/officeDocument/2006/relationships/image" Target="../media/image10.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0.jpeg"/><Relationship Id="rId2" Type="http://schemas.openxmlformats.org/officeDocument/2006/relationships/image" Target="../media/image17.jpeg"/><Relationship Id="rId1" Type="http://schemas.openxmlformats.org/officeDocument/2006/relationships/slideMaster" Target="../slideMasters/slideMaster4.xml"/><Relationship Id="rId6" Type="http://schemas.openxmlformats.org/officeDocument/2006/relationships/image" Target="../media/image10.emf"/><Relationship Id="rId5" Type="http://schemas.openxmlformats.org/officeDocument/2006/relationships/image" Target="../media/image8.emf"/><Relationship Id="rId4" Type="http://schemas.openxmlformats.org/officeDocument/2006/relationships/image" Target="../media/image19.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1"/>
            <a:ext cx="12434711" cy="6994525"/>
          </a:xfrm>
          <a:prstGeom prst="rect">
            <a:avLst/>
          </a:prstGeom>
        </p:spPr>
      </p:pic>
      <p:sp>
        <p:nvSpPr>
          <p:cNvPr id="4" name="Rectangle 3"/>
          <p:cNvSpPr/>
          <p:nvPr userDrawn="1"/>
        </p:nvSpPr>
        <p:spPr bwMode="auto">
          <a:xfrm>
            <a:off x="272986" y="2125677"/>
            <a:ext cx="6402452"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77"/>
            <a:ext cx="6402388"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2986" y="3954457"/>
            <a:ext cx="6402388"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gray">
          <a:xfrm>
            <a:off x="457518" y="479425"/>
            <a:ext cx="1681413" cy="360979"/>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04Trust_Blank">
    <p:spTree>
      <p:nvGrpSpPr>
        <p:cNvPr id="1" name=""/>
        <p:cNvGrpSpPr/>
        <p:nvPr/>
      </p:nvGrpSpPr>
      <p:grpSpPr>
        <a:xfrm>
          <a:off x="0" y="0"/>
          <a:ext cx="0" cy="0"/>
          <a:chOff x="0" y="0"/>
          <a:chExt cx="0" cy="0"/>
        </a:xfrm>
      </p:grpSpPr>
      <p:grpSp>
        <p:nvGrpSpPr>
          <p:cNvPr id="19" name="Group 18"/>
          <p:cNvGrpSpPr/>
          <p:nvPr userDrawn="1"/>
        </p:nvGrpSpPr>
        <p:grpSpPr>
          <a:xfrm>
            <a:off x="9939268" y="124025"/>
            <a:ext cx="1995215" cy="656924"/>
            <a:chOff x="9743882" y="121604"/>
            <a:chExt cx="1955993" cy="644102"/>
          </a:xfrm>
        </p:grpSpPr>
        <p:sp>
          <p:nvSpPr>
            <p:cNvPr id="20" name="Rectangle 19"/>
            <p:cNvSpPr/>
            <p:nvPr/>
          </p:nvSpPr>
          <p:spPr bwMode="auto">
            <a:xfrm rot="5400000">
              <a:off x="10399828" y="-534341"/>
              <a:ext cx="644102" cy="195599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1" name="Isosceles Triangle 20"/>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2" name="Text Placeholder 3"/>
          <p:cNvSpPr>
            <a:spLocks noGrp="1"/>
          </p:cNvSpPr>
          <p:nvPr>
            <p:ph type="body" sz="quarter" idx="13"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96"/>
            <a:ext cx="4349687" cy="6994029"/>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grpSp>
        <p:nvGrpSpPr>
          <p:cNvPr id="16" name="Group 15"/>
          <p:cNvGrpSpPr/>
          <p:nvPr userDrawn="1"/>
        </p:nvGrpSpPr>
        <p:grpSpPr>
          <a:xfrm>
            <a:off x="11606960" y="124022"/>
            <a:ext cx="657017" cy="656923"/>
            <a:chOff x="457580" y="5628520"/>
            <a:chExt cx="657017" cy="657017"/>
          </a:xfrm>
        </p:grpSpPr>
        <p:sp>
          <p:nvSpPr>
            <p:cNvPr id="17" name="Oval 16"/>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914224">
                <a:defRPr/>
              </a:pPr>
              <a:endParaRPr lang="en-US" sz="1800" kern="0">
                <a:solidFill>
                  <a:srgbClr val="505050"/>
                </a:solidFill>
                <a:latin typeface="Segoe UI Semilight"/>
              </a:endParaRPr>
            </a:p>
          </p:txBody>
        </p:sp>
      </p:grpSp>
    </p:spTree>
    <p:extLst>
      <p:ext uri="{BB962C8B-B14F-4D97-AF65-F5344CB8AC3E}">
        <p14:creationId xmlns:p14="http://schemas.microsoft.com/office/powerpoint/2010/main" val="25220036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04Trust_Text">
    <p:spTree>
      <p:nvGrpSpPr>
        <p:cNvPr id="1" name=""/>
        <p:cNvGrpSpPr/>
        <p:nvPr/>
      </p:nvGrpSpPr>
      <p:grpSpPr>
        <a:xfrm>
          <a:off x="0" y="0"/>
          <a:ext cx="0" cy="0"/>
          <a:chOff x="0" y="0"/>
          <a:chExt cx="0" cy="0"/>
        </a:xfrm>
      </p:grpSpPr>
      <p:grpSp>
        <p:nvGrpSpPr>
          <p:cNvPr id="20" name="Group 19"/>
          <p:cNvGrpSpPr/>
          <p:nvPr userDrawn="1"/>
        </p:nvGrpSpPr>
        <p:grpSpPr>
          <a:xfrm>
            <a:off x="9939268" y="124025"/>
            <a:ext cx="1995215" cy="656924"/>
            <a:chOff x="9743882" y="121604"/>
            <a:chExt cx="1955993" cy="644102"/>
          </a:xfrm>
        </p:grpSpPr>
        <p:sp>
          <p:nvSpPr>
            <p:cNvPr id="21" name="Rectangle 20"/>
            <p:cNvSpPr/>
            <p:nvPr/>
          </p:nvSpPr>
          <p:spPr bwMode="auto">
            <a:xfrm rot="5400000">
              <a:off x="10399828" y="-534341"/>
              <a:ext cx="644102" cy="195599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3"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96"/>
            <a:ext cx="4349687" cy="6994029"/>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grpSp>
        <p:nvGrpSpPr>
          <p:cNvPr id="16" name="Group 15"/>
          <p:cNvGrpSpPr/>
          <p:nvPr userDrawn="1"/>
        </p:nvGrpSpPr>
        <p:grpSpPr>
          <a:xfrm>
            <a:off x="11606960" y="124022"/>
            <a:ext cx="657017" cy="656923"/>
            <a:chOff x="457580" y="5628520"/>
            <a:chExt cx="657017" cy="657017"/>
          </a:xfrm>
        </p:grpSpPr>
        <p:sp>
          <p:nvSpPr>
            <p:cNvPr id="17" name="Oval 16"/>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914224">
                <a:defRPr/>
              </a:pPr>
              <a:endParaRPr lang="en-US" sz="1800" kern="0">
                <a:solidFill>
                  <a:srgbClr val="505050"/>
                </a:solidFill>
                <a:latin typeface="Segoe UI Semilight"/>
              </a:endParaRPr>
            </a:p>
          </p:txBody>
        </p:sp>
      </p:grpSp>
      <p:sp>
        <p:nvSpPr>
          <p:cNvPr id="19" name="Content Placeholder 25"/>
          <p:cNvSpPr>
            <a:spLocks noGrp="1"/>
          </p:cNvSpPr>
          <p:nvPr>
            <p:ph sz="quarter" idx="14"/>
          </p:nvPr>
        </p:nvSpPr>
        <p:spPr>
          <a:xfrm>
            <a:off x="4896862" y="294677"/>
            <a:ext cx="6218238" cy="6295885"/>
          </a:xfrm>
        </p:spPr>
        <p:txBody>
          <a:bodyPr>
            <a:noAutofit/>
          </a:bodyPr>
          <a:lstStyle>
            <a:lvl1pPr marL="0" indent="0">
              <a:buNone/>
              <a:defRPr sz="2856"/>
            </a:lvl1pPr>
            <a:lvl2pPr marL="342834" indent="0">
              <a:buNone/>
              <a:defRPr/>
            </a:lvl2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432265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04Trust_Photo">
    <p:spTree>
      <p:nvGrpSpPr>
        <p:cNvPr id="1" name=""/>
        <p:cNvGrpSpPr/>
        <p:nvPr/>
      </p:nvGrpSpPr>
      <p:grpSpPr>
        <a:xfrm>
          <a:off x="0" y="0"/>
          <a:ext cx="0" cy="0"/>
          <a:chOff x="0" y="0"/>
          <a:chExt cx="0" cy="0"/>
        </a:xfrm>
      </p:grpSpPr>
      <p:grpSp>
        <p:nvGrpSpPr>
          <p:cNvPr id="20" name="Group 19"/>
          <p:cNvGrpSpPr/>
          <p:nvPr userDrawn="1"/>
        </p:nvGrpSpPr>
        <p:grpSpPr>
          <a:xfrm>
            <a:off x="9939268" y="124025"/>
            <a:ext cx="1995215" cy="656924"/>
            <a:chOff x="9743882" y="121604"/>
            <a:chExt cx="1955993" cy="644102"/>
          </a:xfrm>
        </p:grpSpPr>
        <p:sp>
          <p:nvSpPr>
            <p:cNvPr id="21" name="Rectangle 20"/>
            <p:cNvSpPr/>
            <p:nvPr/>
          </p:nvSpPr>
          <p:spPr bwMode="auto">
            <a:xfrm rot="5400000">
              <a:off x="10399828" y="-534341"/>
              <a:ext cx="644102" cy="195599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4"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96"/>
            <a:ext cx="4349687" cy="6994029"/>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grpSp>
        <p:nvGrpSpPr>
          <p:cNvPr id="16" name="Group 15"/>
          <p:cNvGrpSpPr/>
          <p:nvPr userDrawn="1"/>
        </p:nvGrpSpPr>
        <p:grpSpPr>
          <a:xfrm>
            <a:off x="11606960" y="124022"/>
            <a:ext cx="657017" cy="656923"/>
            <a:chOff x="457580" y="5628520"/>
            <a:chExt cx="657017" cy="657017"/>
          </a:xfrm>
        </p:grpSpPr>
        <p:sp>
          <p:nvSpPr>
            <p:cNvPr id="17" name="Oval 16"/>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914224">
                <a:defRPr/>
              </a:pPr>
              <a:endParaRPr lang="en-US" sz="1800" kern="0">
                <a:solidFill>
                  <a:srgbClr val="505050"/>
                </a:solidFill>
                <a:latin typeface="Segoe UI Semilight"/>
              </a:endParaRPr>
            </a:p>
          </p:txBody>
        </p:sp>
      </p:grpSp>
      <p:sp>
        <p:nvSpPr>
          <p:cNvPr id="19" name="Picture Placeholder 16"/>
          <p:cNvSpPr>
            <a:spLocks noGrp="1"/>
          </p:cNvSpPr>
          <p:nvPr>
            <p:ph type="pic" sz="quarter" idx="13"/>
          </p:nvPr>
        </p:nvSpPr>
        <p:spPr>
          <a:xfrm>
            <a:off x="4896862" y="295275"/>
            <a:ext cx="6218238" cy="6295288"/>
          </a:xfrm>
        </p:spPr>
        <p:txBody>
          <a:bodyPr>
            <a:noAutofit/>
          </a:bodyPr>
          <a:lstStyle>
            <a:lvl1pPr marL="0" indent="0" algn="ctr">
              <a:buNone/>
              <a:defRPr/>
            </a:lvl1pPr>
          </a:lstStyle>
          <a:p>
            <a:endParaRPr lang="en-US"/>
          </a:p>
        </p:txBody>
      </p:sp>
    </p:spTree>
    <p:extLst>
      <p:ext uri="{BB962C8B-B14F-4D97-AF65-F5344CB8AC3E}">
        <p14:creationId xmlns:p14="http://schemas.microsoft.com/office/powerpoint/2010/main" val="13979570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78429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al Blank">
    <p:bg>
      <p:bgPr>
        <a:solidFill>
          <a:srgbClr val="F8F8F8"/>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0" y="0"/>
            <a:ext cx="12436475" cy="6994525"/>
            <a:chOff x="0" y="0"/>
            <a:chExt cx="12192000" cy="6858000"/>
          </a:xfrm>
        </p:grpSpPr>
        <p:sp>
          <p:nvSpPr>
            <p:cNvPr id="3" name="Rectangle 2"/>
            <p:cNvSpPr/>
            <p:nvPr/>
          </p:nvSpPr>
          <p:spPr bwMode="auto">
            <a:xfrm>
              <a:off x="0" y="0"/>
              <a:ext cx="12192000" cy="685800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 name="Footer Placeholder 1"/>
            <p:cNvSpPr txBox="1">
              <a:spLocks/>
            </p:cNvSpPr>
            <p:nvPr/>
          </p:nvSpPr>
          <p:spPr>
            <a:xfrm>
              <a:off x="269238" y="6590475"/>
              <a:ext cx="11922762" cy="267525"/>
            </a:xfrm>
            <a:prstGeom prst="rect">
              <a:avLst/>
            </a:prstGeom>
          </p:spPr>
          <p:txBody>
            <a:bodyPr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4"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solidFill>
                    <a:schemeClr val="bg1"/>
                  </a:solidFill>
                  <a:effectLst/>
                  <a:uLnTx/>
                  <a:uFillTx/>
                  <a:latin typeface="Segoe UI"/>
                  <a:ea typeface="+mn-ea"/>
                  <a:cs typeface="+mn-cs"/>
                </a:rPr>
                <a:t>Microsoft Confidential – NDA Required</a:t>
              </a:r>
            </a:p>
          </p:txBody>
        </p:sp>
      </p:grpSp>
    </p:spTree>
    <p:extLst>
      <p:ext uri="{BB962C8B-B14F-4D97-AF65-F5344CB8AC3E}">
        <p14:creationId xmlns:p14="http://schemas.microsoft.com/office/powerpoint/2010/main" val="14733176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4572000"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195813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2064039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195135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444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8867080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8087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27935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39806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1277500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55541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24" indent="0">
              <a:buNone/>
              <a:defRPr/>
            </a:lvl2pPr>
            <a:lvl3pPr marL="600071" indent="0">
              <a:buNone/>
              <a:defRPr/>
            </a:lvl3pPr>
            <a:lvl4pPr marL="887296" indent="0">
              <a:buNone/>
              <a:defRPr/>
            </a:lvl4pPr>
            <a:lvl5pPr marL="1127323" indent="0">
              <a:buNone/>
              <a:defRPr/>
            </a:lvl5pPr>
          </a:lstStyle>
          <a:p>
            <a:pPr lvl="0"/>
            <a:r>
              <a:rPr lang="en-US"/>
              <a:t>Click to add subtitle</a:t>
            </a:r>
          </a:p>
        </p:txBody>
      </p:sp>
      <p:sp>
        <p:nvSpPr>
          <p:cNvPr id="16" name="Text Placeholder 15"/>
          <p:cNvSpPr>
            <a:spLocks noGrp="1"/>
          </p:cNvSpPr>
          <p:nvPr>
            <p:ph type="body" sz="quarter" idx="14"/>
          </p:nvPr>
        </p:nvSpPr>
        <p:spPr>
          <a:xfrm>
            <a:off x="153878" y="1632057"/>
            <a:ext cx="12128721" cy="209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15"/>
          </p:nvPr>
        </p:nvSpPr>
        <p:spPr/>
        <p:txBody>
          <a:bodyPr/>
          <a:lstStyle/>
          <a:p>
            <a:pPr defTabSz="1109545"/>
            <a:fld id="{FAADACFB-7C71-4E89-89D2-7BBA40B7BFA9}" type="slidenum">
              <a:rPr lang="en-US" smtClean="0">
                <a:solidFill>
                  <a:srgbClr val="505050"/>
                </a:solidFill>
              </a:rPr>
              <a:pPr defTabSz="1109545"/>
              <a:t>‹#›</a:t>
            </a:fld>
            <a:endParaRPr lang="en-US">
              <a:solidFill>
                <a:srgbClr val="505050"/>
              </a:solidFill>
            </a:endParaRPr>
          </a:p>
        </p:txBody>
      </p:sp>
      <p:sp>
        <p:nvSpPr>
          <p:cNvPr id="20" name="Footer Placeholder 19"/>
          <p:cNvSpPr>
            <a:spLocks noGrp="1"/>
          </p:cNvSpPr>
          <p:nvPr>
            <p:ph type="ftr" sz="quarter" idx="16"/>
          </p:nvPr>
        </p:nvSpPr>
        <p:spPr/>
        <p:txBody>
          <a:bodyPr/>
          <a:lstStyle/>
          <a:p>
            <a:pPr defTabSz="1109545"/>
            <a:r>
              <a:rPr lang="en-US">
                <a:solidFill>
                  <a:srgbClr val="505050"/>
                </a:solidFill>
              </a:rPr>
              <a:t>Data as of December 16, 2016</a:t>
            </a:r>
          </a:p>
        </p:txBody>
      </p:sp>
    </p:spTree>
    <p:extLst>
      <p:ext uri="{BB962C8B-B14F-4D97-AF65-F5344CB8AC3E}">
        <p14:creationId xmlns:p14="http://schemas.microsoft.com/office/powerpoint/2010/main" val="220032293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tx2"/>
                </a:solidFill>
              </a:defRPr>
            </a:lvl1pPr>
          </a:lstStyle>
          <a:p>
            <a:pPr defTabSz="932418"/>
            <a:r>
              <a:rPr lang="en-US">
                <a:solidFill>
                  <a:srgbClr val="505050"/>
                </a:solidFill>
              </a:rPr>
              <a:t>Data as of December 16, 2016</a:t>
            </a: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932418"/>
            <a:fld id="{27258FFF-F925-446B-8502-81C933981705}" type="slidenum">
              <a:rPr lang="en-US" smtClean="0">
                <a:solidFill>
                  <a:srgbClr val="505050"/>
                </a:solidFill>
              </a:rPr>
              <a:pPr defTabSz="932418"/>
              <a:t>‹#›</a:t>
            </a:fld>
            <a:endParaRPr lang="en-US">
              <a:solidFill>
                <a:srgbClr val="505050"/>
              </a:solidFill>
            </a:endParaRPr>
          </a:p>
        </p:txBody>
      </p:sp>
      <p:sp>
        <p:nvSpPr>
          <p:cNvPr id="5" name="Text Placeholder 4"/>
          <p:cNvSpPr>
            <a:spLocks noGrp="1"/>
          </p:cNvSpPr>
          <p:nvPr>
            <p:ph type="body" sz="quarter" idx="12"/>
          </p:nvPr>
        </p:nvSpPr>
        <p:spPr>
          <a:xfrm>
            <a:off x="274638" y="369116"/>
            <a:ext cx="10972800" cy="1024684"/>
          </a:xfrm>
          <a:prstGeom prst="rect">
            <a:avLst/>
          </a:prstGeom>
        </p:spPr>
        <p:txBody>
          <a:bodyPr lIns="146304" tIns="91440" rIns="146304" bIns="91440">
            <a:noAutofit/>
          </a:bodyPr>
          <a:lstStyle>
            <a:lvl1pPr marL="0" indent="0">
              <a:lnSpc>
                <a:spcPct val="90000"/>
              </a:lnSpc>
              <a:spcBef>
                <a:spcPts val="1198"/>
              </a:spcBef>
              <a:spcAft>
                <a:spcPts val="2400"/>
              </a:spcAft>
              <a:buFontTx/>
              <a:buNone/>
              <a:defRPr lang="en-US" sz="5198" b="0" i="0" kern="1200" spc="0" baseline="0" dirty="0" smtClean="0">
                <a:solidFill>
                  <a:schemeClr val="tx2"/>
                </a:solidFill>
                <a:latin typeface="+mj-lt"/>
                <a:ea typeface="+mn-ea"/>
                <a:cs typeface="+mn-cs"/>
              </a:defRPr>
            </a:lvl1pPr>
          </a:lstStyle>
          <a:p>
            <a:pPr marL="0" marR="0" lvl="0" indent="0" algn="l" defTabSz="932384" rtl="0" eaLnBrk="1" fontAlgn="auto" latinLnBrk="0" hangingPunct="1">
              <a:lnSpc>
                <a:spcPct val="90000"/>
              </a:lnSpc>
              <a:spcBef>
                <a:spcPts val="1198"/>
              </a:spcBef>
              <a:spcAft>
                <a:spcPts val="2400"/>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74640" y="1139827"/>
            <a:ext cx="11033125" cy="603741"/>
          </a:xfrm>
          <a:prstGeom prst="rect">
            <a:avLst/>
          </a:prstGeom>
        </p:spPr>
        <p:txBody>
          <a:bodyPr lIns="192024" anchor="t"/>
          <a:lstStyle>
            <a:lvl1pPr marL="0" indent="0">
              <a:buNone/>
              <a:defRPr lang="en-US" sz="3000" kern="1200" smtClean="0">
                <a:solidFill>
                  <a:schemeClr val="accent1"/>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748814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2184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63085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75409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01237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26877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72502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13240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880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94686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00225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4143018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255126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3562805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058266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7938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8227379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0785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045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019964"/>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761539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33089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Option 1">
    <p:spTree>
      <p:nvGrpSpPr>
        <p:cNvPr id="1" name=""/>
        <p:cNvGrpSpPr/>
        <p:nvPr/>
      </p:nvGrpSpPr>
      <p:grpSpPr>
        <a:xfrm>
          <a:off x="0" y="0"/>
          <a:ext cx="0" cy="0"/>
          <a:chOff x="0" y="0"/>
          <a:chExt cx="0" cy="0"/>
        </a:xfrm>
      </p:grpSpPr>
      <p:sp>
        <p:nvSpPr>
          <p:cNvPr id="2" name="Rectangle 1"/>
          <p:cNvSpPr/>
          <p:nvPr userDrawn="1"/>
        </p:nvSpPr>
        <p:spPr bwMode="auto">
          <a:xfrm>
            <a:off x="274638" y="1645920"/>
            <a:ext cx="6400800" cy="3664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69444">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474720"/>
            <a:ext cx="6402388" cy="1828800"/>
          </a:xfrm>
          <a:noFill/>
        </p:spPr>
        <p:txBody>
          <a:bodyPr tIns="109728" bIns="109728">
            <a:noAutofit/>
          </a:bodyPr>
          <a:lstStyle>
            <a:lvl1pPr marL="0" indent="0">
              <a:spcBef>
                <a:spcPts val="0"/>
              </a:spcBef>
              <a:buNone/>
              <a:defRPr sz="3200">
                <a:gradFill>
                  <a:gsLst>
                    <a:gs pos="69444">
                      <a:schemeClr val="tx1"/>
                    </a:gs>
                    <a:gs pos="57576">
                      <a:schemeClr val="tx1"/>
                    </a:gs>
                  </a:gsLst>
                  <a:lin ang="5400000" scaled="0"/>
                </a:gradFill>
              </a:defRPr>
            </a:lvl1pPr>
          </a:lstStyle>
          <a:p>
            <a:pPr lvl="0"/>
            <a:r>
              <a:rPr lang="en-US"/>
              <a:t>Speaker Name</a:t>
            </a:r>
          </a:p>
        </p:txBody>
      </p:sp>
      <p:pic>
        <p:nvPicPr>
          <p:cNvPr id="7" name="Picture 6"/>
          <p:cNvPicPr>
            <a:picLocks noChangeAspect="1"/>
          </p:cNvPicPr>
          <p:nvPr userDrawn="1"/>
        </p:nvPicPr>
        <p:blipFill>
          <a:blip r:embed="rId2"/>
          <a:stretch>
            <a:fillRect/>
          </a:stretch>
        </p:blipFill>
        <p:spPr>
          <a:xfrm>
            <a:off x="7041188" y="1942799"/>
            <a:ext cx="5237730" cy="4569444"/>
          </a:xfrm>
          <a:prstGeom prst="rect">
            <a:avLst/>
          </a:prstGeom>
        </p:spPr>
      </p:pic>
      <p:grpSp>
        <p:nvGrpSpPr>
          <p:cNvPr id="10" name="Group 9"/>
          <p:cNvGrpSpPr>
            <a:grpSpLocks noChangeAspect="1"/>
          </p:cNvGrpSpPr>
          <p:nvPr userDrawn="1"/>
        </p:nvGrpSpPr>
        <p:grpSpPr bwMode="gray">
          <a:xfrm>
            <a:off x="457200" y="6154121"/>
            <a:ext cx="1681413" cy="360979"/>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2119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sp>
        <p:nvSpPr>
          <p:cNvPr id="2" name="Rectangle 1"/>
          <p:cNvSpPr/>
          <p:nvPr userDrawn="1"/>
        </p:nvSpPr>
        <p:spPr bwMode="auto">
          <a:xfrm>
            <a:off x="274638" y="1645920"/>
            <a:ext cx="6400800" cy="3664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69444">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474720"/>
            <a:ext cx="6402388" cy="1828800"/>
          </a:xfrm>
          <a:noFill/>
        </p:spPr>
        <p:txBody>
          <a:bodyPr tIns="109728" bIns="109728">
            <a:noAutofit/>
          </a:bodyPr>
          <a:lstStyle>
            <a:lvl1pPr marL="0" indent="0">
              <a:spcBef>
                <a:spcPts val="0"/>
              </a:spcBef>
              <a:buNone/>
              <a:defRPr sz="3200">
                <a:gradFill>
                  <a:gsLst>
                    <a:gs pos="69444">
                      <a:schemeClr val="tx1"/>
                    </a:gs>
                    <a:gs pos="57576">
                      <a:schemeClr val="tx1"/>
                    </a:gs>
                  </a:gsLst>
                  <a:lin ang="5400000" scaled="0"/>
                </a:gradFill>
              </a:defRPr>
            </a:lvl1pPr>
          </a:lstStyle>
          <a:p>
            <a:pPr lvl="0"/>
            <a:r>
              <a:rPr lang="en-US"/>
              <a:t>Speaker Name</a:t>
            </a:r>
          </a:p>
        </p:txBody>
      </p:sp>
      <p:pic>
        <p:nvPicPr>
          <p:cNvPr id="10" name="Picture 9"/>
          <p:cNvPicPr>
            <a:picLocks noChangeAspect="1"/>
          </p:cNvPicPr>
          <p:nvPr userDrawn="1"/>
        </p:nvPicPr>
        <p:blipFill>
          <a:blip r:embed="rId2"/>
          <a:stretch>
            <a:fillRect/>
          </a:stretch>
        </p:blipFill>
        <p:spPr>
          <a:xfrm>
            <a:off x="7139240" y="1942799"/>
            <a:ext cx="5117100" cy="4572000"/>
          </a:xfrm>
          <a:prstGeom prst="rect">
            <a:avLst/>
          </a:prstGeom>
        </p:spPr>
      </p:pic>
      <p:grpSp>
        <p:nvGrpSpPr>
          <p:cNvPr id="11" name="Group 10"/>
          <p:cNvGrpSpPr>
            <a:grpSpLocks noChangeAspect="1"/>
          </p:cNvGrpSpPr>
          <p:nvPr userDrawn="1"/>
        </p:nvGrpSpPr>
        <p:grpSpPr bwMode="gray">
          <a:xfrm>
            <a:off x="457200" y="6154121"/>
            <a:ext cx="1681413" cy="360979"/>
            <a:chOff x="457200" y="1643393"/>
            <a:chExt cx="4492753" cy="964540"/>
          </a:xfrm>
        </p:grpSpPr>
        <p:pic>
          <p:nvPicPr>
            <p:cNvPr id="12" name="Picture 11"/>
            <p:cNvPicPr>
              <a:picLocks noChangeAspect="1"/>
            </p:cNvPicPr>
            <p:nvPr/>
          </p:nvPicPr>
          <p:blipFill>
            <a:blip r:embed="rId3"/>
            <a:stretch>
              <a:fillRect/>
            </a:stretch>
          </p:blipFill>
          <p:spPr bwMode="gray">
            <a:xfrm>
              <a:off x="457200" y="1643393"/>
              <a:ext cx="964540" cy="964540"/>
            </a:xfrm>
            <a:prstGeom prst="rect">
              <a:avLst/>
            </a:prstGeom>
          </p:spPr>
        </p:pic>
        <p:sp>
          <p:nvSpPr>
            <p:cNvPr id="13"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61190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141493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5761"/>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34451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2757018"/>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4376766"/>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380546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3930420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609093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44442393"/>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2167060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7551479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67925711"/>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18498560"/>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9501521"/>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965177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2233"/>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5110434"/>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9405327"/>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a:t>
            </a:r>
            <a:r>
              <a:rPr lang="en-US" sz="700" baseline="0">
                <a:gradFill>
                  <a:gsLst>
                    <a:gs pos="0">
                      <a:schemeClr val="tx1"/>
                    </a:gs>
                    <a:gs pos="100000">
                      <a:schemeClr val="tx1"/>
                    </a:gs>
                  </a:gsLst>
                  <a:lin ang="5400000" scaled="0"/>
                </a:gradFill>
                <a:cs typeface="Segoe UI" pitchFamily="34" charset="0"/>
              </a:rPr>
              <a:t> </a:t>
            </a:r>
            <a:r>
              <a:rPr lang="en-US" sz="70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910573022"/>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42666808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7803" y="307759"/>
            <a:ext cx="11500630" cy="699453"/>
          </a:xfrm>
        </p:spPr>
        <p:txBody>
          <a:bodyPr>
            <a:normAutofit/>
          </a:bodyPr>
          <a:lstStyle>
            <a:lvl1pPr>
              <a:defRPr sz="3264"/>
            </a:lvl1pPr>
          </a:lstStyle>
          <a:p>
            <a:r>
              <a:rPr lang="en-US"/>
              <a:t>Click to edit Master title style</a:t>
            </a:r>
          </a:p>
        </p:txBody>
      </p:sp>
      <p:sp>
        <p:nvSpPr>
          <p:cNvPr id="3" name="Date Placeholder 2"/>
          <p:cNvSpPr>
            <a:spLocks noGrp="1"/>
          </p:cNvSpPr>
          <p:nvPr>
            <p:ph type="dt" sz="half" idx="10"/>
          </p:nvPr>
        </p:nvSpPr>
        <p:spPr/>
        <p:txBody>
          <a:bodyPr/>
          <a:lstStyle/>
          <a:p>
            <a:fld id="{8116F597-F14F-4590-B4BB-707A3AFD4787}" type="datetime1">
              <a:rPr lang="en-US" smtClean="0"/>
              <a:t>11/20/2017</a:t>
            </a:fld>
            <a:endParaRPr lang="en-US"/>
          </a:p>
        </p:txBody>
      </p:sp>
      <p:sp>
        <p:nvSpPr>
          <p:cNvPr id="5" name="Slide Number Placeholder 4"/>
          <p:cNvSpPr>
            <a:spLocks noGrp="1"/>
          </p:cNvSpPr>
          <p:nvPr>
            <p:ph type="sldNum" sz="quarter" idx="12"/>
          </p:nvPr>
        </p:nvSpPr>
        <p:spPr>
          <a:xfrm>
            <a:off x="9028104" y="6482889"/>
            <a:ext cx="2798207" cy="372394"/>
          </a:xfrm>
        </p:spPr>
        <p:txBody>
          <a:bodyPr/>
          <a:lstStyle/>
          <a:p>
            <a:fld id="{AFFF257A-30C5-4AFB-911B-BE4CEEA1EA82}" type="slidenum">
              <a:rPr lang="en-US" smtClean="0"/>
              <a:t>‹#›</a:t>
            </a:fld>
            <a:endParaRPr lang="en-US"/>
          </a:p>
        </p:txBody>
      </p:sp>
      <p:sp>
        <p:nvSpPr>
          <p:cNvPr id="7" name="Text Placeholder 6"/>
          <p:cNvSpPr>
            <a:spLocks noGrp="1"/>
          </p:cNvSpPr>
          <p:nvPr>
            <p:ph type="body" sz="quarter" idx="13"/>
          </p:nvPr>
        </p:nvSpPr>
        <p:spPr>
          <a:xfrm>
            <a:off x="410404" y="1165754"/>
            <a:ext cx="11398029" cy="2689967"/>
          </a:xfrm>
        </p:spPr>
        <p:txBody>
          <a:bodyPr/>
          <a:lstStyle>
            <a:lvl1pPr>
              <a:lnSpc>
                <a:spcPct val="114000"/>
              </a:lnSpc>
              <a:spcAft>
                <a:spcPts val="306"/>
              </a:spcAft>
              <a:defRPr/>
            </a:lvl1pPr>
            <a:lvl2pPr>
              <a:lnSpc>
                <a:spcPct val="114000"/>
              </a:lnSpc>
              <a:spcAft>
                <a:spcPts val="306"/>
              </a:spcAft>
              <a:buSzPct val="90000"/>
              <a:defRPr/>
            </a:lvl2pPr>
            <a:lvl3pPr>
              <a:lnSpc>
                <a:spcPct val="114000"/>
              </a:lnSpc>
              <a:spcAft>
                <a:spcPts val="306"/>
              </a:spcAft>
              <a:defRPr/>
            </a:lvl3pPr>
            <a:lvl4pPr>
              <a:lnSpc>
                <a:spcPct val="114000"/>
              </a:lnSpc>
              <a:spcAft>
                <a:spcPts val="306"/>
              </a:spcAft>
              <a:defRPr/>
            </a:lvl4pPr>
            <a:lvl5pPr>
              <a:lnSpc>
                <a:spcPct val="114000"/>
              </a:lnSpc>
              <a:spcAft>
                <a:spcPts val="306"/>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767316" y="6481594"/>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2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44972778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806856146"/>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77" indent="0">
              <a:buNone/>
              <a:defRPr/>
            </a:lvl3pPr>
            <a:lvl4pPr marL="457154" indent="0">
              <a:buNone/>
              <a:defRPr/>
            </a:lvl4pPr>
            <a:lvl5pPr marL="68573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190799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87388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Slide Option 1">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76852">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474720"/>
            <a:ext cx="6402388" cy="1828800"/>
          </a:xfrm>
        </p:spPr>
        <p:txBody>
          <a:bodyPr tIns="109728" bIns="109728">
            <a:noAutofit/>
          </a:bodyPr>
          <a:lstStyle>
            <a:lvl1pPr marL="0" indent="0">
              <a:spcBef>
                <a:spcPts val="0"/>
              </a:spcBef>
              <a:buNone/>
              <a:defRPr sz="3200">
                <a:gradFill>
                  <a:gsLst>
                    <a:gs pos="76852">
                      <a:schemeClr val="tx1"/>
                    </a:gs>
                    <a:gs pos="57576">
                      <a:schemeClr val="tx1"/>
                    </a:gs>
                  </a:gsLst>
                  <a:lin ang="5400000" scaled="0"/>
                </a:gradFill>
              </a:defRPr>
            </a:lvl1pPr>
          </a:lstStyle>
          <a:p>
            <a:pPr lvl="0"/>
            <a:r>
              <a:rPr lang="en-US"/>
              <a:t>Speaker Name</a:t>
            </a:r>
          </a:p>
        </p:txBody>
      </p:sp>
      <p:pic>
        <p:nvPicPr>
          <p:cNvPr id="13" name="Picture 12"/>
          <p:cNvPicPr>
            <a:picLocks noChangeAspect="1"/>
          </p:cNvPicPr>
          <p:nvPr userDrawn="1"/>
        </p:nvPicPr>
        <p:blipFill>
          <a:blip r:embed="rId2"/>
          <a:stretch>
            <a:fillRect/>
          </a:stretch>
        </p:blipFill>
        <p:spPr>
          <a:xfrm>
            <a:off x="7041188" y="1942799"/>
            <a:ext cx="5237730" cy="4569444"/>
          </a:xfrm>
          <a:prstGeom prst="rect">
            <a:avLst/>
          </a:prstGeom>
        </p:spPr>
      </p:pic>
      <p:grpSp>
        <p:nvGrpSpPr>
          <p:cNvPr id="8" name="Group 7"/>
          <p:cNvGrpSpPr>
            <a:grpSpLocks noChangeAspect="1"/>
          </p:cNvGrpSpPr>
          <p:nvPr userDrawn="1"/>
        </p:nvGrpSpPr>
        <p:grpSpPr bwMode="gray">
          <a:xfrm>
            <a:off x="457200" y="6154121"/>
            <a:ext cx="1681413" cy="360979"/>
            <a:chOff x="457200" y="1643393"/>
            <a:chExt cx="4492753" cy="964540"/>
          </a:xfrm>
        </p:grpSpPr>
        <p:pic>
          <p:nvPicPr>
            <p:cNvPr id="12" name="Picture 11"/>
            <p:cNvPicPr>
              <a:picLocks noChangeAspect="1"/>
            </p:cNvPicPr>
            <p:nvPr/>
          </p:nvPicPr>
          <p:blipFill>
            <a:blip r:embed="rId3"/>
            <a:stretch>
              <a:fillRect/>
            </a:stretch>
          </p:blipFill>
          <p:spPr bwMode="gray">
            <a:xfrm>
              <a:off x="457200" y="1643393"/>
              <a:ext cx="964540" cy="964540"/>
            </a:xfrm>
            <a:prstGeom prst="rect">
              <a:avLst/>
            </a:prstGeom>
          </p:spPr>
        </p:pic>
        <p:sp>
          <p:nvSpPr>
            <p:cNvPr id="14"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59656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Slide Option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76852">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474720"/>
            <a:ext cx="6402388" cy="1828800"/>
          </a:xfrm>
        </p:spPr>
        <p:txBody>
          <a:bodyPr tIns="109728" bIns="109728">
            <a:noAutofit/>
          </a:bodyPr>
          <a:lstStyle>
            <a:lvl1pPr marL="0" indent="0">
              <a:spcBef>
                <a:spcPts val="0"/>
              </a:spcBef>
              <a:buNone/>
              <a:defRPr sz="3200">
                <a:gradFill>
                  <a:gsLst>
                    <a:gs pos="76852">
                      <a:schemeClr val="tx1"/>
                    </a:gs>
                    <a:gs pos="57576">
                      <a:schemeClr val="tx1"/>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457200" y="6154121"/>
            <a:ext cx="1681413" cy="360979"/>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2" name="Picture 11"/>
          <p:cNvPicPr>
            <a:picLocks noChangeAspect="1"/>
          </p:cNvPicPr>
          <p:nvPr userDrawn="1"/>
        </p:nvPicPr>
        <p:blipFill>
          <a:blip r:embed="rId3"/>
          <a:stretch>
            <a:fillRect/>
          </a:stretch>
        </p:blipFill>
        <p:spPr>
          <a:xfrm>
            <a:off x="7139240" y="1942799"/>
            <a:ext cx="5117100" cy="4572000"/>
          </a:xfrm>
          <a:prstGeom prst="rect">
            <a:avLst/>
          </a:prstGeom>
        </p:spPr>
      </p:pic>
    </p:spTree>
    <p:extLst>
      <p:ext uri="{BB962C8B-B14F-4D97-AF65-F5344CB8AC3E}">
        <p14:creationId xmlns:p14="http://schemas.microsoft.com/office/powerpoint/2010/main" val="691069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Option 3">
    <p:spTree>
      <p:nvGrpSpPr>
        <p:cNvPr id="1" name=""/>
        <p:cNvGrpSpPr/>
        <p:nvPr/>
      </p:nvGrpSpPr>
      <p:grpSpPr>
        <a:xfrm>
          <a:off x="0" y="0"/>
          <a:ext cx="0" cy="0"/>
          <a:chOff x="0" y="0"/>
          <a:chExt cx="0" cy="0"/>
        </a:xfrm>
      </p:grpSpPr>
      <p:sp>
        <p:nvSpPr>
          <p:cNvPr id="4" name="Rectangle 3"/>
          <p:cNvSpPr/>
          <p:nvPr userDrawn="1"/>
        </p:nvSpPr>
        <p:spPr bwMode="auto">
          <a:xfrm>
            <a:off x="7589838" y="0"/>
            <a:ext cx="484663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6401051"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2" name="Picture 1"/>
          <p:cNvPicPr>
            <a:picLocks noChangeAspect="1"/>
          </p:cNvPicPr>
          <p:nvPr userDrawn="1"/>
        </p:nvPicPr>
        <p:blipFill>
          <a:blip r:embed="rId3"/>
          <a:stretch>
            <a:fillRect/>
          </a:stretch>
        </p:blipFill>
        <p:spPr>
          <a:xfrm>
            <a:off x="8118861" y="2282575"/>
            <a:ext cx="4003902" cy="3474720"/>
          </a:xfrm>
          <a:prstGeom prst="rect">
            <a:avLst/>
          </a:prstGeom>
        </p:spPr>
      </p:pic>
    </p:spTree>
    <p:extLst>
      <p:ext uri="{BB962C8B-B14F-4D97-AF65-F5344CB8AC3E}">
        <p14:creationId xmlns:p14="http://schemas.microsoft.com/office/powerpoint/2010/main" val="25261030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Option 4">
    <p:spTree>
      <p:nvGrpSpPr>
        <p:cNvPr id="1" name=""/>
        <p:cNvGrpSpPr/>
        <p:nvPr/>
      </p:nvGrpSpPr>
      <p:grpSpPr>
        <a:xfrm>
          <a:off x="0" y="0"/>
          <a:ext cx="0" cy="0"/>
          <a:chOff x="0" y="0"/>
          <a:chExt cx="0" cy="0"/>
        </a:xfrm>
      </p:grpSpPr>
      <p:sp>
        <p:nvSpPr>
          <p:cNvPr id="4" name="Rectangle 3"/>
          <p:cNvSpPr/>
          <p:nvPr userDrawn="1"/>
        </p:nvSpPr>
        <p:spPr bwMode="auto">
          <a:xfrm>
            <a:off x="7589838" y="0"/>
            <a:ext cx="484663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6401051"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2" name="Picture 11"/>
          <p:cNvPicPr>
            <a:picLocks noChangeAspect="1"/>
          </p:cNvPicPr>
          <p:nvPr userDrawn="1"/>
        </p:nvPicPr>
        <p:blipFill>
          <a:blip r:embed="rId3"/>
          <a:stretch>
            <a:fillRect/>
          </a:stretch>
        </p:blipFill>
        <p:spPr>
          <a:xfrm>
            <a:off x="8142676" y="2235625"/>
            <a:ext cx="3954586" cy="3533323"/>
          </a:xfrm>
          <a:prstGeom prst="rect">
            <a:avLst/>
          </a:prstGeom>
        </p:spPr>
      </p:pic>
    </p:spTree>
    <p:extLst>
      <p:ext uri="{BB962C8B-B14F-4D97-AF65-F5344CB8AC3E}">
        <p14:creationId xmlns:p14="http://schemas.microsoft.com/office/powerpoint/2010/main" val="11217857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9770982"/>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233682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3000902"/>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4947300"/>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8387456"/>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6366560"/>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9991107"/>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4647992"/>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2652514"/>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983766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521378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33317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310055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127944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447423"/>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967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69713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8356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2284147"/>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1097183666"/>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406263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userDrawn="1">
  <p:cSld name="11_Title Only white background">
    <p:spTree>
      <p:nvGrpSpPr>
        <p:cNvPr id="1" name=""/>
        <p:cNvGrpSpPr/>
        <p:nvPr/>
      </p:nvGrpSpPr>
      <p:grpSpPr>
        <a:xfrm>
          <a:off x="0" y="0"/>
          <a:ext cx="0" cy="0"/>
          <a:chOff x="0" y="0"/>
          <a:chExt cx="0" cy="0"/>
        </a:xfrm>
      </p:grpSpPr>
      <p:sp>
        <p:nvSpPr>
          <p:cNvPr id="179" name="Rectangle 178"/>
          <p:cNvSpPr/>
          <p:nvPr userDrawn="1"/>
        </p:nvSpPr>
        <p:spPr bwMode="auto">
          <a:xfrm>
            <a:off x="-1" y="6461711"/>
            <a:ext cx="12436475" cy="532814"/>
          </a:xfrm>
          <a:prstGeom prst="rect">
            <a:avLst/>
          </a:prstGeom>
          <a:solidFill>
            <a:srgbClr val="409AE1"/>
          </a:solidFill>
          <a:ln w="28575">
            <a:no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endParaRPr>
          </a:p>
        </p:txBody>
      </p:sp>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80" name="Freeform 539"/>
          <p:cNvSpPr>
            <a:spLocks noChangeAspect="1"/>
          </p:cNvSpPr>
          <p:nvPr userDrawn="1"/>
        </p:nvSpPr>
        <p:spPr bwMode="auto">
          <a:xfrm>
            <a:off x="9303795" y="6094106"/>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endParaRPr>
          </a:p>
        </p:txBody>
      </p:sp>
      <p:grpSp>
        <p:nvGrpSpPr>
          <p:cNvPr id="181" name="Group 180"/>
          <p:cNvGrpSpPr/>
          <p:nvPr userDrawn="1"/>
        </p:nvGrpSpPr>
        <p:grpSpPr>
          <a:xfrm>
            <a:off x="9338575" y="6351176"/>
            <a:ext cx="1824626" cy="773723"/>
            <a:chOff x="4494770" y="2621197"/>
            <a:chExt cx="3127126" cy="1326043"/>
          </a:xfrm>
        </p:grpSpPr>
        <p:sp>
          <p:nvSpPr>
            <p:cNvPr id="182"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3"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4"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5"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6"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7"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8"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89" name="Group 188"/>
            <p:cNvGrpSpPr/>
            <p:nvPr/>
          </p:nvGrpSpPr>
          <p:grpSpPr>
            <a:xfrm>
              <a:off x="5413104" y="2621197"/>
              <a:ext cx="1326042" cy="1326043"/>
              <a:chOff x="5413104" y="2598477"/>
              <a:chExt cx="1326042" cy="1326043"/>
            </a:xfrm>
          </p:grpSpPr>
          <p:sp>
            <p:nvSpPr>
              <p:cNvPr id="190"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1"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2"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3"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4"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5"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6"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7" name="Oval 196"/>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98" name="Group 197"/>
          <p:cNvGrpSpPr/>
          <p:nvPr userDrawn="1"/>
        </p:nvGrpSpPr>
        <p:grpSpPr>
          <a:xfrm rot="16200000">
            <a:off x="2686558" y="3919738"/>
            <a:ext cx="182438" cy="5555552"/>
            <a:chOff x="9312007" y="34787"/>
            <a:chExt cx="1212906" cy="3143923"/>
          </a:xfrm>
        </p:grpSpPr>
        <p:sp>
          <p:nvSpPr>
            <p:cNvPr id="199" name="Bent Arrow 198"/>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Bent Arrow 199"/>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1" name="Bent Arrow 200"/>
          <p:cNvSpPr/>
          <p:nvPr userDrawn="1"/>
        </p:nvSpPr>
        <p:spPr bwMode="auto">
          <a:xfrm>
            <a:off x="5686283" y="6822755"/>
            <a:ext cx="3820134" cy="16351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Bent Arrow 201"/>
          <p:cNvSpPr/>
          <p:nvPr userDrawn="1"/>
        </p:nvSpPr>
        <p:spPr bwMode="auto">
          <a:xfrm rot="10800000" flipH="1">
            <a:off x="2049681" y="5845557"/>
            <a:ext cx="7843864" cy="757825"/>
          </a:xfrm>
          <a:prstGeom prst="bentArrow">
            <a:avLst>
              <a:gd name="adj1" fmla="val 25000"/>
              <a:gd name="adj2" fmla="val 0"/>
              <a:gd name="adj3" fmla="val 25000"/>
              <a:gd name="adj4" fmla="val 20518"/>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Bent Arrow 202"/>
          <p:cNvSpPr/>
          <p:nvPr userDrawn="1"/>
        </p:nvSpPr>
        <p:spPr bwMode="auto">
          <a:xfrm rot="10800000">
            <a:off x="11224377" y="6437658"/>
            <a:ext cx="709317" cy="266055"/>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Bent Arrow 204"/>
          <p:cNvSpPr/>
          <p:nvPr userDrawn="1"/>
        </p:nvSpPr>
        <p:spPr bwMode="auto">
          <a:xfrm rot="16200000">
            <a:off x="11536785" y="6745184"/>
            <a:ext cx="325590" cy="266055"/>
          </a:xfrm>
          <a:prstGeom prst="bentArrow">
            <a:avLst>
              <a:gd name="adj1" fmla="val 25000"/>
              <a:gd name="adj2" fmla="val 0"/>
              <a:gd name="adj3" fmla="val 25000"/>
              <a:gd name="adj4" fmla="val 15819"/>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Freeform 15"/>
          <p:cNvSpPr>
            <a:spLocks noEditPoints="1"/>
          </p:cNvSpPr>
          <p:nvPr userDrawn="1"/>
        </p:nvSpPr>
        <p:spPr bwMode="auto">
          <a:xfrm>
            <a:off x="4389231" y="6735384"/>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7" name="Freeform 18"/>
          <p:cNvSpPr>
            <a:spLocks/>
          </p:cNvSpPr>
          <p:nvPr userDrawn="1"/>
        </p:nvSpPr>
        <p:spPr bwMode="auto">
          <a:xfrm>
            <a:off x="4431636" y="6597569"/>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8" name="Rectangle 207"/>
          <p:cNvSpPr/>
          <p:nvPr userDrawn="1"/>
        </p:nvSpPr>
        <p:spPr bwMode="auto">
          <a:xfrm>
            <a:off x="-216886" y="6994525"/>
            <a:ext cx="12870248" cy="78377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9" name="Rectangle 208"/>
          <p:cNvSpPr/>
          <p:nvPr userDrawn="1"/>
        </p:nvSpPr>
        <p:spPr bwMode="auto">
          <a:xfrm>
            <a:off x="-391886" y="6209243"/>
            <a:ext cx="391886" cy="78377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4" name="Rectangle 203"/>
          <p:cNvSpPr/>
          <p:nvPr userDrawn="1"/>
        </p:nvSpPr>
        <p:spPr bwMode="auto">
          <a:xfrm>
            <a:off x="0" y="5511704"/>
            <a:ext cx="12436475" cy="95735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0" name="Rectangle 209"/>
          <p:cNvSpPr/>
          <p:nvPr userDrawn="1"/>
        </p:nvSpPr>
        <p:spPr bwMode="auto">
          <a:xfrm>
            <a:off x="0" y="6469063"/>
            <a:ext cx="12436475" cy="525462"/>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11" name="Picture 210"/>
          <p:cNvPicPr>
            <a:picLocks noChangeAspect="1"/>
          </p:cNvPicPr>
          <p:nvPr userDrawn="1"/>
        </p:nvPicPr>
        <p:blipFill>
          <a:blip r:embed="rId2">
            <a:biLevel thresh="25000"/>
          </a:blip>
          <a:stretch>
            <a:fillRect/>
          </a:stretch>
        </p:blipFill>
        <p:spPr>
          <a:xfrm>
            <a:off x="171510" y="6626059"/>
            <a:ext cx="936609" cy="206372"/>
          </a:xfrm>
          <a:prstGeom prst="rect">
            <a:avLst/>
          </a:prstGeom>
        </p:spPr>
      </p:pic>
    </p:spTree>
    <p:extLst>
      <p:ext uri="{BB962C8B-B14F-4D97-AF65-F5344CB8AC3E}">
        <p14:creationId xmlns:p14="http://schemas.microsoft.com/office/powerpoint/2010/main" val="20714922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18" y="479425"/>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a:t>
            </a:r>
            <a:r>
              <a:rPr lang="en-US" sz="700" baseline="0">
                <a:gradFill>
                  <a:gsLst>
                    <a:gs pos="0">
                      <a:schemeClr val="tx1"/>
                    </a:gs>
                    <a:gs pos="100000">
                      <a:schemeClr val="tx1"/>
                    </a:gs>
                  </a:gsLst>
                  <a:lin ang="5400000" scaled="0"/>
                </a:gradFill>
                <a:cs typeface="Segoe UI" pitchFamily="34" charset="0"/>
              </a:rPr>
              <a:t> Copyright</a:t>
            </a:r>
            <a:r>
              <a:rPr lang="en-US" sz="70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28112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7803" y="307759"/>
            <a:ext cx="11500630" cy="699453"/>
          </a:xfrm>
        </p:spPr>
        <p:txBody>
          <a:bodyPr>
            <a:normAutofit/>
          </a:bodyPr>
          <a:lstStyle>
            <a:lvl1pPr>
              <a:defRPr sz="3264"/>
            </a:lvl1pPr>
          </a:lstStyle>
          <a:p>
            <a:r>
              <a:rPr lang="en-US"/>
              <a:t>Click to edit Master title style</a:t>
            </a:r>
          </a:p>
        </p:txBody>
      </p:sp>
      <p:sp>
        <p:nvSpPr>
          <p:cNvPr id="3" name="Date Placeholder 2"/>
          <p:cNvSpPr>
            <a:spLocks noGrp="1"/>
          </p:cNvSpPr>
          <p:nvPr>
            <p:ph type="dt" sz="half" idx="10"/>
          </p:nvPr>
        </p:nvSpPr>
        <p:spPr/>
        <p:txBody>
          <a:bodyPr/>
          <a:lstStyle/>
          <a:p>
            <a:fld id="{8116F597-F14F-4590-B4BB-707A3AFD4787}" type="datetime1">
              <a:rPr lang="en-US" smtClean="0"/>
              <a:t>11/20/2017</a:t>
            </a:fld>
            <a:endParaRPr lang="en-US"/>
          </a:p>
        </p:txBody>
      </p:sp>
      <p:sp>
        <p:nvSpPr>
          <p:cNvPr id="5" name="Slide Number Placeholder 4"/>
          <p:cNvSpPr>
            <a:spLocks noGrp="1"/>
          </p:cNvSpPr>
          <p:nvPr>
            <p:ph type="sldNum" sz="quarter" idx="12"/>
          </p:nvPr>
        </p:nvSpPr>
        <p:spPr>
          <a:xfrm>
            <a:off x="9028104" y="6482889"/>
            <a:ext cx="2798207" cy="372394"/>
          </a:xfrm>
        </p:spPr>
        <p:txBody>
          <a:bodyPr/>
          <a:lstStyle/>
          <a:p>
            <a:fld id="{AFFF257A-30C5-4AFB-911B-BE4CEEA1EA82}" type="slidenum">
              <a:rPr lang="en-US" smtClean="0"/>
              <a:t>‹#›</a:t>
            </a:fld>
            <a:endParaRPr lang="en-US"/>
          </a:p>
        </p:txBody>
      </p:sp>
      <p:sp>
        <p:nvSpPr>
          <p:cNvPr id="7" name="Text Placeholder 6"/>
          <p:cNvSpPr>
            <a:spLocks noGrp="1"/>
          </p:cNvSpPr>
          <p:nvPr>
            <p:ph type="body" sz="quarter" idx="13"/>
          </p:nvPr>
        </p:nvSpPr>
        <p:spPr>
          <a:xfrm>
            <a:off x="410404" y="1165754"/>
            <a:ext cx="11398029" cy="2689967"/>
          </a:xfrm>
        </p:spPr>
        <p:txBody>
          <a:bodyPr/>
          <a:lstStyle>
            <a:lvl1pPr>
              <a:lnSpc>
                <a:spcPct val="114000"/>
              </a:lnSpc>
              <a:spcAft>
                <a:spcPts val="306"/>
              </a:spcAft>
              <a:defRPr/>
            </a:lvl1pPr>
            <a:lvl2pPr>
              <a:lnSpc>
                <a:spcPct val="114000"/>
              </a:lnSpc>
              <a:spcAft>
                <a:spcPts val="306"/>
              </a:spcAft>
              <a:buSzPct val="90000"/>
              <a:defRPr/>
            </a:lvl2pPr>
            <a:lvl3pPr>
              <a:lnSpc>
                <a:spcPct val="114000"/>
              </a:lnSpc>
              <a:spcAft>
                <a:spcPts val="306"/>
              </a:spcAft>
              <a:defRPr/>
            </a:lvl3pPr>
            <a:lvl4pPr>
              <a:lnSpc>
                <a:spcPct val="114000"/>
              </a:lnSpc>
              <a:spcAft>
                <a:spcPts val="306"/>
              </a:spcAft>
              <a:defRPr/>
            </a:lvl4pPr>
            <a:lvl5pPr>
              <a:lnSpc>
                <a:spcPct val="114000"/>
              </a:lnSpc>
              <a:spcAft>
                <a:spcPts val="306"/>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62734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1"/>
            <a:ext cx="12434711" cy="6994525"/>
          </a:xfrm>
          <a:prstGeom prst="rect">
            <a:avLst/>
          </a:prstGeom>
        </p:spPr>
      </p:pic>
      <p:grpSp>
        <p:nvGrpSpPr>
          <p:cNvPr id="11" name="Group 10"/>
          <p:cNvGrpSpPr>
            <a:grpSpLocks noChangeAspect="1"/>
          </p:cNvGrpSpPr>
          <p:nvPr userDrawn="1"/>
        </p:nvGrpSpPr>
        <p:grpSpPr bwMode="gray">
          <a:xfrm>
            <a:off x="457518" y="479425"/>
            <a:ext cx="1681413" cy="360979"/>
            <a:chOff x="457200" y="1643393"/>
            <a:chExt cx="4492753" cy="964540"/>
          </a:xfrm>
        </p:grpSpPr>
        <p:pic>
          <p:nvPicPr>
            <p:cNvPr id="12" name="Picture 11"/>
            <p:cNvPicPr>
              <a:picLocks noChangeAspect="1"/>
            </p:cNvPicPr>
            <p:nvPr/>
          </p:nvPicPr>
          <p:blipFill>
            <a:blip r:embed="rId3"/>
            <a:stretch>
              <a:fillRect/>
            </a:stretch>
          </p:blipFill>
          <p:spPr bwMode="gray">
            <a:xfrm>
              <a:off x="457200" y="1643393"/>
              <a:ext cx="964540" cy="964540"/>
            </a:xfrm>
            <a:prstGeom prst="rect">
              <a:avLst/>
            </a:prstGeom>
          </p:spPr>
        </p:pic>
        <p:sp>
          <p:nvSpPr>
            <p:cNvPr id="13"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 name="Rectangle 3"/>
          <p:cNvSpPr/>
          <p:nvPr userDrawn="1"/>
        </p:nvSpPr>
        <p:spPr bwMode="auto">
          <a:xfrm>
            <a:off x="272986" y="2125677"/>
            <a:ext cx="6402452"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77"/>
            <a:ext cx="6402388"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2986" y="3954457"/>
            <a:ext cx="6402388"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264994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162520"/>
            <a:ext cx="1645920" cy="352580"/>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67207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28" name="Picture Placeholder 4"/>
          <p:cNvSpPr>
            <a:spLocks noGrp="1"/>
          </p:cNvSpPr>
          <p:nvPr>
            <p:ph type="pic" sz="quarter" idx="10"/>
          </p:nvPr>
        </p:nvSpPr>
        <p:spPr>
          <a:xfrm>
            <a:off x="6140509" y="1585426"/>
            <a:ext cx="6062782" cy="738664"/>
          </a:xfrm>
        </p:spPr>
        <p:txBody>
          <a:bodyPr/>
          <a:lstStyle>
            <a:lvl1pPr>
              <a:defRPr spc="-31" baseline="0">
                <a:solidFill>
                  <a:schemeClr val="tx2"/>
                </a:solidFill>
              </a:defRPr>
            </a:lvl1pPr>
          </a:lstStyle>
          <a:p>
            <a:endParaRPr lang="en-US"/>
          </a:p>
        </p:txBody>
      </p:sp>
      <p:sp>
        <p:nvSpPr>
          <p:cNvPr id="8" name="Text Placeholder 3"/>
          <p:cNvSpPr>
            <a:spLocks noGrp="1"/>
          </p:cNvSpPr>
          <p:nvPr>
            <p:ph type="body" sz="quarter" idx="12" hasCustomPrompt="1"/>
          </p:nvPr>
        </p:nvSpPr>
        <p:spPr>
          <a:xfrm>
            <a:off x="233183" y="3107198"/>
            <a:ext cx="5689687" cy="1919756"/>
          </a:xfrm>
        </p:spPr>
        <p:txBody>
          <a:bodyPr tIns="0"/>
          <a:lstStyle>
            <a:lvl1pPr>
              <a:spcBef>
                <a:spcPts val="510"/>
              </a:spcBef>
              <a:defRPr/>
            </a:lvl1pPr>
            <a:lvl2pPr marL="0">
              <a:spcBef>
                <a:spcPts val="510"/>
              </a:spcBef>
              <a:defRPr sz="1836">
                <a:latin typeface="Segoe UI Light" panose="020B0502040204020203" pitchFamily="34" charset="0"/>
                <a:cs typeface="Segoe UI Light" panose="020B0502040204020203" pitchFamily="34" charset="0"/>
              </a:defRPr>
            </a:lvl2pPr>
            <a:lvl3pPr marL="0">
              <a:spcBef>
                <a:spcPts val="510"/>
              </a:spcBef>
              <a:defRPr sz="1836">
                <a:latin typeface="Segoe UI Light" panose="020B0502040204020203" pitchFamily="34" charset="0"/>
                <a:cs typeface="Segoe UI Light" panose="020B0502040204020203" pitchFamily="34" charset="0"/>
              </a:defRPr>
            </a:lvl3pPr>
            <a:lvl4pPr marL="0">
              <a:spcBef>
                <a:spcPts val="510"/>
              </a:spcBef>
              <a:defRPr sz="1836">
                <a:latin typeface="Segoe UI Light" panose="020B0502040204020203" pitchFamily="34" charset="0"/>
                <a:cs typeface="Segoe UI Light" panose="020B0502040204020203" pitchFamily="34" charset="0"/>
              </a:defRPr>
            </a:lvl4pPr>
            <a:lvl5pPr marL="0">
              <a:spcBef>
                <a:spcPts val="510"/>
              </a:spcBef>
              <a:defRPr sz="1836">
                <a:latin typeface="Segoe UI Light" panose="020B0502040204020203" pitchFamily="34" charset="0"/>
                <a:cs typeface="Segoe UI Light" panose="020B0502040204020203" pitchFamily="34" charset="0"/>
              </a:defRPr>
            </a:lvl5pPr>
          </a:lstStyle>
          <a:p>
            <a:pPr lvl="0"/>
            <a:r>
              <a:rPr lang="en-US"/>
              <a:t>Presenter’s Name</a:t>
            </a:r>
          </a:p>
          <a:p>
            <a:pPr lvl="1"/>
            <a:r>
              <a:rPr lang="en-US"/>
              <a:t>Date</a:t>
            </a:r>
          </a:p>
          <a:p>
            <a:pPr lvl="2"/>
            <a:r>
              <a:rPr lang="en-US"/>
              <a:t>Third level</a:t>
            </a:r>
          </a:p>
          <a:p>
            <a:pPr lvl="3"/>
            <a:r>
              <a:rPr lang="en-US"/>
              <a:t>Fourth level</a:t>
            </a:r>
          </a:p>
          <a:p>
            <a:pPr lvl="4"/>
            <a:r>
              <a:rPr lang="en-US"/>
              <a:t>Fifth level</a:t>
            </a:r>
          </a:p>
        </p:txBody>
      </p:sp>
      <p:sp>
        <p:nvSpPr>
          <p:cNvPr id="10" name="Text Placeholder 5"/>
          <p:cNvSpPr>
            <a:spLocks noGrp="1"/>
          </p:cNvSpPr>
          <p:nvPr>
            <p:ph type="body" sz="quarter" idx="13"/>
          </p:nvPr>
        </p:nvSpPr>
        <p:spPr>
          <a:xfrm>
            <a:off x="233183" y="1585426"/>
            <a:ext cx="5689687" cy="1040413"/>
          </a:xfrm>
        </p:spPr>
        <p:txBody>
          <a:bodyPr tIns="0"/>
          <a:lstStyle>
            <a:lvl1pPr>
              <a:defRPr sz="3672">
                <a:solidFill>
                  <a:schemeClr val="accent1"/>
                </a:solidFill>
              </a:defRPr>
            </a:lvl1pPr>
            <a:lvl2pPr marL="0">
              <a:lnSpc>
                <a:spcPct val="100000"/>
              </a:lnSpc>
              <a:spcBef>
                <a:spcPts val="0"/>
              </a:spcBef>
              <a:defRPr sz="2856"/>
            </a:lvl2pPr>
          </a:lstStyle>
          <a:p>
            <a:pPr lvl="0"/>
            <a:r>
              <a:rPr lang="en-US"/>
              <a:t>Edit Master text styles</a:t>
            </a:r>
          </a:p>
          <a:p>
            <a:pPr lvl="1"/>
            <a:r>
              <a:rPr lang="en-US"/>
              <a:t>Second level</a:t>
            </a:r>
          </a:p>
        </p:txBody>
      </p:sp>
    </p:spTree>
    <p:extLst>
      <p:ext uri="{BB962C8B-B14F-4D97-AF65-F5344CB8AC3E}">
        <p14:creationId xmlns:p14="http://schemas.microsoft.com/office/powerpoint/2010/main" val="3676091616"/>
      </p:ext>
    </p:extLst>
  </p:cSld>
  <p:clrMapOvr>
    <a:masterClrMapping/>
  </p:clrMapOvr>
  <p:transition spd="slow">
    <p:wipe dir="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77" indent="0">
              <a:buNone/>
              <a:defRPr/>
            </a:lvl3pPr>
            <a:lvl4pPr marL="457154" indent="0">
              <a:buNone/>
              <a:defRPr/>
            </a:lvl4pPr>
            <a:lvl5pPr marL="68573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787513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61474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20341491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stretch>
            <a:fillRect/>
          </a:stretch>
        </p:blipFill>
        <p:spPr>
          <a:xfrm>
            <a:off x="457582" y="6243237"/>
            <a:ext cx="1280160" cy="274492"/>
          </a:xfrm>
          <a:prstGeom prst="rect">
            <a:avLst/>
          </a:prstGeom>
        </p:spPr>
      </p:pic>
    </p:spTree>
    <p:extLst>
      <p:ext uri="{BB962C8B-B14F-4D97-AF65-F5344CB8AC3E}">
        <p14:creationId xmlns:p14="http://schemas.microsoft.com/office/powerpoint/2010/main" val="15812136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936260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386756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88238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556464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88165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257744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781909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955091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67526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5"/>
            <a:ext cx="10056812"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099527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0108907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177482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605654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1214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3C3C3C"/>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bg1">
                    <a:lumMod val="85000"/>
                  </a:schemeClr>
                </a:solidFill>
                <a:effectLst/>
                <a:uLnTx/>
                <a:uFillTx/>
                <a:latin typeface="Segoe UI"/>
                <a:ea typeface="+mn-ea"/>
                <a:cs typeface="Segoe UI" pitchFamily="34" charset="0"/>
              </a:rPr>
              <a:t>© 2017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3" y="3331851"/>
            <a:ext cx="2423825" cy="519143"/>
          </a:xfrm>
          <a:prstGeom prst="rect">
            <a:avLst/>
          </a:prstGeom>
        </p:spPr>
      </p:pic>
    </p:spTree>
    <p:extLst>
      <p:ext uri="{BB962C8B-B14F-4D97-AF65-F5344CB8AC3E}">
        <p14:creationId xmlns:p14="http://schemas.microsoft.com/office/powerpoint/2010/main" val="134735635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35710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eal 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27835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8773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3051866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927"/>
            <a:ext cx="12436476" cy="7002453"/>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invGray">
          <a:xfrm>
            <a:off x="1" y="-1"/>
            <a:ext cx="5761037" cy="69951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userDrawn="1"/>
        </p:nvSpPr>
        <p:spPr>
          <a:xfrm>
            <a:off x="274638" y="5341538"/>
            <a:ext cx="11887264" cy="685972"/>
          </a:xfrm>
          <a:prstGeom prst="rect">
            <a:avLst/>
          </a:prstGeom>
        </p:spPr>
        <p:txBody>
          <a:bodyPr vert="horz" wrap="square" lIns="182854" tIns="109712" rIns="146283" bIns="109712"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lvl="0"/>
            <a:r>
              <a:rPr lang="en-US" sz="2400">
                <a:gradFill>
                  <a:gsLst>
                    <a:gs pos="96653">
                      <a:schemeClr val="tx1"/>
                    </a:gs>
                    <a:gs pos="0">
                      <a:schemeClr val="tx1"/>
                    </a:gs>
                  </a:gsLst>
                  <a:lin ang="5400000" scaled="0"/>
                </a:gradFill>
                <a:latin typeface="+mj-lt"/>
              </a:rPr>
              <a:t>April 4–6, 2016</a:t>
            </a:r>
            <a:br>
              <a:rPr lang="en-US" sz="2400">
                <a:gradFill>
                  <a:gsLst>
                    <a:gs pos="96653">
                      <a:schemeClr val="tx1"/>
                    </a:gs>
                    <a:gs pos="0">
                      <a:schemeClr val="tx1"/>
                    </a:gs>
                  </a:gsLst>
                  <a:lin ang="5400000" scaled="0"/>
                </a:gradFill>
                <a:latin typeface="+mj-lt"/>
              </a:rPr>
            </a:br>
            <a:r>
              <a:rPr lang="en-US" sz="2400">
                <a:gradFill>
                  <a:gsLst>
                    <a:gs pos="96653">
                      <a:schemeClr val="tx1"/>
                    </a:gs>
                    <a:gs pos="0">
                      <a:schemeClr val="tx1"/>
                    </a:gs>
                  </a:gsLst>
                  <a:lin ang="5400000" scaled="0"/>
                </a:gradFill>
                <a:latin typeface="+mj-lt"/>
              </a:rPr>
              <a:t>New Orleans, Louisiana</a:t>
            </a: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378816" y="1975159"/>
            <a:ext cx="4034254" cy="2129810"/>
          </a:xfrm>
          <a:prstGeom prst="rect">
            <a:avLst/>
          </a:prstGeom>
        </p:spPr>
      </p:pic>
      <p:sp>
        <p:nvSpPr>
          <p:cNvPr id="13" name="TextBox 2"/>
          <p:cNvSpPr txBox="1"/>
          <p:nvPr userDrawn="1"/>
        </p:nvSpPr>
        <p:spPr>
          <a:xfrm>
            <a:off x="274638" y="6158540"/>
            <a:ext cx="1299731" cy="995429"/>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#Env16</a:t>
            </a:r>
          </a:p>
          <a:p>
            <a:pPr>
              <a:lnSpc>
                <a:spcPct val="90000"/>
              </a:lnSpc>
              <a:spcAft>
                <a:spcPts val="600"/>
              </a:spcAft>
            </a:pPr>
            <a:endParaRPr lang="en-US" sz="20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10358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3" name="TextBox 2"/>
          <p:cNvSpPr txBox="1"/>
          <p:nvPr userDrawn="1"/>
        </p:nvSpPr>
        <p:spPr>
          <a:xfrm>
            <a:off x="10880397" y="274706"/>
            <a:ext cx="1299731" cy="634440"/>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gradFill>
                  <a:gsLst>
                    <a:gs pos="2917">
                      <a:schemeClr val="tx1"/>
                    </a:gs>
                    <a:gs pos="30000">
                      <a:schemeClr val="tx1"/>
                    </a:gs>
                  </a:gsLst>
                  <a:lin ang="5400000" scaled="0"/>
                </a:gradFill>
                <a:latin typeface="+mj-lt"/>
              </a:rPr>
              <a:t>#Env16</a:t>
            </a:r>
          </a:p>
        </p:txBody>
      </p:sp>
      <p:sp>
        <p:nvSpPr>
          <p:cNvPr id="3" name="TextBox 2"/>
          <p:cNvSpPr txBox="1"/>
          <p:nvPr userDrawn="1"/>
        </p:nvSpPr>
        <p:spPr>
          <a:xfrm>
            <a:off x="264850" y="2125664"/>
            <a:ext cx="9824796" cy="3085503"/>
          </a:xfrm>
          <a:prstGeom prst="rect">
            <a:avLst/>
          </a:prstGeom>
          <a:noFill/>
        </p:spPr>
        <p:txBody>
          <a:bodyPr wrap="none" lIns="182854" tIns="146283" rIns="182854" bIns="146283" rtlCol="0">
            <a:spAutoFit/>
          </a:bodyPr>
          <a:lstStyle/>
          <a:p>
            <a:pPr>
              <a:lnSpc>
                <a:spcPct val="90000"/>
              </a:lnSpc>
              <a:spcAft>
                <a:spcPts val="600"/>
              </a:spcAft>
            </a:pPr>
            <a:r>
              <a:rPr lang="en-US" sz="9598">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Welcome</a:t>
            </a:r>
            <a:r>
              <a:rPr lang="en-US" sz="9598" baseline="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to</a:t>
            </a:r>
          </a:p>
          <a:p>
            <a:pPr>
              <a:lnSpc>
                <a:spcPct val="90000"/>
              </a:lnSpc>
              <a:spcAft>
                <a:spcPts val="600"/>
              </a:spcAft>
            </a:pPr>
            <a:r>
              <a:rPr lang="en-US" sz="9598">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Microsoft Envision</a:t>
            </a:r>
          </a:p>
        </p:txBody>
      </p:sp>
    </p:spTree>
    <p:extLst>
      <p:ext uri="{BB962C8B-B14F-4D97-AF65-F5344CB8AC3E}">
        <p14:creationId xmlns:p14="http://schemas.microsoft.com/office/powerpoint/2010/main" val="2671640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3" name="TextBox 2"/>
          <p:cNvSpPr txBox="1"/>
          <p:nvPr userDrawn="1"/>
        </p:nvSpPr>
        <p:spPr>
          <a:xfrm>
            <a:off x="10880397" y="274706"/>
            <a:ext cx="1299731" cy="634440"/>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gradFill>
                  <a:gsLst>
                    <a:gs pos="2917">
                      <a:schemeClr val="tx1"/>
                    </a:gs>
                    <a:gs pos="30000">
                      <a:schemeClr val="tx1"/>
                    </a:gs>
                  </a:gsLst>
                  <a:lin ang="5400000" scaled="0"/>
                </a:gradFill>
                <a:latin typeface="+mj-lt"/>
              </a:rPr>
              <a:t>#Env16</a:t>
            </a:r>
          </a:p>
        </p:txBody>
      </p:sp>
      <p:sp>
        <p:nvSpPr>
          <p:cNvPr id="3" name="TextBox 2"/>
          <p:cNvSpPr txBox="1"/>
          <p:nvPr userDrawn="1"/>
        </p:nvSpPr>
        <p:spPr>
          <a:xfrm>
            <a:off x="264850" y="2125662"/>
            <a:ext cx="9824796" cy="1651226"/>
          </a:xfrm>
          <a:prstGeom prst="rect">
            <a:avLst/>
          </a:prstGeom>
          <a:noFill/>
        </p:spPr>
        <p:txBody>
          <a:bodyPr wrap="none" lIns="182854" tIns="146283" rIns="182854" bIns="146283" rtlCol="0">
            <a:spAutoFit/>
          </a:bodyPr>
          <a:lstStyle/>
          <a:p>
            <a:pPr>
              <a:lnSpc>
                <a:spcPct val="90000"/>
              </a:lnSpc>
              <a:spcAft>
                <a:spcPts val="600"/>
              </a:spcAft>
            </a:pPr>
            <a:r>
              <a:rPr lang="en-US" sz="9598">
                <a:gradFill>
                  <a:gsLst>
                    <a:gs pos="2917">
                      <a:schemeClr val="tx1"/>
                    </a:gs>
                    <a:gs pos="30000">
                      <a:schemeClr val="tx1"/>
                    </a:gs>
                  </a:gsLst>
                  <a:lin ang="5400000" scaled="0"/>
                </a:gradFill>
                <a:latin typeface="+mj-lt"/>
              </a:rPr>
              <a:t>Microsoft Envision</a:t>
            </a:r>
          </a:p>
        </p:txBody>
      </p:sp>
    </p:spTree>
    <p:extLst>
      <p:ext uri="{BB962C8B-B14F-4D97-AF65-F5344CB8AC3E}">
        <p14:creationId xmlns:p14="http://schemas.microsoft.com/office/powerpoint/2010/main" val="3525171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Rectangle 3"/>
          <p:cNvSpPr/>
          <p:nvPr userDrawn="1"/>
        </p:nvSpPr>
        <p:spPr bwMode="auto">
          <a:xfrm>
            <a:off x="0" y="0"/>
            <a:ext cx="12436475" cy="6994525"/>
          </a:xfrm>
          <a:prstGeom prst="rect">
            <a:avLst/>
          </a:prstGeom>
          <a:gradFill flip="none" rotWithShape="1">
            <a:gsLst>
              <a:gs pos="31000">
                <a:srgbClr val="000000">
                  <a:alpha val="0"/>
                </a:srgbClr>
              </a:gs>
              <a:gs pos="75000">
                <a:srgbClr val="000000">
                  <a:alpha val="50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6" name="Footer Placeholder 1"/>
          <p:cNvSpPr txBox="1">
            <a:spLocks/>
          </p:cNvSpPr>
          <p:nvPr userDrawn="1"/>
        </p:nvSpPr>
        <p:spPr>
          <a:xfrm>
            <a:off x="274637" y="6729115"/>
            <a:ext cx="12161838" cy="2728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Microsoft Confidential – NDA Required</a:t>
            </a:r>
          </a:p>
        </p:txBody>
      </p:sp>
    </p:spTree>
    <p:extLst>
      <p:ext uri="{BB962C8B-B14F-4D97-AF65-F5344CB8AC3E}">
        <p14:creationId xmlns:p14="http://schemas.microsoft.com/office/powerpoint/2010/main" val="1241936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43584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3" name="TextBox 2"/>
          <p:cNvSpPr txBox="1"/>
          <p:nvPr userDrawn="1"/>
        </p:nvSpPr>
        <p:spPr>
          <a:xfrm>
            <a:off x="10880397" y="274706"/>
            <a:ext cx="1299731" cy="634440"/>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gradFill>
                  <a:gsLst>
                    <a:gs pos="2917">
                      <a:schemeClr val="tx1"/>
                    </a:gs>
                    <a:gs pos="30000">
                      <a:schemeClr val="tx1"/>
                    </a:gs>
                  </a:gsLst>
                  <a:lin ang="5400000" scaled="0"/>
                </a:gradFill>
                <a:latin typeface="+mj-lt"/>
              </a:rPr>
              <a:t>#Env16</a:t>
            </a:r>
          </a:p>
        </p:txBody>
      </p:sp>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530542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
            <a:ext cx="12436475" cy="6994526"/>
          </a:xfrm>
          <a:prstGeom prst="rect">
            <a:avLst/>
          </a:prstGeom>
        </p:spPr>
      </p:pic>
      <p:sp>
        <p:nvSpPr>
          <p:cNvPr id="4" name="Rectangle 3"/>
          <p:cNvSpPr/>
          <p:nvPr userDrawn="1"/>
        </p:nvSpPr>
        <p:spPr bwMode="auto">
          <a:xfrm>
            <a:off x="0" y="1"/>
            <a:ext cx="12436475" cy="6994526"/>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0" name="TextBox 9"/>
          <p:cNvSpPr txBox="1"/>
          <p:nvPr userDrawn="1"/>
        </p:nvSpPr>
        <p:spPr>
          <a:xfrm>
            <a:off x="169599" y="1235325"/>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196853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436475" cy="6994527"/>
          </a:xfrm>
          <a:prstGeom prst="rect">
            <a:avLst/>
          </a:prstGeom>
        </p:spPr>
      </p:pic>
      <p:sp>
        <p:nvSpPr>
          <p:cNvPr id="4" name="Rectangle 3"/>
          <p:cNvSpPr/>
          <p:nvPr userDrawn="1"/>
        </p:nvSpPr>
        <p:spPr bwMode="auto">
          <a:xfrm>
            <a:off x="0" y="1"/>
            <a:ext cx="12436475" cy="6994526"/>
          </a:xfrm>
          <a:prstGeom prst="rect">
            <a:avLst/>
          </a:prstGeom>
          <a:gradFill flip="none" rotWithShape="1">
            <a:gsLst>
              <a:gs pos="33000">
                <a:schemeClr val="accent1">
                  <a:alpha val="14000"/>
                </a:schemeClr>
              </a:gs>
              <a:gs pos="100000">
                <a:schemeClr val="accent4">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9608"/>
            <a:ext cx="1449939" cy="306604"/>
          </a:xfrm>
          <a:prstGeom prst="rect">
            <a:avLst/>
          </a:prstGeom>
        </p:spPr>
      </p:pic>
    </p:spTree>
    <p:extLst>
      <p:ext uri="{BB962C8B-B14F-4D97-AF65-F5344CB8AC3E}">
        <p14:creationId xmlns:p14="http://schemas.microsoft.com/office/powerpoint/2010/main" val="108369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2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
            <a:ext cx="12436475" cy="6994526"/>
          </a:xfrm>
          <a:prstGeom prst="rect">
            <a:avLst/>
          </a:prstGeom>
        </p:spPr>
      </p:pic>
      <p:sp>
        <p:nvSpPr>
          <p:cNvPr id="4" name="Rectangle 3"/>
          <p:cNvSpPr/>
          <p:nvPr userDrawn="1"/>
        </p:nvSpPr>
        <p:spPr bwMode="auto">
          <a:xfrm>
            <a:off x="0" y="1"/>
            <a:ext cx="12436475" cy="6994526"/>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0" name="TextBox 9"/>
          <p:cNvSpPr txBox="1"/>
          <p:nvPr userDrawn="1"/>
        </p:nvSpPr>
        <p:spPr>
          <a:xfrm>
            <a:off x="169599" y="3102226"/>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7818755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0_Walkin">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0669947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1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pic>
        <p:nvPicPr>
          <p:cNvPr id="4" name="Picture 3"/>
          <p:cNvPicPr>
            <a:picLocks noChangeAspect="1"/>
          </p:cNvPicPr>
          <p:nvPr userDrawn="1"/>
        </p:nvPicPr>
        <p:blipFill rotWithShape="1">
          <a:blip r:embed="rId3" cstate="print">
            <a:extLst>
              <a:ext uri="{28A0092B-C50C-407E-A947-70E740481C1C}">
                <a14:useLocalDpi xmlns:a14="http://schemas.microsoft.com/office/drawing/2010/main"/>
              </a:ext>
            </a:extLst>
          </a:blip>
          <a:srcRect t="-4"/>
          <a:stretch/>
        </p:blipFill>
        <p:spPr>
          <a:xfrm>
            <a:off x="9720775" y="0"/>
            <a:ext cx="886264" cy="6994525"/>
          </a:xfrm>
          <a:prstGeom prst="rect">
            <a:avLst/>
          </a:prstGeom>
        </p:spPr>
      </p:pic>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a:ext>
            </a:extLst>
          </a:blip>
          <a:srcRect t="-4" r="-60"/>
          <a:stretch/>
        </p:blipFill>
        <p:spPr>
          <a:xfrm>
            <a:off x="11197883" y="0"/>
            <a:ext cx="1238592"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6"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pic>
        <p:nvPicPr>
          <p:cNvPr id="11" name="Picture 10"/>
          <p:cNvPicPr>
            <a:picLocks noChangeAspect="1"/>
          </p:cNvPicPr>
          <p:nvPr userDrawn="1"/>
        </p:nvPicPr>
        <p:blipFill rotWithShape="1">
          <a:blip r:embed="rId7" cstate="print">
            <a:extLst>
              <a:ext uri="{28A0092B-C50C-407E-A947-70E740481C1C}">
                <a14:useLocalDpi xmlns:a14="http://schemas.microsoft.com/office/drawing/2010/main"/>
              </a:ext>
            </a:extLst>
          </a:blip>
          <a:srcRect t="-4"/>
          <a:stretch/>
        </p:blipFill>
        <p:spPr>
          <a:xfrm>
            <a:off x="8243668" y="0"/>
            <a:ext cx="647113" cy="6994525"/>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marL="0" algn="l" defTabSz="932563" rtl="0" eaLnBrk="1" latinLnBrk="0" hangingPunct="1">
              <a:lnSpc>
                <a:spcPct val="90000"/>
              </a:lnSpc>
              <a:spcAft>
                <a:spcPts val="600"/>
              </a:spcAft>
            </a:pPr>
            <a:r>
              <a:rPr lang="en-US" sz="7998" kern="1200">
                <a:gradFill>
                  <a:gsLst>
                    <a:gs pos="2917">
                      <a:schemeClr val="tx1"/>
                    </a:gs>
                    <a:gs pos="30000">
                      <a:schemeClr val="tx1"/>
                    </a:gs>
                  </a:gsLst>
                  <a:lin ang="5400000" scaled="0"/>
                </a:gradFill>
                <a:latin typeface="+mj-lt"/>
                <a:ea typeface="+mn-ea"/>
                <a:cs typeface="+mn-cs"/>
              </a:rPr>
              <a:t>Digital Transformation</a:t>
            </a:r>
          </a:p>
        </p:txBody>
      </p:sp>
    </p:spTree>
    <p:extLst>
      <p:ext uri="{BB962C8B-B14F-4D97-AF65-F5344CB8AC3E}">
        <p14:creationId xmlns:p14="http://schemas.microsoft.com/office/powerpoint/2010/main" val="19383269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Tree>
    <p:extLst>
      <p:ext uri="{BB962C8B-B14F-4D97-AF65-F5344CB8AC3E}">
        <p14:creationId xmlns:p14="http://schemas.microsoft.com/office/powerpoint/2010/main" val="3794109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accent4"/>
                </a:soli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38947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5063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74775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3914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solidFill>
                  <a:schemeClr val="accent4"/>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solidFill>
                  <a:schemeClr val="accent4"/>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47726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6567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accent4"/>
              </a:buClr>
              <a:buFont typeface="Arial" pitchFamily="34" charset="0"/>
              <a:buChar char="•"/>
              <a:defRPr sz="3199">
                <a:solidFill>
                  <a:schemeClr val="accent4"/>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accent4"/>
              </a:buClr>
              <a:buFont typeface="Arial" pitchFamily="34" charset="0"/>
              <a:buChar char="•"/>
              <a:defRPr sz="3199">
                <a:solidFill>
                  <a:schemeClr val="accent4"/>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20953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19137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16069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01Application_Blank">
    <p:spTree>
      <p:nvGrpSpPr>
        <p:cNvPr id="1" name=""/>
        <p:cNvGrpSpPr/>
        <p:nvPr/>
      </p:nvGrpSpPr>
      <p:grpSpPr>
        <a:xfrm>
          <a:off x="0" y="0"/>
          <a:ext cx="0" cy="0"/>
          <a:chOff x="0" y="0"/>
          <a:chExt cx="0" cy="0"/>
        </a:xfrm>
      </p:grpSpPr>
      <p:grpSp>
        <p:nvGrpSpPr>
          <p:cNvPr id="16" name="Group 15"/>
          <p:cNvGrpSpPr/>
          <p:nvPr userDrawn="1"/>
        </p:nvGrpSpPr>
        <p:grpSpPr>
          <a:xfrm>
            <a:off x="9939268" y="124025"/>
            <a:ext cx="1995215" cy="656924"/>
            <a:chOff x="9743882" y="121604"/>
            <a:chExt cx="1955993" cy="644102"/>
          </a:xfrm>
        </p:grpSpPr>
        <p:sp>
          <p:nvSpPr>
            <p:cNvPr id="17" name="Rectangle 16"/>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19" name="Text Placeholder 3"/>
          <p:cNvSpPr>
            <a:spLocks noGrp="1"/>
          </p:cNvSpPr>
          <p:nvPr>
            <p:ph type="body" sz="quarter" idx="12"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96"/>
            <a:ext cx="4349687" cy="6994029"/>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606960" y="124022"/>
            <a:ext cx="657017" cy="656923"/>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800"/>
            </a:p>
          </p:txBody>
        </p:sp>
      </p:gr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33649585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01Application_Text">
    <p:spTree>
      <p:nvGrpSpPr>
        <p:cNvPr id="1" name=""/>
        <p:cNvGrpSpPr/>
        <p:nvPr/>
      </p:nvGrpSpPr>
      <p:grpSpPr>
        <a:xfrm>
          <a:off x="0" y="0"/>
          <a:ext cx="0" cy="0"/>
          <a:chOff x="0" y="0"/>
          <a:chExt cx="0" cy="0"/>
        </a:xfrm>
      </p:grpSpPr>
      <p:grpSp>
        <p:nvGrpSpPr>
          <p:cNvPr id="16" name="Group 15"/>
          <p:cNvGrpSpPr/>
          <p:nvPr userDrawn="1"/>
        </p:nvGrpSpPr>
        <p:grpSpPr>
          <a:xfrm>
            <a:off x="9939268" y="124025"/>
            <a:ext cx="1995215" cy="656924"/>
            <a:chOff x="9743882" y="121604"/>
            <a:chExt cx="1955993" cy="644102"/>
          </a:xfrm>
        </p:grpSpPr>
        <p:sp>
          <p:nvSpPr>
            <p:cNvPr id="17" name="Rectangle 16"/>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5" name="Isosceles Triangle 24"/>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8" name="Text Placeholder 3"/>
          <p:cNvSpPr>
            <a:spLocks noGrp="1"/>
          </p:cNvSpPr>
          <p:nvPr>
            <p:ph type="body" sz="quarter" idx="12"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96"/>
            <a:ext cx="4349687" cy="6994029"/>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4" name="Text Placeholder 3"/>
          <p:cNvSpPr>
            <a:spLocks noGrp="1"/>
          </p:cNvSpPr>
          <p:nvPr>
            <p:ph type="body" sz="quarter" idx="11"/>
          </p:nvPr>
        </p:nvSpPr>
        <p:spPr>
          <a:xfrm>
            <a:off x="682465"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grpSp>
        <p:nvGrpSpPr>
          <p:cNvPr id="21" name="Group 20"/>
          <p:cNvGrpSpPr/>
          <p:nvPr userDrawn="1"/>
        </p:nvGrpSpPr>
        <p:grpSpPr>
          <a:xfrm>
            <a:off x="11606960" y="124022"/>
            <a:ext cx="657017" cy="656923"/>
            <a:chOff x="11330153" y="81481"/>
            <a:chExt cx="644101" cy="644101"/>
          </a:xfrm>
        </p:grpSpPr>
        <p:sp>
          <p:nvSpPr>
            <p:cNvPr id="22" name="Oval 21"/>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800"/>
            </a:p>
          </p:txBody>
        </p:sp>
      </p:grpSp>
      <p:sp>
        <p:nvSpPr>
          <p:cNvPr id="26" name="Content Placeholder 25"/>
          <p:cNvSpPr>
            <a:spLocks noGrp="1"/>
          </p:cNvSpPr>
          <p:nvPr>
            <p:ph sz="quarter" idx="14"/>
          </p:nvPr>
        </p:nvSpPr>
        <p:spPr>
          <a:xfrm>
            <a:off x="4896862" y="294677"/>
            <a:ext cx="6218238" cy="6295885"/>
          </a:xfrm>
        </p:spPr>
        <p:txBody>
          <a:bodyPr>
            <a:noAutofit/>
          </a:bodyPr>
          <a:lstStyle>
            <a:lvl1pPr marL="0" indent="0">
              <a:buNone/>
              <a:defRPr sz="2856"/>
            </a:lvl1pPr>
            <a:lvl2pPr marL="342834" indent="0">
              <a:buNone/>
              <a:defRPr/>
            </a:lvl2pPr>
          </a:lstStyle>
          <a:p>
            <a:pPr lvl="0"/>
            <a:r>
              <a:rPr lang="en-US"/>
              <a:t>Edit Master text styles</a:t>
            </a:r>
          </a:p>
          <a:p>
            <a:pPr lvl="1"/>
            <a:r>
              <a:rPr lang="en-US"/>
              <a:t>Second level</a:t>
            </a:r>
          </a:p>
          <a:p>
            <a:pPr lvl="2"/>
            <a:r>
              <a:rPr lang="en-US"/>
              <a:t>Third level</a:t>
            </a:r>
          </a:p>
        </p:txBody>
      </p:sp>
      <p:sp>
        <p:nvSpPr>
          <p:cNvPr id="27"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27527835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01Application_Photo">
    <p:spTree>
      <p:nvGrpSpPr>
        <p:cNvPr id="1" name=""/>
        <p:cNvGrpSpPr/>
        <p:nvPr/>
      </p:nvGrpSpPr>
      <p:grpSpPr>
        <a:xfrm>
          <a:off x="0" y="0"/>
          <a:ext cx="0" cy="0"/>
          <a:chOff x="0" y="0"/>
          <a:chExt cx="0" cy="0"/>
        </a:xfrm>
      </p:grpSpPr>
      <p:grpSp>
        <p:nvGrpSpPr>
          <p:cNvPr id="25" name="Group 24"/>
          <p:cNvGrpSpPr/>
          <p:nvPr userDrawn="1"/>
        </p:nvGrpSpPr>
        <p:grpSpPr>
          <a:xfrm>
            <a:off x="9939268" y="124025"/>
            <a:ext cx="1995215" cy="656924"/>
            <a:chOff x="9743882" y="121604"/>
            <a:chExt cx="1955993" cy="644102"/>
          </a:xfrm>
        </p:grpSpPr>
        <p:sp>
          <p:nvSpPr>
            <p:cNvPr id="26" name="Rectangle 25"/>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7" name="Isosceles Triangle 26"/>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8" name="Text Placeholder 3"/>
          <p:cNvSpPr>
            <a:spLocks noGrp="1"/>
          </p:cNvSpPr>
          <p:nvPr>
            <p:ph type="body" sz="quarter" idx="13"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96"/>
            <a:ext cx="4349687" cy="6994029"/>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4" name="Text Placeholder 3"/>
          <p:cNvSpPr>
            <a:spLocks noGrp="1"/>
          </p:cNvSpPr>
          <p:nvPr>
            <p:ph type="body" sz="quarter" idx="11"/>
          </p:nvPr>
        </p:nvSpPr>
        <p:spPr>
          <a:xfrm>
            <a:off x="682465"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7" name="Picture Placeholder 16"/>
          <p:cNvSpPr>
            <a:spLocks noGrp="1"/>
          </p:cNvSpPr>
          <p:nvPr>
            <p:ph type="pic" sz="quarter" idx="12"/>
          </p:nvPr>
        </p:nvSpPr>
        <p:spPr>
          <a:xfrm>
            <a:off x="4896862" y="295275"/>
            <a:ext cx="6218238" cy="6295288"/>
          </a:xfrm>
        </p:spPr>
        <p:txBody>
          <a:bodyPr>
            <a:noAutofit/>
          </a:bodyPr>
          <a:lstStyle>
            <a:lvl1pPr marL="0" indent="0" algn="ctr">
              <a:buNone/>
              <a:defRPr/>
            </a:lvl1pPr>
          </a:lstStyle>
          <a:p>
            <a:endParaRPr lang="en-US"/>
          </a:p>
        </p:txBody>
      </p:sp>
      <p:grpSp>
        <p:nvGrpSpPr>
          <p:cNvPr id="21" name="Group 20"/>
          <p:cNvGrpSpPr/>
          <p:nvPr userDrawn="1"/>
        </p:nvGrpSpPr>
        <p:grpSpPr>
          <a:xfrm>
            <a:off x="11606960" y="124022"/>
            <a:ext cx="657017" cy="656923"/>
            <a:chOff x="11330153" y="81481"/>
            <a:chExt cx="644101" cy="644101"/>
          </a:xfrm>
        </p:grpSpPr>
        <p:sp>
          <p:nvSpPr>
            <p:cNvPr id="22" name="Oval 21"/>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800"/>
            </a:p>
          </p:txBody>
        </p:sp>
      </p:grpSp>
      <p:sp>
        <p:nvSpPr>
          <p:cNvPr id="16"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14138846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02Data_Blank">
    <p:spTree>
      <p:nvGrpSpPr>
        <p:cNvPr id="1" name=""/>
        <p:cNvGrpSpPr/>
        <p:nvPr/>
      </p:nvGrpSpPr>
      <p:grpSpPr>
        <a:xfrm>
          <a:off x="0" y="0"/>
          <a:ext cx="0" cy="0"/>
          <a:chOff x="0" y="0"/>
          <a:chExt cx="0" cy="0"/>
        </a:xfrm>
      </p:grpSpPr>
      <p:grpSp>
        <p:nvGrpSpPr>
          <p:cNvPr id="9" name="Group 8"/>
          <p:cNvGrpSpPr/>
          <p:nvPr userDrawn="1"/>
        </p:nvGrpSpPr>
        <p:grpSpPr>
          <a:xfrm>
            <a:off x="9939268" y="124025"/>
            <a:ext cx="1995215" cy="656924"/>
            <a:chOff x="9743882" y="121604"/>
            <a:chExt cx="1955993" cy="644102"/>
          </a:xfrm>
        </p:grpSpPr>
        <p:sp>
          <p:nvSpPr>
            <p:cNvPr id="20" name="Rectangle 19"/>
            <p:cNvSpPr/>
            <p:nvPr/>
          </p:nvSpPr>
          <p:spPr bwMode="auto">
            <a:xfrm rot="5400000">
              <a:off x="10399828" y="-534341"/>
              <a:ext cx="644102" cy="195599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8" name="Isosceles Triangle 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p:cNvGrpSpPr/>
          <p:nvPr userDrawn="1"/>
        </p:nvGrpSpPr>
        <p:grpSpPr>
          <a:xfrm>
            <a:off x="11606960" y="124022"/>
            <a:ext cx="657017" cy="656923"/>
            <a:chOff x="457580" y="3616862"/>
            <a:chExt cx="657017" cy="657017"/>
          </a:xfrm>
        </p:grpSpPr>
        <p:sp>
          <p:nvSpPr>
            <p:cNvPr id="17" name="Oval 16"/>
            <p:cNvSpPr/>
            <p:nvPr/>
          </p:nvSpPr>
          <p:spPr bwMode="auto">
            <a:xfrm>
              <a:off x="457580" y="3616862"/>
              <a:ext cx="657017" cy="657017"/>
            </a:xfrm>
            <a:prstGeom prst="ellipse">
              <a:avLst/>
            </a:prstGeom>
            <a:solidFill>
              <a:srgbClr val="0078D7"/>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224">
                <a:defRPr/>
              </a:pPr>
              <a:endParaRPr lang="en-US" sz="1800" kern="0">
                <a:solidFill>
                  <a:srgbClr val="505050"/>
                </a:solidFill>
                <a:latin typeface="Segoe UI Semilight"/>
              </a:endParaRPr>
            </a:p>
          </p:txBody>
        </p:sp>
      </p:grpSp>
      <p:sp>
        <p:nvSpPr>
          <p:cNvPr id="6" name="Rectangle 5"/>
          <p:cNvSpPr/>
          <p:nvPr userDrawn="1"/>
        </p:nvSpPr>
        <p:spPr bwMode="auto">
          <a:xfrm>
            <a:off x="1" y="496"/>
            <a:ext cx="4349687" cy="699402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78D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5" name="Text Placeholder 3"/>
          <p:cNvSpPr>
            <a:spLocks noGrp="1"/>
          </p:cNvSpPr>
          <p:nvPr>
            <p:ph type="body" sz="quarter" idx="12"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Tree>
    <p:extLst>
      <p:ext uri="{BB962C8B-B14F-4D97-AF65-F5344CB8AC3E}">
        <p14:creationId xmlns:p14="http://schemas.microsoft.com/office/powerpoint/2010/main" val="25336059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02Data_Text">
    <p:spTree>
      <p:nvGrpSpPr>
        <p:cNvPr id="1" name=""/>
        <p:cNvGrpSpPr/>
        <p:nvPr/>
      </p:nvGrpSpPr>
      <p:grpSpPr>
        <a:xfrm>
          <a:off x="0" y="0"/>
          <a:ext cx="0" cy="0"/>
          <a:chOff x="0" y="0"/>
          <a:chExt cx="0" cy="0"/>
        </a:xfrm>
      </p:grpSpPr>
      <p:grpSp>
        <p:nvGrpSpPr>
          <p:cNvPr id="20" name="Group 19"/>
          <p:cNvGrpSpPr/>
          <p:nvPr userDrawn="1"/>
        </p:nvGrpSpPr>
        <p:grpSpPr>
          <a:xfrm>
            <a:off x="9939268" y="124025"/>
            <a:ext cx="1995215" cy="656924"/>
            <a:chOff x="9743882" y="121604"/>
            <a:chExt cx="1955993" cy="644102"/>
          </a:xfrm>
        </p:grpSpPr>
        <p:sp>
          <p:nvSpPr>
            <p:cNvPr id="21" name="Rectangle 20"/>
            <p:cNvSpPr/>
            <p:nvPr/>
          </p:nvSpPr>
          <p:spPr bwMode="auto">
            <a:xfrm rot="5400000">
              <a:off x="10399828" y="-534341"/>
              <a:ext cx="644102" cy="195599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2"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grpSp>
        <p:nvGrpSpPr>
          <p:cNvPr id="16" name="Group 15"/>
          <p:cNvGrpSpPr/>
          <p:nvPr userDrawn="1"/>
        </p:nvGrpSpPr>
        <p:grpSpPr>
          <a:xfrm>
            <a:off x="11606960" y="124022"/>
            <a:ext cx="657017" cy="656923"/>
            <a:chOff x="457580" y="3616862"/>
            <a:chExt cx="657017" cy="657017"/>
          </a:xfrm>
        </p:grpSpPr>
        <p:sp>
          <p:nvSpPr>
            <p:cNvPr id="17" name="Oval 16"/>
            <p:cNvSpPr/>
            <p:nvPr/>
          </p:nvSpPr>
          <p:spPr bwMode="auto">
            <a:xfrm>
              <a:off x="457580" y="3616862"/>
              <a:ext cx="657017" cy="657017"/>
            </a:xfrm>
            <a:prstGeom prst="ellipse">
              <a:avLst/>
            </a:prstGeom>
            <a:solidFill>
              <a:srgbClr val="0078D7"/>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224">
                <a:defRPr/>
              </a:pPr>
              <a:endParaRPr lang="en-US" sz="1800" kern="0">
                <a:solidFill>
                  <a:srgbClr val="505050"/>
                </a:solidFill>
                <a:latin typeface="Segoe UI Semilight"/>
              </a:endParaRPr>
            </a:p>
          </p:txBody>
        </p:sp>
      </p:grpSp>
      <p:sp>
        <p:nvSpPr>
          <p:cNvPr id="6" name="Rectangle 5"/>
          <p:cNvSpPr/>
          <p:nvPr userDrawn="1"/>
        </p:nvSpPr>
        <p:spPr bwMode="auto">
          <a:xfrm>
            <a:off x="1" y="496"/>
            <a:ext cx="4349687" cy="699402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78D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9" name="Content Placeholder 25"/>
          <p:cNvSpPr>
            <a:spLocks noGrp="1"/>
          </p:cNvSpPr>
          <p:nvPr>
            <p:ph sz="quarter" idx="14"/>
          </p:nvPr>
        </p:nvSpPr>
        <p:spPr>
          <a:xfrm>
            <a:off x="4677564" y="919650"/>
            <a:ext cx="7367114" cy="5670912"/>
          </a:xfrm>
        </p:spPr>
        <p:txBody>
          <a:bodyPr>
            <a:noAutofit/>
          </a:bodyPr>
          <a:lstStyle>
            <a:lvl1pPr marL="0" indent="0">
              <a:buNone/>
              <a:defRPr sz="2856"/>
            </a:lvl1pPr>
            <a:lvl2pPr marL="342834" indent="0">
              <a:buNone/>
              <a:defRPr/>
            </a:lvl2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912188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02Data_Photo">
    <p:spTree>
      <p:nvGrpSpPr>
        <p:cNvPr id="1" name=""/>
        <p:cNvGrpSpPr/>
        <p:nvPr/>
      </p:nvGrpSpPr>
      <p:grpSpPr>
        <a:xfrm>
          <a:off x="0" y="0"/>
          <a:ext cx="0" cy="0"/>
          <a:chOff x="0" y="0"/>
          <a:chExt cx="0" cy="0"/>
        </a:xfrm>
      </p:grpSpPr>
      <p:grpSp>
        <p:nvGrpSpPr>
          <p:cNvPr id="19" name="Group 18"/>
          <p:cNvGrpSpPr/>
          <p:nvPr userDrawn="1"/>
        </p:nvGrpSpPr>
        <p:grpSpPr>
          <a:xfrm>
            <a:off x="9939268" y="124025"/>
            <a:ext cx="1995215" cy="656924"/>
            <a:chOff x="9743882" y="121604"/>
            <a:chExt cx="1955993" cy="644102"/>
          </a:xfrm>
        </p:grpSpPr>
        <p:sp>
          <p:nvSpPr>
            <p:cNvPr id="21" name="Rectangle 20"/>
            <p:cNvSpPr/>
            <p:nvPr/>
          </p:nvSpPr>
          <p:spPr bwMode="auto">
            <a:xfrm rot="5400000">
              <a:off x="10399828" y="-534341"/>
              <a:ext cx="644102" cy="195599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2"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grpSp>
        <p:nvGrpSpPr>
          <p:cNvPr id="16" name="Group 15"/>
          <p:cNvGrpSpPr/>
          <p:nvPr userDrawn="1"/>
        </p:nvGrpSpPr>
        <p:grpSpPr>
          <a:xfrm>
            <a:off x="11606960" y="124022"/>
            <a:ext cx="657017" cy="656923"/>
            <a:chOff x="457580" y="3616862"/>
            <a:chExt cx="657017" cy="657017"/>
          </a:xfrm>
        </p:grpSpPr>
        <p:sp>
          <p:nvSpPr>
            <p:cNvPr id="17" name="Oval 16"/>
            <p:cNvSpPr/>
            <p:nvPr/>
          </p:nvSpPr>
          <p:spPr bwMode="auto">
            <a:xfrm>
              <a:off x="457580" y="3616862"/>
              <a:ext cx="657017" cy="657017"/>
            </a:xfrm>
            <a:prstGeom prst="ellipse">
              <a:avLst/>
            </a:prstGeom>
            <a:solidFill>
              <a:srgbClr val="0078D7"/>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224">
                <a:defRPr/>
              </a:pPr>
              <a:endParaRPr lang="en-US" sz="1800" kern="0">
                <a:solidFill>
                  <a:srgbClr val="505050"/>
                </a:solidFill>
                <a:latin typeface="Segoe UI Semilight"/>
              </a:endParaRPr>
            </a:p>
          </p:txBody>
        </p:sp>
      </p:grpSp>
      <p:sp>
        <p:nvSpPr>
          <p:cNvPr id="6" name="Rectangle 5"/>
          <p:cNvSpPr/>
          <p:nvPr userDrawn="1"/>
        </p:nvSpPr>
        <p:spPr bwMode="auto">
          <a:xfrm>
            <a:off x="1" y="496"/>
            <a:ext cx="4349687" cy="699402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78D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20" name="Picture Placeholder 16"/>
          <p:cNvSpPr>
            <a:spLocks noGrp="1"/>
          </p:cNvSpPr>
          <p:nvPr>
            <p:ph type="pic" sz="quarter" idx="13"/>
          </p:nvPr>
        </p:nvSpPr>
        <p:spPr>
          <a:xfrm>
            <a:off x="4677564" y="919650"/>
            <a:ext cx="7367114" cy="5670912"/>
          </a:xfrm>
        </p:spPr>
        <p:txBody>
          <a:bodyPr>
            <a:noAutofit/>
          </a:bodyPr>
          <a:lstStyle>
            <a:lvl1pPr marL="0" indent="0" algn="ctr">
              <a:buNone/>
              <a:defRPr/>
            </a:lvl1pPr>
          </a:lstStyle>
          <a:p>
            <a:endParaRPr lang="en-US"/>
          </a:p>
        </p:txBody>
      </p:sp>
    </p:spTree>
    <p:extLst>
      <p:ext uri="{BB962C8B-B14F-4D97-AF65-F5344CB8AC3E}">
        <p14:creationId xmlns:p14="http://schemas.microsoft.com/office/powerpoint/2010/main" val="30600228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03Openness_Blank">
    <p:spTree>
      <p:nvGrpSpPr>
        <p:cNvPr id="1" name=""/>
        <p:cNvGrpSpPr/>
        <p:nvPr/>
      </p:nvGrpSpPr>
      <p:grpSpPr>
        <a:xfrm>
          <a:off x="0" y="0"/>
          <a:ext cx="0" cy="0"/>
          <a:chOff x="0" y="0"/>
          <a:chExt cx="0" cy="0"/>
        </a:xfrm>
      </p:grpSpPr>
      <p:grpSp>
        <p:nvGrpSpPr>
          <p:cNvPr id="16" name="Group 15"/>
          <p:cNvGrpSpPr/>
          <p:nvPr userDrawn="1"/>
        </p:nvGrpSpPr>
        <p:grpSpPr>
          <a:xfrm>
            <a:off x="9939268" y="124025"/>
            <a:ext cx="1995215" cy="656924"/>
            <a:chOff x="9743882" y="121604"/>
            <a:chExt cx="1955993" cy="644102"/>
          </a:xfrm>
        </p:grpSpPr>
        <p:sp>
          <p:nvSpPr>
            <p:cNvPr id="17" name="Rectangle 16"/>
            <p:cNvSpPr/>
            <p:nvPr/>
          </p:nvSpPr>
          <p:spPr bwMode="auto">
            <a:xfrm rot="5400000">
              <a:off x="10399828" y="-534341"/>
              <a:ext cx="644102" cy="1955992"/>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2" name="Text Placeholder 3"/>
          <p:cNvSpPr>
            <a:spLocks noGrp="1"/>
          </p:cNvSpPr>
          <p:nvPr>
            <p:ph type="body" sz="quarter" idx="13"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grpSp>
        <p:nvGrpSpPr>
          <p:cNvPr id="19" name="Group 18"/>
          <p:cNvGrpSpPr/>
          <p:nvPr userDrawn="1"/>
        </p:nvGrpSpPr>
        <p:grpSpPr>
          <a:xfrm>
            <a:off x="11606960" y="124022"/>
            <a:ext cx="657017" cy="656923"/>
            <a:chOff x="457580" y="4622691"/>
            <a:chExt cx="657017" cy="657017"/>
          </a:xfrm>
        </p:grpSpPr>
        <p:sp>
          <p:nvSpPr>
            <p:cNvPr id="20" name="Oval 19"/>
            <p:cNvSpPr/>
            <p:nvPr/>
          </p:nvSpPr>
          <p:spPr bwMode="auto">
            <a:xfrm>
              <a:off x="457580" y="4622691"/>
              <a:ext cx="657017" cy="657017"/>
            </a:xfrm>
            <a:prstGeom prst="ellipse">
              <a:avLst/>
            </a:prstGeom>
            <a:solidFill>
              <a:srgbClr val="D83B01"/>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noProof="0">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89642" tIns="44821" rIns="89642" bIns="44821"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6" name="Rectangle 5"/>
          <p:cNvSpPr/>
          <p:nvPr userDrawn="1"/>
        </p:nvSpPr>
        <p:spPr bwMode="auto">
          <a:xfrm>
            <a:off x="1" y="496"/>
            <a:ext cx="4349687" cy="699402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D83B0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27661124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03Openness_Text">
    <p:spTree>
      <p:nvGrpSpPr>
        <p:cNvPr id="1" name=""/>
        <p:cNvGrpSpPr/>
        <p:nvPr/>
      </p:nvGrpSpPr>
      <p:grpSpPr>
        <a:xfrm>
          <a:off x="0" y="0"/>
          <a:ext cx="0" cy="0"/>
          <a:chOff x="0" y="0"/>
          <a:chExt cx="0" cy="0"/>
        </a:xfrm>
      </p:grpSpPr>
      <p:grpSp>
        <p:nvGrpSpPr>
          <p:cNvPr id="17" name="Group 16"/>
          <p:cNvGrpSpPr/>
          <p:nvPr userDrawn="1"/>
        </p:nvGrpSpPr>
        <p:grpSpPr>
          <a:xfrm>
            <a:off x="9939268" y="124025"/>
            <a:ext cx="1995215" cy="656924"/>
            <a:chOff x="9743882" y="121604"/>
            <a:chExt cx="1955993" cy="644102"/>
          </a:xfrm>
        </p:grpSpPr>
        <p:sp>
          <p:nvSpPr>
            <p:cNvPr id="18" name="Rectangle 17"/>
            <p:cNvSpPr/>
            <p:nvPr/>
          </p:nvSpPr>
          <p:spPr bwMode="auto">
            <a:xfrm rot="5400000">
              <a:off x="10399828" y="-534341"/>
              <a:ext cx="644102" cy="1955992"/>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3"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grpSp>
        <p:nvGrpSpPr>
          <p:cNvPr id="19" name="Group 18"/>
          <p:cNvGrpSpPr/>
          <p:nvPr userDrawn="1"/>
        </p:nvGrpSpPr>
        <p:grpSpPr>
          <a:xfrm>
            <a:off x="11606960" y="124022"/>
            <a:ext cx="657017" cy="656923"/>
            <a:chOff x="457580" y="4622691"/>
            <a:chExt cx="657017" cy="657017"/>
          </a:xfrm>
        </p:grpSpPr>
        <p:sp>
          <p:nvSpPr>
            <p:cNvPr id="20" name="Oval 19"/>
            <p:cNvSpPr/>
            <p:nvPr/>
          </p:nvSpPr>
          <p:spPr bwMode="auto">
            <a:xfrm>
              <a:off x="457580" y="4622691"/>
              <a:ext cx="657017" cy="657017"/>
            </a:xfrm>
            <a:prstGeom prst="ellipse">
              <a:avLst/>
            </a:prstGeom>
            <a:solidFill>
              <a:srgbClr val="D83B01"/>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noProof="0">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89642" tIns="44821" rIns="89642" bIns="44821"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6" name="Rectangle 5"/>
          <p:cNvSpPr/>
          <p:nvPr userDrawn="1"/>
        </p:nvSpPr>
        <p:spPr bwMode="auto">
          <a:xfrm>
            <a:off x="1" y="496"/>
            <a:ext cx="4349687" cy="699402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D83B0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6" name="Content Placeholder 25"/>
          <p:cNvSpPr>
            <a:spLocks noGrp="1"/>
          </p:cNvSpPr>
          <p:nvPr>
            <p:ph sz="quarter" idx="14"/>
          </p:nvPr>
        </p:nvSpPr>
        <p:spPr>
          <a:xfrm>
            <a:off x="4896862" y="294677"/>
            <a:ext cx="6218238" cy="6295885"/>
          </a:xfrm>
        </p:spPr>
        <p:txBody>
          <a:bodyPr>
            <a:noAutofit/>
          </a:bodyPr>
          <a:lstStyle>
            <a:lvl1pPr marL="0" indent="0">
              <a:buNone/>
              <a:defRPr sz="2856"/>
            </a:lvl1pPr>
            <a:lvl2pPr marL="342834" indent="0">
              <a:buNone/>
              <a:defRPr/>
            </a:lvl2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701955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03Openness_Photo">
    <p:spTree>
      <p:nvGrpSpPr>
        <p:cNvPr id="1" name=""/>
        <p:cNvGrpSpPr/>
        <p:nvPr/>
      </p:nvGrpSpPr>
      <p:grpSpPr>
        <a:xfrm>
          <a:off x="0" y="0"/>
          <a:ext cx="0" cy="0"/>
          <a:chOff x="0" y="0"/>
          <a:chExt cx="0" cy="0"/>
        </a:xfrm>
      </p:grpSpPr>
      <p:grpSp>
        <p:nvGrpSpPr>
          <p:cNvPr id="16" name="Group 15"/>
          <p:cNvGrpSpPr/>
          <p:nvPr userDrawn="1"/>
        </p:nvGrpSpPr>
        <p:grpSpPr>
          <a:xfrm>
            <a:off x="9939268" y="124025"/>
            <a:ext cx="1995215" cy="656924"/>
            <a:chOff x="9743882" y="121604"/>
            <a:chExt cx="1955993" cy="644102"/>
          </a:xfrm>
        </p:grpSpPr>
        <p:sp>
          <p:nvSpPr>
            <p:cNvPr id="18" name="Rectangle 17"/>
            <p:cNvSpPr/>
            <p:nvPr/>
          </p:nvSpPr>
          <p:spPr bwMode="auto">
            <a:xfrm rot="5400000">
              <a:off x="10399828" y="-534341"/>
              <a:ext cx="644102" cy="1955992"/>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4"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grpSp>
        <p:nvGrpSpPr>
          <p:cNvPr id="19" name="Group 18"/>
          <p:cNvGrpSpPr/>
          <p:nvPr userDrawn="1"/>
        </p:nvGrpSpPr>
        <p:grpSpPr>
          <a:xfrm>
            <a:off x="11606960" y="124022"/>
            <a:ext cx="657017" cy="656923"/>
            <a:chOff x="457580" y="4622691"/>
            <a:chExt cx="657017" cy="657017"/>
          </a:xfrm>
        </p:grpSpPr>
        <p:sp>
          <p:nvSpPr>
            <p:cNvPr id="20" name="Oval 19"/>
            <p:cNvSpPr/>
            <p:nvPr/>
          </p:nvSpPr>
          <p:spPr bwMode="auto">
            <a:xfrm>
              <a:off x="457580" y="4622691"/>
              <a:ext cx="657017" cy="657017"/>
            </a:xfrm>
            <a:prstGeom prst="ellipse">
              <a:avLst/>
            </a:prstGeom>
            <a:solidFill>
              <a:srgbClr val="D83B01"/>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noProof="0">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89642" tIns="44821" rIns="89642" bIns="44821"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6" name="Rectangle 5"/>
          <p:cNvSpPr/>
          <p:nvPr userDrawn="1"/>
        </p:nvSpPr>
        <p:spPr bwMode="auto">
          <a:xfrm>
            <a:off x="1" y="496"/>
            <a:ext cx="4349687" cy="699402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D83B0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7" name="Picture Placeholder 16"/>
          <p:cNvSpPr>
            <a:spLocks noGrp="1"/>
          </p:cNvSpPr>
          <p:nvPr>
            <p:ph type="pic" sz="quarter" idx="13"/>
          </p:nvPr>
        </p:nvSpPr>
        <p:spPr>
          <a:xfrm>
            <a:off x="4896862" y="295275"/>
            <a:ext cx="6218238" cy="6295288"/>
          </a:xfrm>
        </p:spPr>
        <p:txBody>
          <a:bodyPr>
            <a:noAutofit/>
          </a:bodyPr>
          <a:lstStyle>
            <a:lvl1pPr marL="0" indent="0" algn="ctr">
              <a:buNone/>
              <a:defRPr/>
            </a:lvl1pPr>
          </a:lstStyle>
          <a:p>
            <a:endParaRPr lang="en-US"/>
          </a:p>
        </p:txBody>
      </p:sp>
    </p:spTree>
    <p:extLst>
      <p:ext uri="{BB962C8B-B14F-4D97-AF65-F5344CB8AC3E}">
        <p14:creationId xmlns:p14="http://schemas.microsoft.com/office/powerpoint/2010/main" val="298877625"/>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theme" Target="../theme/theme2.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3" Type="http://schemas.openxmlformats.org/officeDocument/2006/relationships/slideLayout" Target="../slideLayouts/slideLayout53.xml"/><Relationship Id="rId21" Type="http://schemas.openxmlformats.org/officeDocument/2006/relationships/theme" Target="../theme/theme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slideLayout" Target="../slideLayouts/slideLayout109.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42" Type="http://schemas.openxmlformats.org/officeDocument/2006/relationships/slideLayout" Target="../slideLayouts/slideLayout112.xml"/><Relationship Id="rId47" Type="http://schemas.openxmlformats.org/officeDocument/2006/relationships/theme" Target="../theme/theme4.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slideLayout" Target="../slideLayouts/slideLayout108.xml"/><Relationship Id="rId46" Type="http://schemas.openxmlformats.org/officeDocument/2006/relationships/slideLayout" Target="../slideLayouts/slideLayout116.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41" Type="http://schemas.openxmlformats.org/officeDocument/2006/relationships/slideLayout" Target="../slideLayouts/slideLayout111.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40" Type="http://schemas.openxmlformats.org/officeDocument/2006/relationships/slideLayout" Target="../slideLayouts/slideLayout110.xml"/><Relationship Id="rId45" Type="http://schemas.openxmlformats.org/officeDocument/2006/relationships/slideLayout" Target="../slideLayouts/slideLayout115.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4" Type="http://schemas.openxmlformats.org/officeDocument/2006/relationships/slideLayout" Target="../slideLayouts/slideLayout114.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43" Type="http://schemas.openxmlformats.org/officeDocument/2006/relationships/slideLayout" Target="../slideLayouts/slideLayout11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3" Type="http://schemas.openxmlformats.org/officeDocument/2006/relationships/slideLayout" Target="../slideLayouts/slideLayout119.xml"/><Relationship Id="rId21" Type="http://schemas.openxmlformats.org/officeDocument/2006/relationships/slideLayout" Target="../slideLayouts/slideLayout137.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26" Type="http://schemas.openxmlformats.org/officeDocument/2006/relationships/slideLayout" Target="../slideLayouts/slideLayout163.xml"/><Relationship Id="rId3" Type="http://schemas.openxmlformats.org/officeDocument/2006/relationships/slideLayout" Target="../slideLayouts/slideLayout140.xml"/><Relationship Id="rId21" Type="http://schemas.openxmlformats.org/officeDocument/2006/relationships/slideLayout" Target="../slideLayouts/slideLayout158.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5" Type="http://schemas.openxmlformats.org/officeDocument/2006/relationships/slideLayout" Target="../slideLayouts/slideLayout162.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slideLayout" Target="../slideLayouts/slideLayout157.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24" Type="http://schemas.openxmlformats.org/officeDocument/2006/relationships/slideLayout" Target="../slideLayouts/slideLayout161.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23" Type="http://schemas.openxmlformats.org/officeDocument/2006/relationships/slideLayout" Target="../slideLayouts/slideLayout160.xml"/><Relationship Id="rId28" Type="http://schemas.openxmlformats.org/officeDocument/2006/relationships/image" Target="../media/image1.png"/><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 Id="rId22" Type="http://schemas.openxmlformats.org/officeDocument/2006/relationships/slideLayout" Target="../slideLayouts/slideLayout159.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slideLayout" Target="../slideLayouts/slideLayout176.xml"/><Relationship Id="rId18" Type="http://schemas.openxmlformats.org/officeDocument/2006/relationships/slideLayout" Target="../slideLayouts/slideLayout181.xml"/><Relationship Id="rId26" Type="http://schemas.openxmlformats.org/officeDocument/2006/relationships/slideLayout" Target="../slideLayouts/slideLayout189.xml"/><Relationship Id="rId3" Type="http://schemas.openxmlformats.org/officeDocument/2006/relationships/slideLayout" Target="../slideLayouts/slideLayout166.xml"/><Relationship Id="rId21" Type="http://schemas.openxmlformats.org/officeDocument/2006/relationships/slideLayout" Target="../slideLayouts/slideLayout184.xml"/><Relationship Id="rId7" Type="http://schemas.openxmlformats.org/officeDocument/2006/relationships/slideLayout" Target="../slideLayouts/slideLayout170.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5" Type="http://schemas.openxmlformats.org/officeDocument/2006/relationships/slideLayout" Target="../slideLayouts/slideLayout188.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20" Type="http://schemas.openxmlformats.org/officeDocument/2006/relationships/slideLayout" Target="../slideLayouts/slideLayout183.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24" Type="http://schemas.openxmlformats.org/officeDocument/2006/relationships/slideLayout" Target="../slideLayouts/slideLayout187.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23" Type="http://schemas.openxmlformats.org/officeDocument/2006/relationships/slideLayout" Target="../slideLayouts/slideLayout186.xml"/><Relationship Id="rId28" Type="http://schemas.openxmlformats.org/officeDocument/2006/relationships/image" Target="../media/image1.png"/><Relationship Id="rId10" Type="http://schemas.openxmlformats.org/officeDocument/2006/relationships/slideLayout" Target="../slideLayouts/slideLayout173.xml"/><Relationship Id="rId19" Type="http://schemas.openxmlformats.org/officeDocument/2006/relationships/slideLayout" Target="../slideLayouts/slideLayout182.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 Id="rId22" Type="http://schemas.openxmlformats.org/officeDocument/2006/relationships/slideLayout" Target="../slideLayouts/slideLayout185.xml"/><Relationship Id="rId27"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7"/>
          <a:stretch>
            <a:fillRect/>
          </a:stretch>
        </p:blipFill>
        <p:spPr>
          <a:xfrm rot="5400000">
            <a:off x="9393899" y="3050513"/>
            <a:ext cx="6995160" cy="894134"/>
          </a:xfrm>
          <a:prstGeom prst="rect">
            <a:avLst/>
          </a:prstGeom>
        </p:spPr>
      </p:pic>
      <p:sp>
        <p:nvSpPr>
          <p:cNvPr id="3" name="MSIPCMc27e47979916ab21dae92648" descr="{&quot;HashCode&quot;:-1634785317,&quot;Placement&quot;:&quot;Footer&quot;,&quot;Top&quot;:530.093,&quot;Left&quot;:0.0,&quot;SlideWidth&quot;:979,&quot;SlideHeight&quot;:550}">
            <a:extLst>
              <a:ext uri="{FF2B5EF4-FFF2-40B4-BE49-F238E27FC236}">
                <a16:creationId xmlns:a16="http://schemas.microsoft.com/office/drawing/2014/main" id="{5547C6B7-5D25-458F-B927-0193DA157F86}"/>
              </a:ext>
            </a:extLst>
          </p:cNvPr>
          <p:cNvSpPr txBox="1"/>
          <p:nvPr userDrawn="1"/>
        </p:nvSpPr>
        <p:spPr>
          <a:xfrm>
            <a:off x="0" y="6732181"/>
            <a:ext cx="2123853" cy="262344"/>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GB" sz="1000">
                <a:solidFill>
                  <a:srgbClr val="000000"/>
                </a:solidFill>
                <a:latin typeface="Calibri" panose="020F0502020204030204" pitchFamily="34" charset="0"/>
              </a:rPr>
              <a:t>Classified as Microsoft Confidential</a:t>
            </a:r>
            <a:endParaRPr lang="en-GB" sz="1000" dirty="0" err="1">
              <a:solidFill>
                <a:srgbClr val="000000"/>
              </a:solidFill>
              <a:latin typeface="Calibri" panose="020F0502020204030204" pitchFamily="34" charset="0"/>
            </a:endParaRP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345" r:id="rId24"/>
    <p:sldLayoutId id="2147484368"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7"/>
          <a:stretch>
            <a:fillRect/>
          </a:stretch>
        </p:blipFill>
        <p:spPr>
          <a:xfrm rot="5400000">
            <a:off x="9393899" y="3050513"/>
            <a:ext cx="6995160" cy="894134"/>
          </a:xfrm>
          <a:prstGeom prst="rect">
            <a:avLst/>
          </a:prstGeom>
        </p:spPr>
      </p:pic>
      <p:sp>
        <p:nvSpPr>
          <p:cNvPr id="3" name="MSIPCM191c42d4bfa2c52e1a114cb6" descr="{&quot;HashCode&quot;:-1634785317,&quot;Placement&quot;:&quot;Footer&quot;,&quot;Top&quot;:530.093,&quot;Left&quot;:0.0,&quot;SlideWidth&quot;:979,&quot;SlideHeight&quot;:550}">
            <a:extLst>
              <a:ext uri="{FF2B5EF4-FFF2-40B4-BE49-F238E27FC236}">
                <a16:creationId xmlns:a16="http://schemas.microsoft.com/office/drawing/2014/main" id="{85D70327-EDCC-43BC-A81B-5C3F6D52E91E}"/>
              </a:ext>
            </a:extLst>
          </p:cNvPr>
          <p:cNvSpPr txBox="1"/>
          <p:nvPr userDrawn="1"/>
        </p:nvSpPr>
        <p:spPr>
          <a:xfrm>
            <a:off x="0" y="6732181"/>
            <a:ext cx="2123853" cy="262344"/>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GB" sz="1000">
                <a:solidFill>
                  <a:srgbClr val="000000"/>
                </a:solidFill>
                <a:latin typeface="Calibri" panose="020F0502020204030204" pitchFamily="34" charset="0"/>
              </a:rPr>
              <a:t>Classified as Microsoft Confidential</a:t>
            </a:r>
            <a:endParaRPr lang="en-GB" sz="1000" dirty="0" err="1">
              <a:solidFill>
                <a:srgbClr val="000000"/>
              </a:solidFill>
              <a:latin typeface="Calibri" panose="020F0502020204030204" pitchFamily="34" charset="0"/>
            </a:endParaRPr>
          </a:p>
        </p:txBody>
      </p:sp>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67" r:id="rId14"/>
    <p:sldLayoutId id="2147484256" r:id="rId15"/>
    <p:sldLayoutId id="2147484257" r:id="rId16"/>
    <p:sldLayoutId id="2147484258" r:id="rId17"/>
    <p:sldLayoutId id="2147484259" r:id="rId18"/>
    <p:sldLayoutId id="2147484260" r:id="rId19"/>
    <p:sldLayoutId id="2147484261" r:id="rId20"/>
    <p:sldLayoutId id="2147484263" r:id="rId21"/>
    <p:sldLayoutId id="2147484268" r:id="rId22"/>
    <p:sldLayoutId id="2147484342" r:id="rId23"/>
    <p:sldLayoutId id="2147484343" r:id="rId24"/>
    <p:sldLayoutId id="2147484344"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MSIPCM8ef64f738b6bebd761775f92" descr="{&quot;HashCode&quot;:-1634785317,&quot;Placement&quot;:&quot;Footer&quot;,&quot;Top&quot;:530.093,&quot;Left&quot;:0.0,&quot;SlideWidth&quot;:979,&quot;SlideHeight&quot;:550}">
            <a:extLst>
              <a:ext uri="{FF2B5EF4-FFF2-40B4-BE49-F238E27FC236}">
                <a16:creationId xmlns:a16="http://schemas.microsoft.com/office/drawing/2014/main" id="{B370D639-07C7-48C9-A514-0262EFB88487}"/>
              </a:ext>
            </a:extLst>
          </p:cNvPr>
          <p:cNvSpPr txBox="1"/>
          <p:nvPr userDrawn="1"/>
        </p:nvSpPr>
        <p:spPr>
          <a:xfrm>
            <a:off x="0" y="6732181"/>
            <a:ext cx="2123853" cy="262344"/>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GB" sz="1000">
                <a:solidFill>
                  <a:srgbClr val="000000"/>
                </a:solidFill>
                <a:latin typeface="Calibri" panose="020F0502020204030204" pitchFamily="34" charset="0"/>
              </a:rPr>
              <a:t>Classified as Microsoft Confidential</a:t>
            </a:r>
            <a:endParaRPr lang="en-GB" sz="1000" dirty="0" err="1">
              <a:solidFill>
                <a:srgbClr val="000000"/>
              </a:solidFill>
              <a:latin typeface="Calibri" panose="020F0502020204030204" pitchFamily="34" charset="0"/>
            </a:endParaRPr>
          </a:p>
        </p:txBody>
      </p:sp>
    </p:spTree>
    <p:extLst>
      <p:ext uri="{BB962C8B-B14F-4D97-AF65-F5344CB8AC3E}">
        <p14:creationId xmlns:p14="http://schemas.microsoft.com/office/powerpoint/2010/main" val="3468944350"/>
      </p:ext>
    </p:extLst>
  </p:cSld>
  <p:clrMap bg1="lt1" tx1="dk1" bg2="lt2" tx2="dk2" accent1="accent1" accent2="accent2" accent3="accent3" accent4="accent4" accent5="accent5" accent6="accent6" hlink="hlink" folHlink="folHlink"/>
  <p:sldLayoutIdLst>
    <p:sldLayoutId id="2147484270" r:id="rId1"/>
    <p:sldLayoutId id="2147484271" r:id="rId2"/>
    <p:sldLayoutId id="2147484272" r:id="rId3"/>
    <p:sldLayoutId id="2147484273" r:id="rId4"/>
    <p:sldLayoutId id="2147484274" r:id="rId5"/>
    <p:sldLayoutId id="2147484275" r:id="rId6"/>
    <p:sldLayoutId id="2147484276" r:id="rId7"/>
    <p:sldLayoutId id="2147484277" r:id="rId8"/>
    <p:sldLayoutId id="2147484278" r:id="rId9"/>
    <p:sldLayoutId id="2147484279" r:id="rId10"/>
    <p:sldLayoutId id="2147484280" r:id="rId11"/>
    <p:sldLayoutId id="2147484281" r:id="rId12"/>
    <p:sldLayoutId id="2147484282" r:id="rId13"/>
    <p:sldLayoutId id="2147484283" r:id="rId14"/>
    <p:sldLayoutId id="2147484284" r:id="rId15"/>
    <p:sldLayoutId id="2147484285" r:id="rId16"/>
    <p:sldLayoutId id="2147484286" r:id="rId17"/>
    <p:sldLayoutId id="2147484287" r:id="rId18"/>
    <p:sldLayoutId id="2147484288" r:id="rId19"/>
    <p:sldLayoutId id="2147484423" r:id="rId20"/>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618964" y="-8395"/>
            <a:ext cx="955641" cy="5775361"/>
            <a:chOff x="12618967" y="-8396"/>
            <a:chExt cx="955641" cy="577536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0 G:32 B:80</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293"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16 G:124 B:16</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293" fontAlgn="base">
                  <a:lnSpc>
                    <a:spcPct val="100000"/>
                  </a:lnSpc>
                  <a:spcBef>
                    <a:spcPct val="0"/>
                  </a:spcBef>
                  <a:spcAft>
                    <a:spcPct val="0"/>
                  </a:spcAft>
                </a:pPr>
                <a:r>
                  <a:rPr lang="en-US" sz="500">
                    <a:gradFill>
                      <a:gsLst>
                        <a:gs pos="10042">
                          <a:schemeClr val="tx1"/>
                        </a:gs>
                        <a:gs pos="39000">
                          <a:schemeClr val="tx1"/>
                        </a:gs>
                      </a:gsLst>
                      <a:lin ang="5400000" scaled="0"/>
                    </a:gradFill>
                    <a:ea typeface="Segoe UI" pitchFamily="34" charset="0"/>
                    <a:cs typeface="Segoe UI" pitchFamily="34" charset="0"/>
                  </a:rPr>
                  <a:t>R:</a:t>
                </a:r>
                <a:r>
                  <a:rPr lang="en-US" sz="500" baseline="0">
                    <a:gradFill>
                      <a:gsLst>
                        <a:gs pos="10042">
                          <a:schemeClr val="tx1"/>
                        </a:gs>
                        <a:gs pos="39000">
                          <a:schemeClr val="tx1"/>
                        </a:gs>
                      </a:gsLst>
                      <a:lin ang="5400000" scaled="0"/>
                    </a:gradFill>
                    <a:ea typeface="Segoe UI" pitchFamily="34" charset="0"/>
                    <a:cs typeface="Segoe UI" pitchFamily="34" charset="0"/>
                  </a:rPr>
                  <a:t>186 G:216 B:10</a:t>
                </a:r>
                <a:endParaRPr lang="en-US" sz="50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80 G:80 B:80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115 G:115 B:115</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0 G:120 B:215</a:t>
                </a:r>
                <a:endParaRPr lang="en-US" sz="50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32293" fontAlgn="base">
                  <a:lnSpc>
                    <a:spcPct val="100000"/>
                  </a:lnSpc>
                  <a:spcBef>
                    <a:spcPct val="0"/>
                  </a:spcBef>
                  <a:spcAft>
                    <a:spcPct val="0"/>
                  </a:spcAft>
                </a:pPr>
                <a:r>
                  <a:rPr lang="en-US" sz="50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500" baseline="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50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0 G:75 B:28</a:t>
                </a:r>
                <a:endParaRPr lang="en-US" sz="50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Secondary colors (use only when</a:t>
              </a:r>
              <a:r>
                <a:rPr lang="en-US" sz="1000" baseline="0">
                  <a:gradFill>
                    <a:gsLst>
                      <a:gs pos="2917">
                        <a:schemeClr val="tx1"/>
                      </a:gs>
                      <a:gs pos="30000">
                        <a:schemeClr val="tx1"/>
                      </a:gs>
                    </a:gsLst>
                    <a:lin ang="5400000" scaled="0"/>
                  </a:gradFill>
                </a:rPr>
                <a:t> necessary)</a:t>
              </a:r>
              <a:endParaRPr lang="en-US" sz="1000">
                <a:gradFill>
                  <a:gsLst>
                    <a:gs pos="2917">
                      <a:schemeClr val="tx1"/>
                    </a:gs>
                    <a:gs pos="30000">
                      <a:schemeClr val="tx1"/>
                    </a:gs>
                  </a:gsLst>
                  <a:lin ang="5400000" scaled="0"/>
                </a:gradFill>
              </a:endParaRPr>
            </a:p>
          </p:txBody>
        </p:sp>
      </p:grpSp>
      <p:sp>
        <p:nvSpPr>
          <p:cNvPr id="19" name="Footer Placeholder 1"/>
          <p:cNvSpPr txBox="1">
            <a:spLocks/>
          </p:cNvSpPr>
          <p:nvPr userDrawn="1"/>
        </p:nvSpPr>
        <p:spPr>
          <a:xfrm>
            <a:off x="274637" y="6721675"/>
            <a:ext cx="12161838" cy="272851"/>
          </a:xfrm>
          <a:prstGeom prst="rect">
            <a:avLst/>
          </a:prstGeom>
        </p:spPr>
        <p:txBody>
          <a:bodyPr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4"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solidFill>
                  <a:schemeClr val="accent5"/>
                </a:solidFill>
                <a:effectLst/>
                <a:uLnTx/>
                <a:uFillTx/>
                <a:latin typeface="Segoe UI"/>
                <a:ea typeface="+mn-ea"/>
                <a:cs typeface="+mn-cs"/>
              </a:rPr>
              <a:t>Microsoft Confidential – NDA Required</a:t>
            </a:r>
          </a:p>
        </p:txBody>
      </p:sp>
      <p:sp>
        <p:nvSpPr>
          <p:cNvPr id="3" name="MSIPCM7b45464f85b10a9a69e34026" descr="{&quot;HashCode&quot;:-1634785317,&quot;Placement&quot;:&quot;Footer&quot;,&quot;Top&quot;:530.093,&quot;Left&quot;:0.0,&quot;SlideWidth&quot;:979,&quot;SlideHeight&quot;:550}">
            <a:extLst>
              <a:ext uri="{FF2B5EF4-FFF2-40B4-BE49-F238E27FC236}">
                <a16:creationId xmlns:a16="http://schemas.microsoft.com/office/drawing/2014/main" id="{B83D1F08-0BAB-41DD-8500-64DABF6E2E2E}"/>
              </a:ext>
            </a:extLst>
          </p:cNvPr>
          <p:cNvSpPr txBox="1"/>
          <p:nvPr userDrawn="1"/>
        </p:nvSpPr>
        <p:spPr>
          <a:xfrm>
            <a:off x="0" y="6732181"/>
            <a:ext cx="2123853" cy="262344"/>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GB" sz="1000">
                <a:solidFill>
                  <a:srgbClr val="000000"/>
                </a:solidFill>
                <a:latin typeface="Calibri" panose="020F0502020204030204" pitchFamily="34" charset="0"/>
              </a:rPr>
              <a:t>Classified as Microsoft Confidential</a:t>
            </a:r>
            <a:endParaRPr lang="en-GB" sz="1000" dirty="0" err="1">
              <a:solidFill>
                <a:srgbClr val="000000"/>
              </a:solidFill>
              <a:latin typeface="Calibri" panose="020F0502020204030204" pitchFamily="34" charset="0"/>
            </a:endParaRPr>
          </a:p>
        </p:txBody>
      </p:sp>
    </p:spTree>
    <p:extLst>
      <p:ext uri="{BB962C8B-B14F-4D97-AF65-F5344CB8AC3E}">
        <p14:creationId xmlns:p14="http://schemas.microsoft.com/office/powerpoint/2010/main" val="1977210449"/>
      </p:ext>
    </p:extLst>
  </p:cSld>
  <p:clrMap bg1="lt1" tx1="dk1" bg2="lt2" tx2="dk2" accent1="accent1" accent2="accent2" accent3="accent3" accent4="accent4" accent5="accent5" accent6="accent6" hlink="hlink" folHlink="folHlink"/>
  <p:sldLayoutIdLst>
    <p:sldLayoutId id="2147484296" r:id="rId1"/>
    <p:sldLayoutId id="2147484297" r:id="rId2"/>
    <p:sldLayoutId id="2147484298" r:id="rId3"/>
    <p:sldLayoutId id="2147484299" r:id="rId4"/>
    <p:sldLayoutId id="2147484300" r:id="rId5"/>
    <p:sldLayoutId id="2147484301" r:id="rId6"/>
    <p:sldLayoutId id="2147484302" r:id="rId7"/>
    <p:sldLayoutId id="2147484303" r:id="rId8"/>
    <p:sldLayoutId id="2147484304"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14" r:id="rId19"/>
    <p:sldLayoutId id="2147484315" r:id="rId20"/>
    <p:sldLayoutId id="2147484316" r:id="rId21"/>
    <p:sldLayoutId id="2147484317" r:id="rId22"/>
    <p:sldLayoutId id="2147484318" r:id="rId23"/>
    <p:sldLayoutId id="2147484319" r:id="rId24"/>
    <p:sldLayoutId id="2147484320" r:id="rId25"/>
    <p:sldLayoutId id="2147484321" r:id="rId26"/>
    <p:sldLayoutId id="2147484322" r:id="rId27"/>
    <p:sldLayoutId id="2147484323" r:id="rId28"/>
    <p:sldLayoutId id="2147484324" r:id="rId29"/>
    <p:sldLayoutId id="2147484325" r:id="rId30"/>
    <p:sldLayoutId id="2147484326" r:id="rId31"/>
    <p:sldLayoutId id="2147484327" r:id="rId32"/>
    <p:sldLayoutId id="2147484328" r:id="rId33"/>
    <p:sldLayoutId id="2147484329" r:id="rId34"/>
    <p:sldLayoutId id="2147484330" r:id="rId35"/>
    <p:sldLayoutId id="2147484331" r:id="rId36"/>
    <p:sldLayoutId id="2147484332" r:id="rId37"/>
    <p:sldLayoutId id="2147484333" r:id="rId38"/>
    <p:sldLayoutId id="2147484334" r:id="rId39"/>
    <p:sldLayoutId id="2147484335" r:id="rId40"/>
    <p:sldLayoutId id="2147484336" r:id="rId41"/>
    <p:sldLayoutId id="2147484337" r:id="rId42"/>
    <p:sldLayoutId id="2147484338" r:id="rId43"/>
    <p:sldLayoutId id="2147484339" r:id="rId44"/>
    <p:sldLayoutId id="2147484340" r:id="rId45"/>
    <p:sldLayoutId id="2147484341" r:id="rId46"/>
  </p:sldLayoutIdLst>
  <p:transition>
    <p:fade/>
  </p:transition>
  <p:hf sldNum="0" hdr="0" dt="0"/>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216 G:59 B:1</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a:gradFill>
                      <a:gsLst>
                        <a:gs pos="37168">
                          <a:srgbClr val="292929"/>
                        </a:gs>
                        <a:gs pos="72000">
                          <a:srgbClr val="292929"/>
                        </a:gs>
                      </a:gsLst>
                      <a:lin ang="5400000" scaled="0"/>
                    </a:gradFill>
                    <a:ea typeface="Segoe UI" pitchFamily="34" charset="0"/>
                    <a:cs typeface="Segoe UI" pitchFamily="34" charset="0"/>
                  </a:rPr>
                  <a:t>R:</a:t>
                </a:r>
                <a:r>
                  <a:rPr lang="en-US" sz="500" baseline="0">
                    <a:gradFill>
                      <a:gsLst>
                        <a:gs pos="37168">
                          <a:srgbClr val="292929"/>
                        </a:gs>
                        <a:gs pos="72000">
                          <a:srgbClr val="292929"/>
                        </a:gs>
                      </a:gsLst>
                      <a:lin ang="5400000" scaled="0"/>
                    </a:gradFill>
                    <a:ea typeface="Segoe UI" pitchFamily="34" charset="0"/>
                    <a:cs typeface="Segoe UI" pitchFamily="34" charset="0"/>
                  </a:rPr>
                  <a:t>210 G:210 B:210</a:t>
                </a:r>
                <a:endParaRPr lang="en-US" sz="50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168 G:0 B:0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R:16</a:t>
              </a:r>
              <a:r>
                <a:rPr lang="en-US" sz="500" baseline="0">
                  <a:gradFill>
                    <a:gsLst>
                      <a:gs pos="2092">
                        <a:srgbClr val="F8F8F8"/>
                      </a:gs>
                      <a:gs pos="10042">
                        <a:srgbClr val="F8F8F8"/>
                      </a:gs>
                    </a:gsLst>
                    <a:lin ang="5400000" scaled="0"/>
                  </a:gradFill>
                  <a:ea typeface="Segoe UI" pitchFamily="34" charset="0"/>
                  <a:cs typeface="Segoe UI" pitchFamily="34" charset="0"/>
                </a:rPr>
                <a:t> G:124 B:16</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R0 G32 B80</a:t>
              </a:r>
            </a:p>
          </p:txBody>
        </p:sp>
      </p:grpSp>
      <p:sp>
        <p:nvSpPr>
          <p:cNvPr id="5" name="MSIPCMa00a45bb8266f841efd739af" descr="{&quot;HashCode&quot;:-1634785317,&quot;Placement&quot;:&quot;Footer&quot;,&quot;Top&quot;:530.093,&quot;Left&quot;:0.0,&quot;SlideWidth&quot;:979,&quot;SlideHeight&quot;:550}">
            <a:extLst>
              <a:ext uri="{FF2B5EF4-FFF2-40B4-BE49-F238E27FC236}">
                <a16:creationId xmlns:a16="http://schemas.microsoft.com/office/drawing/2014/main" id="{8103AFB4-D85B-4B41-A693-2FD02240B843}"/>
              </a:ext>
            </a:extLst>
          </p:cNvPr>
          <p:cNvSpPr txBox="1"/>
          <p:nvPr userDrawn="1"/>
        </p:nvSpPr>
        <p:spPr>
          <a:xfrm>
            <a:off x="0" y="6732181"/>
            <a:ext cx="2123853" cy="262344"/>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GB" sz="1000">
                <a:solidFill>
                  <a:srgbClr val="000000"/>
                </a:solidFill>
                <a:latin typeface="Calibri" panose="020F0502020204030204" pitchFamily="34" charset="0"/>
              </a:rPr>
              <a:t>Classified as Microsoft Confidential</a:t>
            </a:r>
            <a:endParaRPr lang="en-GB" sz="1000" dirty="0" err="1">
              <a:solidFill>
                <a:srgbClr val="000000"/>
              </a:solidFill>
              <a:latin typeface="Calibri" panose="020F0502020204030204" pitchFamily="34" charset="0"/>
            </a:endParaRPr>
          </a:p>
        </p:txBody>
      </p:sp>
    </p:spTree>
    <p:extLst>
      <p:ext uri="{BB962C8B-B14F-4D97-AF65-F5344CB8AC3E}">
        <p14:creationId xmlns:p14="http://schemas.microsoft.com/office/powerpoint/2010/main" val="599605534"/>
      </p:ext>
    </p:extLst>
  </p:cSld>
  <p:clrMap bg1="lt1" tx1="dk1" bg2="lt2" tx2="dk2" accent1="accent1" accent2="accent2" accent3="accent3" accent4="accent4" accent5="accent5" accent6="accent6" hlink="hlink" folHlink="folHlink"/>
  <p:sldLayoutIdLst>
    <p:sldLayoutId id="2147484347" r:id="rId1"/>
    <p:sldLayoutId id="2147484348" r:id="rId2"/>
    <p:sldLayoutId id="2147484349" r:id="rId3"/>
    <p:sldLayoutId id="2147484350" r:id="rId4"/>
    <p:sldLayoutId id="2147484351" r:id="rId5"/>
    <p:sldLayoutId id="2147484352" r:id="rId6"/>
    <p:sldLayoutId id="2147484353" r:id="rId7"/>
    <p:sldLayoutId id="2147484354" r:id="rId8"/>
    <p:sldLayoutId id="2147484355" r:id="rId9"/>
    <p:sldLayoutId id="2147484356" r:id="rId10"/>
    <p:sldLayoutId id="2147484357" r:id="rId11"/>
    <p:sldLayoutId id="2147484358" r:id="rId12"/>
    <p:sldLayoutId id="2147484359" r:id="rId13"/>
    <p:sldLayoutId id="2147484360" r:id="rId14"/>
    <p:sldLayoutId id="2147484361" r:id="rId15"/>
    <p:sldLayoutId id="2147484362" r:id="rId16"/>
    <p:sldLayoutId id="2147484363" r:id="rId17"/>
    <p:sldLayoutId id="2147484364" r:id="rId18"/>
    <p:sldLayoutId id="2147484365" r:id="rId19"/>
    <p:sldLayoutId id="2147484366" r:id="rId20"/>
    <p:sldLayoutId id="2147484367"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8"/>
          <a:stretch>
            <a:fillRect/>
          </a:stretch>
        </p:blipFill>
        <p:spPr>
          <a:xfrm rot="5400000">
            <a:off x="9393899" y="3050513"/>
            <a:ext cx="6995160" cy="894134"/>
          </a:xfrm>
          <a:prstGeom prst="rect">
            <a:avLst/>
          </a:prstGeom>
        </p:spPr>
      </p:pic>
      <p:sp>
        <p:nvSpPr>
          <p:cNvPr id="3" name="MSIPCM758144519619dc51a1f60005" descr="{&quot;HashCode&quot;:-1634785317,&quot;Placement&quot;:&quot;Footer&quot;,&quot;Top&quot;:530.093,&quot;Left&quot;:0.0,&quot;SlideWidth&quot;:979,&quot;SlideHeight&quot;:550}">
            <a:extLst>
              <a:ext uri="{FF2B5EF4-FFF2-40B4-BE49-F238E27FC236}">
                <a16:creationId xmlns:a16="http://schemas.microsoft.com/office/drawing/2014/main" id="{76015945-AC22-4B29-B068-77758E885A04}"/>
              </a:ext>
            </a:extLst>
          </p:cNvPr>
          <p:cNvSpPr txBox="1"/>
          <p:nvPr userDrawn="1"/>
        </p:nvSpPr>
        <p:spPr>
          <a:xfrm>
            <a:off x="0" y="6732181"/>
            <a:ext cx="2123853" cy="262344"/>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GB" sz="1000">
                <a:solidFill>
                  <a:srgbClr val="000000"/>
                </a:solidFill>
                <a:latin typeface="Calibri" panose="020F0502020204030204" pitchFamily="34" charset="0"/>
              </a:rPr>
              <a:t>Classified as Microsoft Confidential</a:t>
            </a:r>
            <a:endParaRPr lang="en-GB" sz="1000" dirty="0" err="1">
              <a:solidFill>
                <a:srgbClr val="000000"/>
              </a:solidFill>
              <a:latin typeface="Calibri" panose="020F0502020204030204" pitchFamily="34" charset="0"/>
            </a:endParaRPr>
          </a:p>
        </p:txBody>
      </p:sp>
    </p:spTree>
    <p:extLst>
      <p:ext uri="{BB962C8B-B14F-4D97-AF65-F5344CB8AC3E}">
        <p14:creationId xmlns:p14="http://schemas.microsoft.com/office/powerpoint/2010/main" val="2546422723"/>
      </p:ext>
    </p:extLst>
  </p:cSld>
  <p:clrMap bg1="dk1" tx1="lt1" bg2="dk2" tx2="lt2" accent1="accent1" accent2="accent2" accent3="accent3" accent4="accent4" accent5="accent5" accent6="accent6" hlink="hlink" folHlink="folHlink"/>
  <p:sldLayoutIdLst>
    <p:sldLayoutId id="2147484370" r:id="rId1"/>
    <p:sldLayoutId id="2147484371" r:id="rId2"/>
    <p:sldLayoutId id="2147484372" r:id="rId3"/>
    <p:sldLayoutId id="2147484373" r:id="rId4"/>
    <p:sldLayoutId id="2147484374" r:id="rId5"/>
    <p:sldLayoutId id="2147484375" r:id="rId6"/>
    <p:sldLayoutId id="2147484376" r:id="rId7"/>
    <p:sldLayoutId id="2147484377" r:id="rId8"/>
    <p:sldLayoutId id="2147484378" r:id="rId9"/>
    <p:sldLayoutId id="2147484379" r:id="rId10"/>
    <p:sldLayoutId id="2147484380" r:id="rId11"/>
    <p:sldLayoutId id="2147484381" r:id="rId12"/>
    <p:sldLayoutId id="2147484382" r:id="rId13"/>
    <p:sldLayoutId id="2147484383" r:id="rId14"/>
    <p:sldLayoutId id="2147484384" r:id="rId15"/>
    <p:sldLayoutId id="2147484385" r:id="rId16"/>
    <p:sldLayoutId id="2147484386" r:id="rId17"/>
    <p:sldLayoutId id="2147484387" r:id="rId18"/>
    <p:sldLayoutId id="2147484388" r:id="rId19"/>
    <p:sldLayoutId id="2147484389" r:id="rId20"/>
    <p:sldLayoutId id="2147484390" r:id="rId21"/>
    <p:sldLayoutId id="2147484391" r:id="rId22"/>
    <p:sldLayoutId id="2147484392" r:id="rId23"/>
    <p:sldLayoutId id="2147484393" r:id="rId24"/>
    <p:sldLayoutId id="2147484394" r:id="rId25"/>
    <p:sldLayoutId id="2147484395"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8"/>
          <a:stretch>
            <a:fillRect/>
          </a:stretch>
        </p:blipFill>
        <p:spPr>
          <a:xfrm rot="5400000">
            <a:off x="9393899" y="3050513"/>
            <a:ext cx="6995160" cy="894134"/>
          </a:xfrm>
          <a:prstGeom prst="rect">
            <a:avLst/>
          </a:prstGeom>
        </p:spPr>
      </p:pic>
      <p:sp>
        <p:nvSpPr>
          <p:cNvPr id="3" name="MSIPCMfd7f4bfbadff6b2011e40055" descr="{&quot;HashCode&quot;:-1634785317,&quot;Placement&quot;:&quot;Footer&quot;,&quot;Top&quot;:530.093,&quot;Left&quot;:0.0,&quot;SlideWidth&quot;:979,&quot;SlideHeight&quot;:550}">
            <a:extLst>
              <a:ext uri="{FF2B5EF4-FFF2-40B4-BE49-F238E27FC236}">
                <a16:creationId xmlns:a16="http://schemas.microsoft.com/office/drawing/2014/main" id="{B412BAB9-ED0C-4C22-A9EE-500EB97F0246}"/>
              </a:ext>
            </a:extLst>
          </p:cNvPr>
          <p:cNvSpPr txBox="1"/>
          <p:nvPr userDrawn="1"/>
        </p:nvSpPr>
        <p:spPr>
          <a:xfrm>
            <a:off x="0" y="6732181"/>
            <a:ext cx="2123853" cy="262344"/>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GB" sz="1000">
                <a:solidFill>
                  <a:srgbClr val="000000"/>
                </a:solidFill>
                <a:latin typeface="Calibri" panose="020F0502020204030204" pitchFamily="34" charset="0"/>
              </a:rPr>
              <a:t>Classified as Microsoft Confidential</a:t>
            </a:r>
            <a:endParaRPr lang="en-GB" sz="1000" dirty="0" err="1">
              <a:solidFill>
                <a:srgbClr val="000000"/>
              </a:solidFill>
              <a:latin typeface="Calibri" panose="020F0502020204030204" pitchFamily="34" charset="0"/>
            </a:endParaRPr>
          </a:p>
        </p:txBody>
      </p:sp>
    </p:spTree>
    <p:extLst>
      <p:ext uri="{BB962C8B-B14F-4D97-AF65-F5344CB8AC3E}">
        <p14:creationId xmlns:p14="http://schemas.microsoft.com/office/powerpoint/2010/main" val="381765738"/>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 id="2147484408" r:id="rId12"/>
    <p:sldLayoutId id="2147484409" r:id="rId13"/>
    <p:sldLayoutId id="2147484410" r:id="rId14"/>
    <p:sldLayoutId id="2147484411" r:id="rId15"/>
    <p:sldLayoutId id="2147484412" r:id="rId16"/>
    <p:sldLayoutId id="2147484413" r:id="rId17"/>
    <p:sldLayoutId id="2147484414" r:id="rId18"/>
    <p:sldLayoutId id="2147484415" r:id="rId19"/>
    <p:sldLayoutId id="2147484416" r:id="rId20"/>
    <p:sldLayoutId id="2147484417" r:id="rId21"/>
    <p:sldLayoutId id="2147484418" r:id="rId22"/>
    <p:sldLayoutId id="2147484419" r:id="rId23"/>
    <p:sldLayoutId id="2147484420" r:id="rId24"/>
    <p:sldLayoutId id="2147484421" r:id="rId25"/>
    <p:sldLayoutId id="2147484422"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3" Type="http://schemas.openxmlformats.org/officeDocument/2006/relationships/image" Target="../media/image208.jpg"/><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8" Type="http://schemas.openxmlformats.org/officeDocument/2006/relationships/image" Target="../media/image214.svg"/><Relationship Id="rId13" Type="http://schemas.openxmlformats.org/officeDocument/2006/relationships/image" Target="../media/image217.png"/><Relationship Id="rId18" Type="http://schemas.openxmlformats.org/officeDocument/2006/relationships/image" Target="../media/image222.svg"/><Relationship Id="rId26" Type="http://schemas.openxmlformats.org/officeDocument/2006/relationships/image" Target="../media/image230.svg"/><Relationship Id="rId3" Type="http://schemas.openxmlformats.org/officeDocument/2006/relationships/image" Target="../media/image209.png"/><Relationship Id="rId21" Type="http://schemas.openxmlformats.org/officeDocument/2006/relationships/image" Target="../media/image225.png"/><Relationship Id="rId7" Type="http://schemas.openxmlformats.org/officeDocument/2006/relationships/image" Target="../media/image213.png"/><Relationship Id="rId12" Type="http://schemas.openxmlformats.org/officeDocument/2006/relationships/hyperlink" Target="https://docs.microsoft.com/en-us/azure/active-directory/role-based-access-control-custom-roles" TargetMode="External"/><Relationship Id="rId17" Type="http://schemas.openxmlformats.org/officeDocument/2006/relationships/image" Target="../media/image221.png"/><Relationship Id="rId25" Type="http://schemas.openxmlformats.org/officeDocument/2006/relationships/image" Target="../media/image229.png"/><Relationship Id="rId2" Type="http://schemas.openxmlformats.org/officeDocument/2006/relationships/notesSlide" Target="../notesSlides/notesSlide11.xml"/><Relationship Id="rId16" Type="http://schemas.openxmlformats.org/officeDocument/2006/relationships/image" Target="../media/image220.svg"/><Relationship Id="rId20" Type="http://schemas.openxmlformats.org/officeDocument/2006/relationships/image" Target="../media/image224.svg"/><Relationship Id="rId1" Type="http://schemas.openxmlformats.org/officeDocument/2006/relationships/slideLayout" Target="../slideLayouts/slideLayout29.xml"/><Relationship Id="rId6" Type="http://schemas.openxmlformats.org/officeDocument/2006/relationships/image" Target="../media/image212.svg"/><Relationship Id="rId11" Type="http://schemas.openxmlformats.org/officeDocument/2006/relationships/hyperlink" Target="https://docs.microsoft.com/en-us/azure/active-directory/role-based-access-built-in-roles#roles-in-azure" TargetMode="External"/><Relationship Id="rId24" Type="http://schemas.openxmlformats.org/officeDocument/2006/relationships/image" Target="../media/image228.svg"/><Relationship Id="rId5" Type="http://schemas.openxmlformats.org/officeDocument/2006/relationships/image" Target="../media/image211.png"/><Relationship Id="rId15" Type="http://schemas.openxmlformats.org/officeDocument/2006/relationships/image" Target="../media/image219.png"/><Relationship Id="rId23" Type="http://schemas.openxmlformats.org/officeDocument/2006/relationships/image" Target="../media/image227.png"/><Relationship Id="rId28" Type="http://schemas.openxmlformats.org/officeDocument/2006/relationships/image" Target="../media/image232.svg"/><Relationship Id="rId10" Type="http://schemas.openxmlformats.org/officeDocument/2006/relationships/image" Target="../media/image216.svg"/><Relationship Id="rId19" Type="http://schemas.openxmlformats.org/officeDocument/2006/relationships/image" Target="../media/image223.png"/><Relationship Id="rId4" Type="http://schemas.openxmlformats.org/officeDocument/2006/relationships/image" Target="../media/image210.svg"/><Relationship Id="rId9" Type="http://schemas.openxmlformats.org/officeDocument/2006/relationships/image" Target="../media/image215.png"/><Relationship Id="rId14" Type="http://schemas.openxmlformats.org/officeDocument/2006/relationships/image" Target="../media/image218.svg"/><Relationship Id="rId22" Type="http://schemas.openxmlformats.org/officeDocument/2006/relationships/image" Target="../media/image226.svg"/><Relationship Id="rId27" Type="http://schemas.openxmlformats.org/officeDocument/2006/relationships/image" Target="../media/image231.png"/></Relationships>
</file>

<file path=ppt/slides/_rels/slide12.xml.rels><?xml version="1.0" encoding="UTF-8" standalone="yes"?>
<Relationships xmlns="http://schemas.openxmlformats.org/package/2006/relationships"><Relationship Id="rId8" Type="http://schemas.openxmlformats.org/officeDocument/2006/relationships/image" Target="../media/image236.svg"/><Relationship Id="rId13" Type="http://schemas.openxmlformats.org/officeDocument/2006/relationships/image" Target="../media/image241.svg"/><Relationship Id="rId3" Type="http://schemas.openxmlformats.org/officeDocument/2006/relationships/image" Target="../media/image221.png"/><Relationship Id="rId7" Type="http://schemas.openxmlformats.org/officeDocument/2006/relationships/image" Target="../media/image235.png"/><Relationship Id="rId12" Type="http://schemas.openxmlformats.org/officeDocument/2006/relationships/image" Target="../media/image240.png"/><Relationship Id="rId2" Type="http://schemas.openxmlformats.org/officeDocument/2006/relationships/notesSlide" Target="../notesSlides/notesSlide12.xml"/><Relationship Id="rId1" Type="http://schemas.openxmlformats.org/officeDocument/2006/relationships/slideLayout" Target="../slideLayouts/slideLayout29.xml"/><Relationship Id="rId6" Type="http://schemas.openxmlformats.org/officeDocument/2006/relationships/image" Target="../media/image234.svg"/><Relationship Id="rId11" Type="http://schemas.openxmlformats.org/officeDocument/2006/relationships/image" Target="../media/image239.png"/><Relationship Id="rId5" Type="http://schemas.openxmlformats.org/officeDocument/2006/relationships/image" Target="../media/image233.png"/><Relationship Id="rId10" Type="http://schemas.openxmlformats.org/officeDocument/2006/relationships/image" Target="../media/image238.svg"/><Relationship Id="rId4" Type="http://schemas.openxmlformats.org/officeDocument/2006/relationships/image" Target="../media/image222.svg"/><Relationship Id="rId9" Type="http://schemas.openxmlformats.org/officeDocument/2006/relationships/image" Target="../media/image237.png"/></Relationships>
</file>

<file path=ppt/slides/_rels/slide13.xml.rels><?xml version="1.0" encoding="UTF-8" standalone="yes"?>
<Relationships xmlns="http://schemas.openxmlformats.org/package/2006/relationships"><Relationship Id="rId3" Type="http://schemas.openxmlformats.org/officeDocument/2006/relationships/image" Target="../media/image242.emf"/><Relationship Id="rId2" Type="http://schemas.openxmlformats.org/officeDocument/2006/relationships/notesSlide" Target="../notesSlides/notesSlide13.xml"/><Relationship Id="rId1" Type="http://schemas.openxmlformats.org/officeDocument/2006/relationships/slideLayout" Target="../slideLayouts/slideLayout32.xml"/><Relationship Id="rId4" Type="http://schemas.openxmlformats.org/officeDocument/2006/relationships/image" Target="../media/image243.png"/></Relationships>
</file>

<file path=ppt/slides/_rels/slide14.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4.xml"/><Relationship Id="rId1" Type="http://schemas.openxmlformats.org/officeDocument/2006/relationships/slideLayout" Target="../slideLayouts/slideLayout32.xml"/><Relationship Id="rId5" Type="http://schemas.openxmlformats.org/officeDocument/2006/relationships/image" Target="../media/image242.emf"/><Relationship Id="rId4" Type="http://schemas.openxmlformats.org/officeDocument/2006/relationships/image" Target="../media/image244.png"/></Relationships>
</file>

<file path=ppt/slides/_rels/slide15.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5.xml"/><Relationship Id="rId1" Type="http://schemas.openxmlformats.org/officeDocument/2006/relationships/slideLayout" Target="../slideLayouts/slideLayout32.xml"/><Relationship Id="rId4" Type="http://schemas.openxmlformats.org/officeDocument/2006/relationships/image" Target="../media/image244.png"/></Relationships>
</file>

<file path=ppt/slides/_rels/slide16.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16.xml"/><Relationship Id="rId1" Type="http://schemas.openxmlformats.org/officeDocument/2006/relationships/slideLayout" Target="../slideLayouts/slideLayout41.xml"/><Relationship Id="rId5" Type="http://schemas.openxmlformats.org/officeDocument/2006/relationships/image" Target="../media/image246.png"/><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8" Type="http://schemas.openxmlformats.org/officeDocument/2006/relationships/image" Target="../media/image252.emf"/><Relationship Id="rId3" Type="http://schemas.openxmlformats.org/officeDocument/2006/relationships/image" Target="../media/image247.png"/><Relationship Id="rId7" Type="http://schemas.openxmlformats.org/officeDocument/2006/relationships/image" Target="../media/image251.png"/><Relationship Id="rId2" Type="http://schemas.openxmlformats.org/officeDocument/2006/relationships/notesSlide" Target="../notesSlides/notesSlide17.xml"/><Relationship Id="rId1" Type="http://schemas.openxmlformats.org/officeDocument/2006/relationships/slideLayout" Target="../slideLayouts/slideLayout40.xml"/><Relationship Id="rId6" Type="http://schemas.openxmlformats.org/officeDocument/2006/relationships/image" Target="../media/image250.emf"/><Relationship Id="rId5" Type="http://schemas.openxmlformats.org/officeDocument/2006/relationships/image" Target="../media/image249.png"/><Relationship Id="rId4" Type="http://schemas.openxmlformats.org/officeDocument/2006/relationships/image" Target="../media/image248.png"/><Relationship Id="rId9" Type="http://schemas.openxmlformats.org/officeDocument/2006/relationships/image" Target="../media/image253.png"/></Relationships>
</file>

<file path=ppt/slides/_rels/slide18.xml.rels><?xml version="1.0" encoding="UTF-8" standalone="yes"?>
<Relationships xmlns="http://schemas.openxmlformats.org/package/2006/relationships"><Relationship Id="rId8" Type="http://schemas.openxmlformats.org/officeDocument/2006/relationships/image" Target="../media/image239.png"/><Relationship Id="rId3" Type="http://schemas.openxmlformats.org/officeDocument/2006/relationships/image" Target="../media/image254.png"/><Relationship Id="rId7" Type="http://schemas.openxmlformats.org/officeDocument/2006/relationships/image" Target="../media/image238.svg"/><Relationship Id="rId2" Type="http://schemas.openxmlformats.org/officeDocument/2006/relationships/notesSlide" Target="../notesSlides/notesSlide18.xml"/><Relationship Id="rId1" Type="http://schemas.openxmlformats.org/officeDocument/2006/relationships/slideLayout" Target="../slideLayouts/slideLayout41.xml"/><Relationship Id="rId6" Type="http://schemas.openxmlformats.org/officeDocument/2006/relationships/image" Target="../media/image237.png"/><Relationship Id="rId5" Type="http://schemas.openxmlformats.org/officeDocument/2006/relationships/image" Target="../media/image256.png"/><Relationship Id="rId4" Type="http://schemas.openxmlformats.org/officeDocument/2006/relationships/image" Target="../media/image255.png"/></Relationships>
</file>

<file path=ppt/slides/_rels/slide19.xml.rels><?xml version="1.0" encoding="UTF-8" standalone="yes"?>
<Relationships xmlns="http://schemas.openxmlformats.org/package/2006/relationships"><Relationship Id="rId3" Type="http://schemas.openxmlformats.org/officeDocument/2006/relationships/image" Target="../media/image257.emf"/><Relationship Id="rId2" Type="http://schemas.openxmlformats.org/officeDocument/2006/relationships/notesSlide" Target="../notesSlides/notesSlide19.xml"/><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8" Type="http://schemas.openxmlformats.org/officeDocument/2006/relationships/image" Target="../media/image263.png"/><Relationship Id="rId13" Type="http://schemas.openxmlformats.org/officeDocument/2006/relationships/image" Target="../media/image268.svg"/><Relationship Id="rId3" Type="http://schemas.openxmlformats.org/officeDocument/2006/relationships/image" Target="../media/image258.png"/><Relationship Id="rId7" Type="http://schemas.openxmlformats.org/officeDocument/2006/relationships/image" Target="../media/image262.png"/><Relationship Id="rId12" Type="http://schemas.openxmlformats.org/officeDocument/2006/relationships/image" Target="../media/image267.png"/><Relationship Id="rId2" Type="http://schemas.openxmlformats.org/officeDocument/2006/relationships/notesSlide" Target="../notesSlides/notesSlide20.xml"/><Relationship Id="rId1" Type="http://schemas.openxmlformats.org/officeDocument/2006/relationships/slideLayout" Target="../slideLayouts/slideLayout29.xml"/><Relationship Id="rId6" Type="http://schemas.openxmlformats.org/officeDocument/2006/relationships/image" Target="../media/image261.png"/><Relationship Id="rId11" Type="http://schemas.openxmlformats.org/officeDocument/2006/relationships/image" Target="../media/image266.png"/><Relationship Id="rId5" Type="http://schemas.openxmlformats.org/officeDocument/2006/relationships/image" Target="../media/image260.png"/><Relationship Id="rId10" Type="http://schemas.openxmlformats.org/officeDocument/2006/relationships/image" Target="../media/image265.png"/><Relationship Id="rId4" Type="http://schemas.openxmlformats.org/officeDocument/2006/relationships/image" Target="../media/image259.png"/><Relationship Id="rId9" Type="http://schemas.openxmlformats.org/officeDocument/2006/relationships/image" Target="../media/image264.png"/></Relationships>
</file>

<file path=ppt/slides/_rels/slide21.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21.xml"/><Relationship Id="rId1" Type="http://schemas.openxmlformats.org/officeDocument/2006/relationships/slideLayout" Target="../slideLayouts/slideLayout29.xml"/><Relationship Id="rId4" Type="http://schemas.openxmlformats.org/officeDocument/2006/relationships/image" Target="../media/image220.svg"/></Relationships>
</file>

<file path=ppt/slides/_rels/slide22.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22.xml"/><Relationship Id="rId1" Type="http://schemas.openxmlformats.org/officeDocument/2006/relationships/slideLayout" Target="../slideLayouts/slideLayout29.xml"/><Relationship Id="rId4" Type="http://schemas.openxmlformats.org/officeDocument/2006/relationships/image" Target="../media/image220.svg"/></Relationships>
</file>

<file path=ppt/slides/_rels/slide23.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23.xml"/><Relationship Id="rId1" Type="http://schemas.openxmlformats.org/officeDocument/2006/relationships/slideLayout" Target="../slideLayouts/slideLayout29.xml"/><Relationship Id="rId6" Type="http://schemas.openxmlformats.org/officeDocument/2006/relationships/image" Target="../media/image270.svg"/><Relationship Id="rId5" Type="http://schemas.openxmlformats.org/officeDocument/2006/relationships/image" Target="../media/image269.png"/><Relationship Id="rId4" Type="http://schemas.openxmlformats.org/officeDocument/2006/relationships/image" Target="../media/image220.svg"/></Relationships>
</file>

<file path=ppt/slides/_rels/slide24.xml.rels><?xml version="1.0" encoding="UTF-8" standalone="yes"?>
<Relationships xmlns="http://schemas.openxmlformats.org/package/2006/relationships"><Relationship Id="rId8" Type="http://schemas.openxmlformats.org/officeDocument/2006/relationships/image" Target="../media/image272.svg"/><Relationship Id="rId3" Type="http://schemas.openxmlformats.org/officeDocument/2006/relationships/image" Target="../media/image219.png"/><Relationship Id="rId7" Type="http://schemas.openxmlformats.org/officeDocument/2006/relationships/image" Target="../media/image271.png"/><Relationship Id="rId2" Type="http://schemas.openxmlformats.org/officeDocument/2006/relationships/notesSlide" Target="../notesSlides/notesSlide24.xml"/><Relationship Id="rId1" Type="http://schemas.openxmlformats.org/officeDocument/2006/relationships/slideLayout" Target="../slideLayouts/slideLayout29.xml"/><Relationship Id="rId6" Type="http://schemas.openxmlformats.org/officeDocument/2006/relationships/image" Target="../media/image270.svg"/><Relationship Id="rId5" Type="http://schemas.openxmlformats.org/officeDocument/2006/relationships/image" Target="../media/image269.png"/><Relationship Id="rId10" Type="http://schemas.openxmlformats.org/officeDocument/2006/relationships/image" Target="../media/image268.svg"/><Relationship Id="rId4" Type="http://schemas.openxmlformats.org/officeDocument/2006/relationships/image" Target="../media/image220.svg"/><Relationship Id="rId9" Type="http://schemas.openxmlformats.org/officeDocument/2006/relationships/image" Target="../media/image267.png"/></Relationships>
</file>

<file path=ppt/slides/_rels/slide25.xml.rels><?xml version="1.0" encoding="UTF-8" standalone="yes"?>
<Relationships xmlns="http://schemas.openxmlformats.org/package/2006/relationships"><Relationship Id="rId8" Type="http://schemas.openxmlformats.org/officeDocument/2006/relationships/image" Target="../media/image272.svg"/><Relationship Id="rId13" Type="http://schemas.openxmlformats.org/officeDocument/2006/relationships/image" Target="../media/image221.png"/><Relationship Id="rId3" Type="http://schemas.openxmlformats.org/officeDocument/2006/relationships/image" Target="../media/image219.png"/><Relationship Id="rId7" Type="http://schemas.openxmlformats.org/officeDocument/2006/relationships/image" Target="../media/image271.png"/><Relationship Id="rId12" Type="http://schemas.openxmlformats.org/officeDocument/2006/relationships/image" Target="../media/image274.svg"/><Relationship Id="rId2" Type="http://schemas.openxmlformats.org/officeDocument/2006/relationships/notesSlide" Target="../notesSlides/notesSlide25.xml"/><Relationship Id="rId1" Type="http://schemas.openxmlformats.org/officeDocument/2006/relationships/slideLayout" Target="../slideLayouts/slideLayout29.xml"/><Relationship Id="rId6" Type="http://schemas.openxmlformats.org/officeDocument/2006/relationships/image" Target="../media/image270.svg"/><Relationship Id="rId11" Type="http://schemas.openxmlformats.org/officeDocument/2006/relationships/image" Target="../media/image273.png"/><Relationship Id="rId5" Type="http://schemas.openxmlformats.org/officeDocument/2006/relationships/image" Target="../media/image269.png"/><Relationship Id="rId10" Type="http://schemas.openxmlformats.org/officeDocument/2006/relationships/image" Target="../media/image268.svg"/><Relationship Id="rId4" Type="http://schemas.openxmlformats.org/officeDocument/2006/relationships/image" Target="../media/image220.svg"/><Relationship Id="rId9" Type="http://schemas.openxmlformats.org/officeDocument/2006/relationships/image" Target="../media/image267.png"/><Relationship Id="rId14" Type="http://schemas.openxmlformats.org/officeDocument/2006/relationships/image" Target="../media/image222.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8.xml"/></Relationships>
</file>

<file path=ppt/slides/_rels/slide28.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28.xml"/><Relationship Id="rId1" Type="http://schemas.openxmlformats.org/officeDocument/2006/relationships/slideLayout" Target="../slideLayouts/slideLayout32.xml"/><Relationship Id="rId5" Type="http://schemas.openxmlformats.org/officeDocument/2006/relationships/image" Target="../media/image276.png"/><Relationship Id="rId4" Type="http://schemas.openxmlformats.org/officeDocument/2006/relationships/image" Target="../media/image8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8" Type="http://schemas.openxmlformats.org/officeDocument/2006/relationships/image" Target="../media/image282.svg"/><Relationship Id="rId13" Type="http://schemas.openxmlformats.org/officeDocument/2006/relationships/image" Target="../media/image287.svg"/><Relationship Id="rId3" Type="http://schemas.openxmlformats.org/officeDocument/2006/relationships/image" Target="../media/image277.png"/><Relationship Id="rId7" Type="http://schemas.openxmlformats.org/officeDocument/2006/relationships/image" Target="../media/image281.png"/><Relationship Id="rId12" Type="http://schemas.openxmlformats.org/officeDocument/2006/relationships/image" Target="../media/image286.png"/><Relationship Id="rId2" Type="http://schemas.openxmlformats.org/officeDocument/2006/relationships/notesSlide" Target="../notesSlides/notesSlide30.xml"/><Relationship Id="rId1" Type="http://schemas.openxmlformats.org/officeDocument/2006/relationships/slideLayout" Target="../slideLayouts/slideLayout17.xml"/><Relationship Id="rId6" Type="http://schemas.openxmlformats.org/officeDocument/2006/relationships/image" Target="../media/image280.svg"/><Relationship Id="rId11" Type="http://schemas.openxmlformats.org/officeDocument/2006/relationships/image" Target="../media/image285.png"/><Relationship Id="rId5" Type="http://schemas.openxmlformats.org/officeDocument/2006/relationships/image" Target="../media/image279.png"/><Relationship Id="rId15" Type="http://schemas.openxmlformats.org/officeDocument/2006/relationships/image" Target="../media/image289.svg"/><Relationship Id="rId10" Type="http://schemas.openxmlformats.org/officeDocument/2006/relationships/image" Target="../media/image284.png"/><Relationship Id="rId4" Type="http://schemas.openxmlformats.org/officeDocument/2006/relationships/image" Target="../media/image278.png"/><Relationship Id="rId9" Type="http://schemas.openxmlformats.org/officeDocument/2006/relationships/image" Target="../media/image283.png"/><Relationship Id="rId14" Type="http://schemas.openxmlformats.org/officeDocument/2006/relationships/image" Target="../media/image288.png"/></Relationships>
</file>

<file path=ppt/slides/_rels/slide31.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image" Target="../media/image290.png"/><Relationship Id="rId7" Type="http://schemas.openxmlformats.org/officeDocument/2006/relationships/image" Target="../media/image293.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292.png"/><Relationship Id="rId5" Type="http://schemas.microsoft.com/office/2007/relationships/hdphoto" Target="../media/hdphoto3.wdp"/><Relationship Id="rId4" Type="http://schemas.openxmlformats.org/officeDocument/2006/relationships/image" Target="../media/image291.png"/></Relationships>
</file>

<file path=ppt/slides/_rels/slide32.xml.rels><?xml version="1.0" encoding="UTF-8" standalone="yes"?>
<Relationships xmlns="http://schemas.openxmlformats.org/package/2006/relationships"><Relationship Id="rId3" Type="http://schemas.openxmlformats.org/officeDocument/2006/relationships/image" Target="../media/image295.jpeg"/><Relationship Id="rId2" Type="http://schemas.openxmlformats.org/officeDocument/2006/relationships/notesSlide" Target="../notesSlides/notesSlide32.xml"/><Relationship Id="rId1" Type="http://schemas.openxmlformats.org/officeDocument/2006/relationships/slideLayout" Target="../slideLayouts/slideLayout39.xml"/><Relationship Id="rId5" Type="http://schemas.openxmlformats.org/officeDocument/2006/relationships/image" Target="../media/image7.jpg"/><Relationship Id="rId4" Type="http://schemas.openxmlformats.org/officeDocument/2006/relationships/image" Target="../media/image296.jp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8" Type="http://schemas.openxmlformats.org/officeDocument/2006/relationships/image" Target="../media/image299.svg"/><Relationship Id="rId3" Type="http://schemas.openxmlformats.org/officeDocument/2006/relationships/image" Target="../media/image251.png"/><Relationship Id="rId7" Type="http://schemas.openxmlformats.org/officeDocument/2006/relationships/image" Target="../media/image139.png"/><Relationship Id="rId2" Type="http://schemas.openxmlformats.org/officeDocument/2006/relationships/notesSlide" Target="../notesSlides/notesSlide35.xml"/><Relationship Id="rId1" Type="http://schemas.openxmlformats.org/officeDocument/2006/relationships/slideLayout" Target="../slideLayouts/slideLayout29.xml"/><Relationship Id="rId6" Type="http://schemas.openxmlformats.org/officeDocument/2006/relationships/image" Target="../media/image298.png"/><Relationship Id="rId5" Type="http://schemas.openxmlformats.org/officeDocument/2006/relationships/image" Target="../media/image250.emf"/><Relationship Id="rId4" Type="http://schemas.openxmlformats.org/officeDocument/2006/relationships/image" Target="../media/image297.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8" Type="http://schemas.openxmlformats.org/officeDocument/2006/relationships/image" Target="../media/image305.png"/><Relationship Id="rId3" Type="http://schemas.openxmlformats.org/officeDocument/2006/relationships/image" Target="../media/image300.png"/><Relationship Id="rId7" Type="http://schemas.openxmlformats.org/officeDocument/2006/relationships/image" Target="../media/image304.png"/><Relationship Id="rId2" Type="http://schemas.openxmlformats.org/officeDocument/2006/relationships/notesSlide" Target="../notesSlides/notesSlide38.xml"/><Relationship Id="rId1" Type="http://schemas.openxmlformats.org/officeDocument/2006/relationships/slideLayout" Target="../slideLayouts/slideLayout40.xml"/><Relationship Id="rId6" Type="http://schemas.openxmlformats.org/officeDocument/2006/relationships/image" Target="../media/image303.png"/><Relationship Id="rId5" Type="http://schemas.openxmlformats.org/officeDocument/2006/relationships/image" Target="../media/image302.png"/><Relationship Id="rId4" Type="http://schemas.openxmlformats.org/officeDocument/2006/relationships/image" Target="../media/image301.png"/><Relationship Id="rId9" Type="http://schemas.openxmlformats.org/officeDocument/2006/relationships/image" Target="../media/image306.png"/></Relationships>
</file>

<file path=ppt/slides/_rels/slide39.xml.rels><?xml version="1.0" encoding="UTF-8" standalone="yes"?>
<Relationships xmlns="http://schemas.openxmlformats.org/package/2006/relationships"><Relationship Id="rId3" Type="http://schemas.openxmlformats.org/officeDocument/2006/relationships/image" Target="../media/image307.jpg"/><Relationship Id="rId2" Type="http://schemas.openxmlformats.org/officeDocument/2006/relationships/notesSlide" Target="../notesSlides/notesSlide39.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68.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8" Type="http://schemas.openxmlformats.org/officeDocument/2006/relationships/image" Target="../media/image313.png"/><Relationship Id="rId13" Type="http://schemas.openxmlformats.org/officeDocument/2006/relationships/image" Target="../media/image318.png"/><Relationship Id="rId18" Type="http://schemas.openxmlformats.org/officeDocument/2006/relationships/image" Target="../media/image323.emf"/><Relationship Id="rId3" Type="http://schemas.openxmlformats.org/officeDocument/2006/relationships/image" Target="../media/image308.png"/><Relationship Id="rId7" Type="http://schemas.openxmlformats.org/officeDocument/2006/relationships/image" Target="../media/image312.emf"/><Relationship Id="rId12" Type="http://schemas.openxmlformats.org/officeDocument/2006/relationships/image" Target="../media/image317.png"/><Relationship Id="rId17" Type="http://schemas.openxmlformats.org/officeDocument/2006/relationships/image" Target="../media/image322.emf"/><Relationship Id="rId2" Type="http://schemas.openxmlformats.org/officeDocument/2006/relationships/notesSlide" Target="../notesSlides/notesSlide40.xml"/><Relationship Id="rId16" Type="http://schemas.openxmlformats.org/officeDocument/2006/relationships/image" Target="../media/image321.png"/><Relationship Id="rId20" Type="http://schemas.openxmlformats.org/officeDocument/2006/relationships/image" Target="../media/image325.png"/><Relationship Id="rId1" Type="http://schemas.openxmlformats.org/officeDocument/2006/relationships/slideLayout" Target="../slideLayouts/slideLayout28.xml"/><Relationship Id="rId6" Type="http://schemas.openxmlformats.org/officeDocument/2006/relationships/image" Target="../media/image311.emf"/><Relationship Id="rId11" Type="http://schemas.openxmlformats.org/officeDocument/2006/relationships/image" Target="../media/image316.png"/><Relationship Id="rId5" Type="http://schemas.openxmlformats.org/officeDocument/2006/relationships/image" Target="../media/image310.emf"/><Relationship Id="rId15" Type="http://schemas.openxmlformats.org/officeDocument/2006/relationships/image" Target="../media/image320.emf"/><Relationship Id="rId10" Type="http://schemas.openxmlformats.org/officeDocument/2006/relationships/image" Target="../media/image315.emf"/><Relationship Id="rId19" Type="http://schemas.openxmlformats.org/officeDocument/2006/relationships/image" Target="../media/image324.png"/><Relationship Id="rId4" Type="http://schemas.openxmlformats.org/officeDocument/2006/relationships/image" Target="../media/image309.emf"/><Relationship Id="rId9" Type="http://schemas.openxmlformats.org/officeDocument/2006/relationships/image" Target="../media/image314.emf"/><Relationship Id="rId14" Type="http://schemas.openxmlformats.org/officeDocument/2006/relationships/image" Target="../media/image319.svg"/></Relationships>
</file>

<file path=ppt/slides/_rels/slide41.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3.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335.png"/><Relationship Id="rId18" Type="http://schemas.openxmlformats.org/officeDocument/2006/relationships/image" Target="../media/image340.png"/><Relationship Id="rId26" Type="http://schemas.openxmlformats.org/officeDocument/2006/relationships/image" Target="../media/image348.jpg"/><Relationship Id="rId39" Type="http://schemas.openxmlformats.org/officeDocument/2006/relationships/image" Target="../media/image361.png"/><Relationship Id="rId3" Type="http://schemas.openxmlformats.org/officeDocument/2006/relationships/image" Target="../media/image326.png"/><Relationship Id="rId21" Type="http://schemas.openxmlformats.org/officeDocument/2006/relationships/image" Target="../media/image343.png"/><Relationship Id="rId34" Type="http://schemas.openxmlformats.org/officeDocument/2006/relationships/image" Target="../media/image356.png"/><Relationship Id="rId7" Type="http://schemas.openxmlformats.org/officeDocument/2006/relationships/image" Target="../media/image330.png"/><Relationship Id="rId12" Type="http://schemas.openxmlformats.org/officeDocument/2006/relationships/image" Target="../media/image334.jpg"/><Relationship Id="rId17" Type="http://schemas.openxmlformats.org/officeDocument/2006/relationships/image" Target="../media/image339.jpg"/><Relationship Id="rId25" Type="http://schemas.openxmlformats.org/officeDocument/2006/relationships/image" Target="../media/image347.png"/><Relationship Id="rId33" Type="http://schemas.openxmlformats.org/officeDocument/2006/relationships/image" Target="../media/image355.svg"/><Relationship Id="rId38" Type="http://schemas.openxmlformats.org/officeDocument/2006/relationships/image" Target="../media/image360.png"/><Relationship Id="rId2" Type="http://schemas.openxmlformats.org/officeDocument/2006/relationships/notesSlide" Target="../notesSlides/notesSlide43.xml"/><Relationship Id="rId16" Type="http://schemas.openxmlformats.org/officeDocument/2006/relationships/image" Target="../media/image338.png"/><Relationship Id="rId20" Type="http://schemas.openxmlformats.org/officeDocument/2006/relationships/image" Target="../media/image342.png"/><Relationship Id="rId29" Type="http://schemas.openxmlformats.org/officeDocument/2006/relationships/image" Target="../media/image351.png"/><Relationship Id="rId1" Type="http://schemas.openxmlformats.org/officeDocument/2006/relationships/slideLayout" Target="../slideLayouts/slideLayout11.xml"/><Relationship Id="rId6" Type="http://schemas.openxmlformats.org/officeDocument/2006/relationships/image" Target="../media/image329.png"/><Relationship Id="rId11" Type="http://schemas.openxmlformats.org/officeDocument/2006/relationships/image" Target="../media/image333.png"/><Relationship Id="rId24" Type="http://schemas.openxmlformats.org/officeDocument/2006/relationships/image" Target="../media/image346.png"/><Relationship Id="rId32" Type="http://schemas.openxmlformats.org/officeDocument/2006/relationships/image" Target="../media/image354.png"/><Relationship Id="rId37" Type="http://schemas.openxmlformats.org/officeDocument/2006/relationships/image" Target="../media/image359.jpg"/><Relationship Id="rId5" Type="http://schemas.openxmlformats.org/officeDocument/2006/relationships/image" Target="../media/image328.png"/><Relationship Id="rId15" Type="http://schemas.openxmlformats.org/officeDocument/2006/relationships/image" Target="../media/image337.jpg"/><Relationship Id="rId23" Type="http://schemas.openxmlformats.org/officeDocument/2006/relationships/image" Target="../media/image345.png"/><Relationship Id="rId28" Type="http://schemas.openxmlformats.org/officeDocument/2006/relationships/image" Target="../media/image350.png"/><Relationship Id="rId36" Type="http://schemas.openxmlformats.org/officeDocument/2006/relationships/image" Target="../media/image358.jpg"/><Relationship Id="rId10" Type="http://schemas.openxmlformats.org/officeDocument/2006/relationships/image" Target="../media/image332.png"/><Relationship Id="rId19" Type="http://schemas.openxmlformats.org/officeDocument/2006/relationships/image" Target="../media/image341.png"/><Relationship Id="rId31" Type="http://schemas.openxmlformats.org/officeDocument/2006/relationships/image" Target="../media/image353.svg"/><Relationship Id="rId4" Type="http://schemas.openxmlformats.org/officeDocument/2006/relationships/image" Target="../media/image327.png"/><Relationship Id="rId9" Type="http://schemas.openxmlformats.org/officeDocument/2006/relationships/image" Target="../media/image331.png"/><Relationship Id="rId14" Type="http://schemas.openxmlformats.org/officeDocument/2006/relationships/image" Target="../media/image336.png"/><Relationship Id="rId22" Type="http://schemas.openxmlformats.org/officeDocument/2006/relationships/image" Target="../media/image344.png"/><Relationship Id="rId27" Type="http://schemas.openxmlformats.org/officeDocument/2006/relationships/image" Target="../media/image349.jpg"/><Relationship Id="rId30" Type="http://schemas.openxmlformats.org/officeDocument/2006/relationships/image" Target="../media/image352.png"/><Relationship Id="rId35" Type="http://schemas.openxmlformats.org/officeDocument/2006/relationships/image" Target="../media/image357.png"/></Relationships>
</file>

<file path=ppt/slides/_rels/slide44.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44.xml"/><Relationship Id="rId1" Type="http://schemas.openxmlformats.org/officeDocument/2006/relationships/slideLayout" Target="../slideLayouts/slideLayout126.xml"/></Relationships>
</file>

<file path=ppt/slides/_rels/slide45.xml.rels><?xml version="1.0" encoding="UTF-8" standalone="yes"?>
<Relationships xmlns="http://schemas.openxmlformats.org/package/2006/relationships"><Relationship Id="rId8" Type="http://schemas.openxmlformats.org/officeDocument/2006/relationships/image" Target="../media/image366.png"/><Relationship Id="rId13" Type="http://schemas.openxmlformats.org/officeDocument/2006/relationships/image" Target="../media/image370.png"/><Relationship Id="rId3" Type="http://schemas.openxmlformats.org/officeDocument/2006/relationships/image" Target="../media/image362.png"/><Relationship Id="rId7" Type="http://schemas.openxmlformats.org/officeDocument/2006/relationships/image" Target="../media/image365.png"/><Relationship Id="rId12" Type="http://schemas.openxmlformats.org/officeDocument/2006/relationships/image" Target="../media/image369.png"/><Relationship Id="rId2" Type="http://schemas.openxmlformats.org/officeDocument/2006/relationships/notesSlide" Target="../notesSlides/notesSlide45.xml"/><Relationship Id="rId1" Type="http://schemas.openxmlformats.org/officeDocument/2006/relationships/slideLayout" Target="../slideLayouts/slideLayout126.xml"/><Relationship Id="rId6" Type="http://schemas.openxmlformats.org/officeDocument/2006/relationships/image" Target="../media/image325.png"/><Relationship Id="rId11" Type="http://schemas.openxmlformats.org/officeDocument/2006/relationships/image" Target="../media/image368.png"/><Relationship Id="rId5" Type="http://schemas.openxmlformats.org/officeDocument/2006/relationships/image" Target="../media/image364.png"/><Relationship Id="rId15" Type="http://schemas.openxmlformats.org/officeDocument/2006/relationships/image" Target="../media/image371.png"/><Relationship Id="rId10" Type="http://schemas.openxmlformats.org/officeDocument/2006/relationships/image" Target="../media/image259.png"/><Relationship Id="rId4" Type="http://schemas.openxmlformats.org/officeDocument/2006/relationships/image" Target="../media/image363.png"/><Relationship Id="rId9" Type="http://schemas.openxmlformats.org/officeDocument/2006/relationships/image" Target="../media/image367.png"/><Relationship Id="rId14" Type="http://schemas.openxmlformats.org/officeDocument/2006/relationships/image" Target="../media/image284.png"/></Relationships>
</file>

<file path=ppt/slides/_rels/slide46.xml.rels><?xml version="1.0" encoding="UTF-8" standalone="yes"?>
<Relationships xmlns="http://schemas.openxmlformats.org/package/2006/relationships"><Relationship Id="rId8" Type="http://schemas.openxmlformats.org/officeDocument/2006/relationships/image" Target="../media/image377.svg"/><Relationship Id="rId13" Type="http://schemas.openxmlformats.org/officeDocument/2006/relationships/image" Target="../media/image382.png"/><Relationship Id="rId18" Type="http://schemas.openxmlformats.org/officeDocument/2006/relationships/image" Target="../media/image224.svg"/><Relationship Id="rId3" Type="http://schemas.openxmlformats.org/officeDocument/2006/relationships/image" Target="../media/image372.png"/><Relationship Id="rId21" Type="http://schemas.openxmlformats.org/officeDocument/2006/relationships/image" Target="../media/image387.png"/><Relationship Id="rId7" Type="http://schemas.openxmlformats.org/officeDocument/2006/relationships/image" Target="../media/image376.png"/><Relationship Id="rId12" Type="http://schemas.openxmlformats.org/officeDocument/2006/relationships/image" Target="../media/image381.svg"/><Relationship Id="rId17" Type="http://schemas.openxmlformats.org/officeDocument/2006/relationships/image" Target="../media/image223.png"/><Relationship Id="rId2" Type="http://schemas.openxmlformats.org/officeDocument/2006/relationships/notesSlide" Target="../notesSlides/notesSlide46.xml"/><Relationship Id="rId16" Type="http://schemas.microsoft.com/office/2007/relationships/hdphoto" Target="../media/hdphoto5.wdp"/><Relationship Id="rId20" Type="http://schemas.openxmlformats.org/officeDocument/2006/relationships/image" Target="../media/image386.svg"/><Relationship Id="rId1" Type="http://schemas.openxmlformats.org/officeDocument/2006/relationships/slideLayout" Target="../slideLayouts/slideLayout32.xml"/><Relationship Id="rId6" Type="http://schemas.openxmlformats.org/officeDocument/2006/relationships/image" Target="../media/image375.svg"/><Relationship Id="rId11" Type="http://schemas.openxmlformats.org/officeDocument/2006/relationships/image" Target="../media/image380.png"/><Relationship Id="rId5" Type="http://schemas.openxmlformats.org/officeDocument/2006/relationships/image" Target="../media/image374.png"/><Relationship Id="rId15" Type="http://schemas.openxmlformats.org/officeDocument/2006/relationships/image" Target="../media/image384.png"/><Relationship Id="rId10" Type="http://schemas.openxmlformats.org/officeDocument/2006/relationships/image" Target="../media/image379.svg"/><Relationship Id="rId19" Type="http://schemas.openxmlformats.org/officeDocument/2006/relationships/image" Target="../media/image385.png"/><Relationship Id="rId4" Type="http://schemas.openxmlformats.org/officeDocument/2006/relationships/image" Target="../media/image373.svg"/><Relationship Id="rId9" Type="http://schemas.openxmlformats.org/officeDocument/2006/relationships/image" Target="../media/image378.png"/><Relationship Id="rId14" Type="http://schemas.openxmlformats.org/officeDocument/2006/relationships/image" Target="../media/image383.svg"/><Relationship Id="rId22" Type="http://schemas.openxmlformats.org/officeDocument/2006/relationships/image" Target="../media/image388.svg"/></Relationships>
</file>

<file path=ppt/slides/_rels/slide47.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image" Target="../media/image389.png"/><Relationship Id="rId18" Type="http://schemas.openxmlformats.org/officeDocument/2006/relationships/image" Target="../media/image394.svg"/><Relationship Id="rId3" Type="http://schemas.openxmlformats.org/officeDocument/2006/relationships/diagramData" Target="../diagrams/data4.xml"/><Relationship Id="rId21" Type="http://schemas.openxmlformats.org/officeDocument/2006/relationships/image" Target="../media/image397.png"/><Relationship Id="rId7" Type="http://schemas.microsoft.com/office/2007/relationships/diagramDrawing" Target="../diagrams/drawing4.xml"/><Relationship Id="rId12" Type="http://schemas.microsoft.com/office/2007/relationships/diagramDrawing" Target="../diagrams/drawing5.xml"/><Relationship Id="rId17" Type="http://schemas.openxmlformats.org/officeDocument/2006/relationships/image" Target="../media/image393.png"/><Relationship Id="rId2" Type="http://schemas.openxmlformats.org/officeDocument/2006/relationships/notesSlide" Target="../notesSlides/notesSlide47.xml"/><Relationship Id="rId16" Type="http://schemas.openxmlformats.org/officeDocument/2006/relationships/image" Target="../media/image392.svg"/><Relationship Id="rId20" Type="http://schemas.openxmlformats.org/officeDocument/2006/relationships/image" Target="../media/image396.svg"/><Relationship Id="rId1" Type="http://schemas.openxmlformats.org/officeDocument/2006/relationships/slideLayout" Target="../slideLayouts/slideLayout6.xml"/><Relationship Id="rId6" Type="http://schemas.openxmlformats.org/officeDocument/2006/relationships/diagramColors" Target="../diagrams/colors4.xml"/><Relationship Id="rId11" Type="http://schemas.openxmlformats.org/officeDocument/2006/relationships/diagramColors" Target="../diagrams/colors5.xml"/><Relationship Id="rId24" Type="http://schemas.openxmlformats.org/officeDocument/2006/relationships/image" Target="../media/image400.svg"/><Relationship Id="rId5" Type="http://schemas.openxmlformats.org/officeDocument/2006/relationships/diagramQuickStyle" Target="../diagrams/quickStyle4.xml"/><Relationship Id="rId15" Type="http://schemas.openxmlformats.org/officeDocument/2006/relationships/image" Target="../media/image391.png"/><Relationship Id="rId23" Type="http://schemas.openxmlformats.org/officeDocument/2006/relationships/image" Target="../media/image399.png"/><Relationship Id="rId10" Type="http://schemas.openxmlformats.org/officeDocument/2006/relationships/diagramQuickStyle" Target="../diagrams/quickStyle5.xml"/><Relationship Id="rId19" Type="http://schemas.openxmlformats.org/officeDocument/2006/relationships/image" Target="../media/image395.png"/><Relationship Id="rId4" Type="http://schemas.openxmlformats.org/officeDocument/2006/relationships/diagramLayout" Target="../diagrams/layout4.xml"/><Relationship Id="rId9" Type="http://schemas.openxmlformats.org/officeDocument/2006/relationships/diagramLayout" Target="../diagrams/layout5.xml"/><Relationship Id="rId14" Type="http://schemas.openxmlformats.org/officeDocument/2006/relationships/image" Target="../media/image390.svg"/><Relationship Id="rId22" Type="http://schemas.openxmlformats.org/officeDocument/2006/relationships/image" Target="../media/image398.svg"/></Relationships>
</file>

<file path=ppt/slides/_rels/slide48.xml.rels><?xml version="1.0" encoding="UTF-8" standalone="yes"?>
<Relationships xmlns="http://schemas.openxmlformats.org/package/2006/relationships"><Relationship Id="rId8" Type="http://schemas.openxmlformats.org/officeDocument/2006/relationships/image" Target="../media/image406.svg"/><Relationship Id="rId13" Type="http://schemas.openxmlformats.org/officeDocument/2006/relationships/image" Target="../media/image411.png"/><Relationship Id="rId3" Type="http://schemas.openxmlformats.org/officeDocument/2006/relationships/image" Target="../media/image401.png"/><Relationship Id="rId7" Type="http://schemas.openxmlformats.org/officeDocument/2006/relationships/image" Target="../media/image405.png"/><Relationship Id="rId12" Type="http://schemas.openxmlformats.org/officeDocument/2006/relationships/image" Target="../media/image410.svg"/><Relationship Id="rId2" Type="http://schemas.openxmlformats.org/officeDocument/2006/relationships/notesSlide" Target="../notesSlides/notesSlide48.xml"/><Relationship Id="rId1" Type="http://schemas.openxmlformats.org/officeDocument/2006/relationships/slideLayout" Target="../slideLayouts/slideLayout29.xml"/><Relationship Id="rId6" Type="http://schemas.openxmlformats.org/officeDocument/2006/relationships/image" Target="../media/image404.svg"/><Relationship Id="rId11" Type="http://schemas.openxmlformats.org/officeDocument/2006/relationships/image" Target="../media/image409.png"/><Relationship Id="rId5" Type="http://schemas.openxmlformats.org/officeDocument/2006/relationships/image" Target="../media/image403.png"/><Relationship Id="rId10" Type="http://schemas.openxmlformats.org/officeDocument/2006/relationships/image" Target="../media/image408.svg"/><Relationship Id="rId4" Type="http://schemas.openxmlformats.org/officeDocument/2006/relationships/image" Target="../media/image402.svg"/><Relationship Id="rId9" Type="http://schemas.openxmlformats.org/officeDocument/2006/relationships/image" Target="../media/image407.png"/><Relationship Id="rId14" Type="http://schemas.openxmlformats.org/officeDocument/2006/relationships/image" Target="../media/image412.svg"/></Relationships>
</file>

<file path=ppt/slides/_rels/slide49.xml.rels><?xml version="1.0" encoding="UTF-8" standalone="yes"?>
<Relationships xmlns="http://schemas.openxmlformats.org/package/2006/relationships"><Relationship Id="rId8" Type="http://schemas.openxmlformats.org/officeDocument/2006/relationships/image" Target="../media/image416.png"/><Relationship Id="rId3" Type="http://schemas.openxmlformats.org/officeDocument/2006/relationships/notesSlide" Target="../notesSlides/notesSlide49.xml"/><Relationship Id="rId7" Type="http://schemas.openxmlformats.org/officeDocument/2006/relationships/image" Target="../media/image415.png"/><Relationship Id="rId2" Type="http://schemas.openxmlformats.org/officeDocument/2006/relationships/slideLayout" Target="../slideLayouts/slideLayout40.xml"/><Relationship Id="rId1" Type="http://schemas.openxmlformats.org/officeDocument/2006/relationships/vmlDrawing" Target="../drawings/vmlDrawing1.vml"/><Relationship Id="rId6" Type="http://schemas.openxmlformats.org/officeDocument/2006/relationships/image" Target="../media/image414.png"/><Relationship Id="rId5" Type="http://schemas.openxmlformats.org/officeDocument/2006/relationships/image" Target="../media/image413.wmf"/><Relationship Id="rId10" Type="http://schemas.openxmlformats.org/officeDocument/2006/relationships/image" Target="../media/image418.png"/><Relationship Id="rId4" Type="http://schemas.openxmlformats.org/officeDocument/2006/relationships/oleObject" Target="../embeddings/oleObject1.bin"/><Relationship Id="rId9" Type="http://schemas.openxmlformats.org/officeDocument/2006/relationships/image" Target="../media/image417.png"/></Relationships>
</file>

<file path=ppt/slides/_rels/slide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3.jpeg"/><Relationship Id="rId26" Type="http://schemas.openxmlformats.org/officeDocument/2006/relationships/image" Target="../media/image51.png"/><Relationship Id="rId39" Type="http://schemas.openxmlformats.org/officeDocument/2006/relationships/image" Target="../media/image64.png"/><Relationship Id="rId3" Type="http://schemas.openxmlformats.org/officeDocument/2006/relationships/image" Target="../media/image30.png"/><Relationship Id="rId21" Type="http://schemas.openxmlformats.org/officeDocument/2006/relationships/image" Target="../media/image46.png"/><Relationship Id="rId34" Type="http://schemas.openxmlformats.org/officeDocument/2006/relationships/image" Target="../media/image59.png"/><Relationship Id="rId42" Type="http://schemas.openxmlformats.org/officeDocument/2006/relationships/image" Target="../media/image67.jpeg"/><Relationship Id="rId47" Type="http://schemas.openxmlformats.org/officeDocument/2006/relationships/image" Target="../media/image72.png"/><Relationship Id="rId7" Type="http://schemas.openxmlformats.org/officeDocument/2006/relationships/image" Target="../media/image34.jpeg"/><Relationship Id="rId12" Type="http://schemas.openxmlformats.org/officeDocument/2006/relationships/image" Target="../media/image39.png"/><Relationship Id="rId17" Type="http://schemas.openxmlformats.org/officeDocument/2006/relationships/hyperlink" Target="https://www.fisc.or.jp/" TargetMode="External"/><Relationship Id="rId25" Type="http://schemas.openxmlformats.org/officeDocument/2006/relationships/image" Target="../media/image50.png"/><Relationship Id="rId33" Type="http://schemas.openxmlformats.org/officeDocument/2006/relationships/image" Target="../media/image58.jpeg"/><Relationship Id="rId38" Type="http://schemas.openxmlformats.org/officeDocument/2006/relationships/image" Target="../media/image63.jpeg"/><Relationship Id="rId46" Type="http://schemas.openxmlformats.org/officeDocument/2006/relationships/image" Target="../media/image71.png"/><Relationship Id="rId2" Type="http://schemas.openxmlformats.org/officeDocument/2006/relationships/notesSlide" Target="../notesSlides/notesSlide5.xml"/><Relationship Id="rId16" Type="http://schemas.openxmlformats.org/officeDocument/2006/relationships/image" Target="../media/image42.png"/><Relationship Id="rId20" Type="http://schemas.openxmlformats.org/officeDocument/2006/relationships/image" Target="../media/image45.jpeg"/><Relationship Id="rId29" Type="http://schemas.openxmlformats.org/officeDocument/2006/relationships/image" Target="../media/image54.jpeg"/><Relationship Id="rId41" Type="http://schemas.openxmlformats.org/officeDocument/2006/relationships/image" Target="../media/image66.png"/><Relationship Id="rId1" Type="http://schemas.openxmlformats.org/officeDocument/2006/relationships/slideLayout" Target="../slideLayouts/slideLayout64.xml"/><Relationship Id="rId6" Type="http://schemas.openxmlformats.org/officeDocument/2006/relationships/image" Target="../media/image33.jpeg"/><Relationship Id="rId11" Type="http://schemas.openxmlformats.org/officeDocument/2006/relationships/image" Target="../media/image38.png"/><Relationship Id="rId24" Type="http://schemas.openxmlformats.org/officeDocument/2006/relationships/image" Target="../media/image49.png"/><Relationship Id="rId32" Type="http://schemas.openxmlformats.org/officeDocument/2006/relationships/image" Target="../media/image57.png"/><Relationship Id="rId37" Type="http://schemas.openxmlformats.org/officeDocument/2006/relationships/image" Target="../media/image62.png"/><Relationship Id="rId40" Type="http://schemas.openxmlformats.org/officeDocument/2006/relationships/image" Target="../media/image65.jpeg"/><Relationship Id="rId45" Type="http://schemas.openxmlformats.org/officeDocument/2006/relationships/image" Target="../media/image70.jpeg"/><Relationship Id="rId5" Type="http://schemas.openxmlformats.org/officeDocument/2006/relationships/image" Target="../media/image32.jpeg"/><Relationship Id="rId15" Type="http://schemas.openxmlformats.org/officeDocument/2006/relationships/hyperlink" Target="http://www.asd.gov.au/infosec/irap/index.htm" TargetMode="External"/><Relationship Id="rId23" Type="http://schemas.openxmlformats.org/officeDocument/2006/relationships/image" Target="../media/image48.png"/><Relationship Id="rId28" Type="http://schemas.openxmlformats.org/officeDocument/2006/relationships/image" Target="../media/image53.png"/><Relationship Id="rId36" Type="http://schemas.openxmlformats.org/officeDocument/2006/relationships/image" Target="../media/image61.png"/><Relationship Id="rId10" Type="http://schemas.openxmlformats.org/officeDocument/2006/relationships/image" Target="../media/image37.png"/><Relationship Id="rId19" Type="http://schemas.openxmlformats.org/officeDocument/2006/relationships/image" Target="../media/image44.jpeg"/><Relationship Id="rId31" Type="http://schemas.openxmlformats.org/officeDocument/2006/relationships/image" Target="../media/image56.png"/><Relationship Id="rId44" Type="http://schemas.openxmlformats.org/officeDocument/2006/relationships/image" Target="../media/image69.png"/><Relationship Id="rId4" Type="http://schemas.openxmlformats.org/officeDocument/2006/relationships/image" Target="../media/image31.jpe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7.png"/><Relationship Id="rId27" Type="http://schemas.openxmlformats.org/officeDocument/2006/relationships/image" Target="../media/image52.jpeg"/><Relationship Id="rId30" Type="http://schemas.openxmlformats.org/officeDocument/2006/relationships/image" Target="../media/image55.gif"/><Relationship Id="rId35" Type="http://schemas.openxmlformats.org/officeDocument/2006/relationships/image" Target="../media/image60.png"/><Relationship Id="rId43" Type="http://schemas.openxmlformats.org/officeDocument/2006/relationships/image" Target="../media/image68.png"/><Relationship Id="rId48" Type="http://schemas.openxmlformats.org/officeDocument/2006/relationships/image" Target="../media/image73.png"/></Relationships>
</file>

<file path=ppt/slides/_rels/slide50.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9.png"/><Relationship Id="rId7" Type="http://schemas.openxmlformats.org/officeDocument/2006/relationships/image" Target="../media/image422.png"/><Relationship Id="rId2" Type="http://schemas.openxmlformats.org/officeDocument/2006/relationships/notesSlide" Target="../notesSlides/notesSlide50.xml"/><Relationship Id="rId1" Type="http://schemas.openxmlformats.org/officeDocument/2006/relationships/slideLayout" Target="../slideLayouts/slideLayout49.xml"/><Relationship Id="rId6" Type="http://schemas.openxmlformats.org/officeDocument/2006/relationships/image" Target="../media/image421.png"/><Relationship Id="rId5" Type="http://schemas.openxmlformats.org/officeDocument/2006/relationships/image" Target="../media/image420.png"/><Relationship Id="rId4" Type="http://schemas.openxmlformats.org/officeDocument/2006/relationships/image" Target="../media/image252.em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3" Type="http://schemas.openxmlformats.org/officeDocument/2006/relationships/image" Target="../media/image424.jpg"/><Relationship Id="rId2" Type="http://schemas.openxmlformats.org/officeDocument/2006/relationships/notesSlide" Target="../notesSlides/notesSlide52.xml"/><Relationship Id="rId1" Type="http://schemas.openxmlformats.org/officeDocument/2006/relationships/slideLayout" Target="../slideLayouts/slideLayout39.xml"/></Relationships>
</file>

<file path=ppt/slides/_rels/slide53.xml.rels><?xml version="1.0" encoding="UTF-8" standalone="yes"?>
<Relationships xmlns="http://schemas.openxmlformats.org/package/2006/relationships"><Relationship Id="rId3" Type="http://schemas.openxmlformats.org/officeDocument/2006/relationships/image" Target="../media/image425.png"/><Relationship Id="rId2" Type="http://schemas.openxmlformats.org/officeDocument/2006/relationships/notesSlide" Target="../notesSlides/notesSlide53.xml"/><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3" Type="http://schemas.openxmlformats.org/officeDocument/2006/relationships/image" Target="../media/image426.emf"/><Relationship Id="rId2" Type="http://schemas.openxmlformats.org/officeDocument/2006/relationships/notesSlide" Target="../notesSlides/notesSlide54.xml"/><Relationship Id="rId1" Type="http://schemas.openxmlformats.org/officeDocument/2006/relationships/slideLayout" Target="../slideLayouts/slideLayout27.xml"/><Relationship Id="rId4" Type="http://schemas.openxmlformats.org/officeDocument/2006/relationships/image" Target="../media/image427.png"/></Relationships>
</file>

<file path=ppt/slides/_rels/slide55.xml.rels><?xml version="1.0" encoding="UTF-8" standalone="yes"?>
<Relationships xmlns="http://schemas.openxmlformats.org/package/2006/relationships"><Relationship Id="rId3" Type="http://schemas.openxmlformats.org/officeDocument/2006/relationships/image" Target="../media/image428.png"/><Relationship Id="rId2" Type="http://schemas.openxmlformats.org/officeDocument/2006/relationships/notesSlide" Target="../notesSlides/notesSlide55.xml"/><Relationship Id="rId1" Type="http://schemas.openxmlformats.org/officeDocument/2006/relationships/slideLayout" Target="../slideLayouts/slideLayout48.xml"/><Relationship Id="rId6" Type="http://schemas.openxmlformats.org/officeDocument/2006/relationships/image" Target="../media/image430.emf"/><Relationship Id="rId5" Type="http://schemas.openxmlformats.org/officeDocument/2006/relationships/image" Target="../media/image429.png"/><Relationship Id="rId4" Type="http://schemas.openxmlformats.org/officeDocument/2006/relationships/image" Target="../media/image104.png"/></Relationships>
</file>

<file path=ppt/slides/_rels/slide56.xml.rels><?xml version="1.0" encoding="UTF-8" standalone="yes"?>
<Relationships xmlns="http://schemas.openxmlformats.org/package/2006/relationships"><Relationship Id="rId8" Type="http://schemas.openxmlformats.org/officeDocument/2006/relationships/image" Target="../media/image436.png"/><Relationship Id="rId3" Type="http://schemas.openxmlformats.org/officeDocument/2006/relationships/image" Target="../media/image431.png"/><Relationship Id="rId7" Type="http://schemas.openxmlformats.org/officeDocument/2006/relationships/image" Target="../media/image435.png"/><Relationship Id="rId2" Type="http://schemas.openxmlformats.org/officeDocument/2006/relationships/notesSlide" Target="../notesSlides/notesSlide56.xml"/><Relationship Id="rId1" Type="http://schemas.openxmlformats.org/officeDocument/2006/relationships/slideLayout" Target="../slideLayouts/slideLayout32.xml"/><Relationship Id="rId6" Type="http://schemas.openxmlformats.org/officeDocument/2006/relationships/image" Target="../media/image434.svg"/><Relationship Id="rId5" Type="http://schemas.openxmlformats.org/officeDocument/2006/relationships/image" Target="../media/image433.png"/><Relationship Id="rId4" Type="http://schemas.openxmlformats.org/officeDocument/2006/relationships/image" Target="../media/image432.svg"/></Relationships>
</file>

<file path=ppt/slides/_rels/slide57.xml.rels><?xml version="1.0" encoding="UTF-8" standalone="yes"?>
<Relationships xmlns="http://schemas.openxmlformats.org/package/2006/relationships"><Relationship Id="rId3" Type="http://schemas.openxmlformats.org/officeDocument/2006/relationships/image" Target="../media/image437.png"/><Relationship Id="rId2" Type="http://schemas.openxmlformats.org/officeDocument/2006/relationships/notesSlide" Target="../notesSlides/notesSlide57.xml"/><Relationship Id="rId1" Type="http://schemas.openxmlformats.org/officeDocument/2006/relationships/slideLayout" Target="../slideLayouts/slideLayout40.xml"/></Relationships>
</file>

<file path=ppt/slides/_rels/slide58.xml.rels><?xml version="1.0" encoding="UTF-8" standalone="yes"?>
<Relationships xmlns="http://schemas.openxmlformats.org/package/2006/relationships"><Relationship Id="rId8" Type="http://schemas.openxmlformats.org/officeDocument/2006/relationships/image" Target="../media/image441.png"/><Relationship Id="rId13" Type="http://schemas.openxmlformats.org/officeDocument/2006/relationships/image" Target="../media/image446.svg"/><Relationship Id="rId3" Type="http://schemas.openxmlformats.org/officeDocument/2006/relationships/hyperlink" Target="https://youtu.be/aAy635iBB50" TargetMode="External"/><Relationship Id="rId7" Type="http://schemas.openxmlformats.org/officeDocument/2006/relationships/image" Target="../media/image440.svg"/><Relationship Id="rId12" Type="http://schemas.openxmlformats.org/officeDocument/2006/relationships/image" Target="../media/image445.png"/><Relationship Id="rId2" Type="http://schemas.openxmlformats.org/officeDocument/2006/relationships/notesSlide" Target="../notesSlides/notesSlide58.xml"/><Relationship Id="rId1" Type="http://schemas.openxmlformats.org/officeDocument/2006/relationships/slideLayout" Target="../slideLayouts/slideLayout36.xml"/><Relationship Id="rId6" Type="http://schemas.openxmlformats.org/officeDocument/2006/relationships/image" Target="../media/image439.png"/><Relationship Id="rId11" Type="http://schemas.openxmlformats.org/officeDocument/2006/relationships/image" Target="../media/image444.svg"/><Relationship Id="rId5" Type="http://schemas.openxmlformats.org/officeDocument/2006/relationships/hyperlink" Target="https://azure.microsoft.com/en-us/support/legal/sla/cosmos-db/v1_0/" TargetMode="External"/><Relationship Id="rId10" Type="http://schemas.openxmlformats.org/officeDocument/2006/relationships/image" Target="../media/image443.png"/><Relationship Id="rId4" Type="http://schemas.openxmlformats.org/officeDocument/2006/relationships/image" Target="../media/image438.jpg"/><Relationship Id="rId9" Type="http://schemas.openxmlformats.org/officeDocument/2006/relationships/image" Target="../media/image442.svg"/><Relationship Id="rId14" Type="http://schemas.openxmlformats.org/officeDocument/2006/relationships/image" Target="../media/image447.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0.xml"/></Relationships>
</file>

<file path=ppt/slides/_rels/slide60.xml.rels><?xml version="1.0" encoding="UTF-8" standalone="yes"?>
<Relationships xmlns="http://schemas.openxmlformats.org/package/2006/relationships"><Relationship Id="rId8" Type="http://schemas.openxmlformats.org/officeDocument/2006/relationships/image" Target="../media/image453.svg"/><Relationship Id="rId13" Type="http://schemas.openxmlformats.org/officeDocument/2006/relationships/image" Target="../media/image458.png"/><Relationship Id="rId3" Type="http://schemas.openxmlformats.org/officeDocument/2006/relationships/image" Target="../media/image448.png"/><Relationship Id="rId7" Type="http://schemas.openxmlformats.org/officeDocument/2006/relationships/image" Target="../media/image452.png"/><Relationship Id="rId12" Type="http://schemas.openxmlformats.org/officeDocument/2006/relationships/image" Target="../media/image457.svg"/><Relationship Id="rId2" Type="http://schemas.openxmlformats.org/officeDocument/2006/relationships/notesSlide" Target="../notesSlides/notesSlide60.xml"/><Relationship Id="rId1" Type="http://schemas.openxmlformats.org/officeDocument/2006/relationships/slideLayout" Target="../slideLayouts/slideLayout11.xml"/><Relationship Id="rId6" Type="http://schemas.openxmlformats.org/officeDocument/2006/relationships/image" Target="../media/image451.svg"/><Relationship Id="rId11" Type="http://schemas.openxmlformats.org/officeDocument/2006/relationships/image" Target="../media/image456.png"/><Relationship Id="rId5" Type="http://schemas.openxmlformats.org/officeDocument/2006/relationships/image" Target="../media/image450.png"/><Relationship Id="rId10" Type="http://schemas.openxmlformats.org/officeDocument/2006/relationships/image" Target="../media/image455.svg"/><Relationship Id="rId4" Type="http://schemas.openxmlformats.org/officeDocument/2006/relationships/image" Target="../media/image449.svg"/><Relationship Id="rId9" Type="http://schemas.openxmlformats.org/officeDocument/2006/relationships/image" Target="../media/image454.png"/><Relationship Id="rId14" Type="http://schemas.openxmlformats.org/officeDocument/2006/relationships/image" Target="../media/image459.svg"/></Relationships>
</file>

<file path=ppt/slides/_rels/slide61.xml.rels><?xml version="1.0" encoding="UTF-8" standalone="yes"?>
<Relationships xmlns="http://schemas.openxmlformats.org/package/2006/relationships"><Relationship Id="rId8" Type="http://schemas.openxmlformats.org/officeDocument/2006/relationships/image" Target="../media/image465.png"/><Relationship Id="rId13" Type="http://schemas.openxmlformats.org/officeDocument/2006/relationships/image" Target="../media/image470.emf"/><Relationship Id="rId3" Type="http://schemas.openxmlformats.org/officeDocument/2006/relationships/image" Target="../media/image460.emf"/><Relationship Id="rId7" Type="http://schemas.openxmlformats.org/officeDocument/2006/relationships/image" Target="../media/image464.emf"/><Relationship Id="rId12" Type="http://schemas.openxmlformats.org/officeDocument/2006/relationships/image" Target="../media/image469.png"/><Relationship Id="rId2" Type="http://schemas.openxmlformats.org/officeDocument/2006/relationships/notesSlide" Target="../notesSlides/notesSlide61.xml"/><Relationship Id="rId16" Type="http://schemas.openxmlformats.org/officeDocument/2006/relationships/image" Target="../media/image451.svg"/><Relationship Id="rId1" Type="http://schemas.openxmlformats.org/officeDocument/2006/relationships/slideLayout" Target="../slideLayouts/slideLayout11.xml"/><Relationship Id="rId6" Type="http://schemas.openxmlformats.org/officeDocument/2006/relationships/image" Target="../media/image463.emf"/><Relationship Id="rId11" Type="http://schemas.openxmlformats.org/officeDocument/2006/relationships/image" Target="../media/image468.emf"/><Relationship Id="rId5" Type="http://schemas.openxmlformats.org/officeDocument/2006/relationships/image" Target="../media/image462.emf"/><Relationship Id="rId15" Type="http://schemas.openxmlformats.org/officeDocument/2006/relationships/image" Target="../media/image450.png"/><Relationship Id="rId10" Type="http://schemas.openxmlformats.org/officeDocument/2006/relationships/image" Target="../media/image467.emf"/><Relationship Id="rId4" Type="http://schemas.openxmlformats.org/officeDocument/2006/relationships/image" Target="../media/image461.emf"/><Relationship Id="rId9" Type="http://schemas.openxmlformats.org/officeDocument/2006/relationships/image" Target="../media/image466.emf"/><Relationship Id="rId14" Type="http://schemas.openxmlformats.org/officeDocument/2006/relationships/image" Target="../media/image471.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5.xml"/></Relationships>
</file>

<file path=ppt/slides/_rels/slide63.xml.rels><?xml version="1.0" encoding="UTF-8" standalone="yes"?>
<Relationships xmlns="http://schemas.openxmlformats.org/package/2006/relationships"><Relationship Id="rId8" Type="http://schemas.openxmlformats.org/officeDocument/2006/relationships/image" Target="../media/image325.png"/><Relationship Id="rId13" Type="http://schemas.openxmlformats.org/officeDocument/2006/relationships/image" Target="../media/image294.png"/><Relationship Id="rId3" Type="http://schemas.openxmlformats.org/officeDocument/2006/relationships/image" Target="../media/image472.png"/><Relationship Id="rId7" Type="http://schemas.openxmlformats.org/officeDocument/2006/relationships/image" Target="../media/image476.png"/><Relationship Id="rId12" Type="http://schemas.openxmlformats.org/officeDocument/2006/relationships/image" Target="../media/image365.png"/><Relationship Id="rId2" Type="http://schemas.openxmlformats.org/officeDocument/2006/relationships/notesSlide" Target="../notesSlides/notesSlide63.xml"/><Relationship Id="rId1" Type="http://schemas.openxmlformats.org/officeDocument/2006/relationships/slideLayout" Target="../slideLayouts/slideLayout6.xml"/><Relationship Id="rId6" Type="http://schemas.openxmlformats.org/officeDocument/2006/relationships/image" Target="../media/image475.png"/><Relationship Id="rId11" Type="http://schemas.openxmlformats.org/officeDocument/2006/relationships/image" Target="../media/image478.png"/><Relationship Id="rId5" Type="http://schemas.openxmlformats.org/officeDocument/2006/relationships/image" Target="../media/image474.png"/><Relationship Id="rId10" Type="http://schemas.openxmlformats.org/officeDocument/2006/relationships/image" Target="../media/image367.png"/><Relationship Id="rId4" Type="http://schemas.openxmlformats.org/officeDocument/2006/relationships/image" Target="../media/image473.png"/><Relationship Id="rId9" Type="http://schemas.openxmlformats.org/officeDocument/2006/relationships/image" Target="../media/image477.png"/></Relationships>
</file>

<file path=ppt/slides/_rels/slide64.xml.rels><?xml version="1.0" encoding="UTF-8" standalone="yes"?>
<Relationships xmlns="http://schemas.openxmlformats.org/package/2006/relationships"><Relationship Id="rId3" Type="http://schemas.openxmlformats.org/officeDocument/2006/relationships/image" Target="../media/image479.emf"/><Relationship Id="rId2" Type="http://schemas.openxmlformats.org/officeDocument/2006/relationships/notesSlide" Target="../notesSlides/notesSlide64.xml"/><Relationship Id="rId1" Type="http://schemas.openxmlformats.org/officeDocument/2006/relationships/slideLayout" Target="../slideLayouts/slideLayout4.xml"/><Relationship Id="rId6" Type="http://schemas.openxmlformats.org/officeDocument/2006/relationships/image" Target="../media/image482.svg"/><Relationship Id="rId5" Type="http://schemas.openxmlformats.org/officeDocument/2006/relationships/image" Target="../media/image481.png"/><Relationship Id="rId4" Type="http://schemas.openxmlformats.org/officeDocument/2006/relationships/image" Target="../media/image480.emf"/></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8" Type="http://schemas.openxmlformats.org/officeDocument/2006/relationships/image" Target="../media/image487.png"/><Relationship Id="rId13" Type="http://schemas.openxmlformats.org/officeDocument/2006/relationships/image" Target="../media/image491.png"/><Relationship Id="rId3" Type="http://schemas.openxmlformats.org/officeDocument/2006/relationships/image" Target="../media/image483.png"/><Relationship Id="rId7" Type="http://schemas.openxmlformats.org/officeDocument/2006/relationships/image" Target="../media/image486.png"/><Relationship Id="rId12" Type="http://schemas.openxmlformats.org/officeDocument/2006/relationships/image" Target="../media/image490.jpg"/><Relationship Id="rId2" Type="http://schemas.openxmlformats.org/officeDocument/2006/relationships/notesSlide" Target="../notesSlides/notesSlide66.xml"/><Relationship Id="rId1" Type="http://schemas.openxmlformats.org/officeDocument/2006/relationships/slideLayout" Target="../slideLayouts/slideLayout32.xml"/><Relationship Id="rId6" Type="http://schemas.microsoft.com/office/2007/relationships/hdphoto" Target="../media/hdphoto6.wdp"/><Relationship Id="rId11" Type="http://schemas.openxmlformats.org/officeDocument/2006/relationships/image" Target="../media/image489.png"/><Relationship Id="rId5" Type="http://schemas.openxmlformats.org/officeDocument/2006/relationships/image" Target="../media/image485.png"/><Relationship Id="rId10" Type="http://schemas.microsoft.com/office/2007/relationships/hdphoto" Target="../media/hdphoto7.wdp"/><Relationship Id="rId4" Type="http://schemas.openxmlformats.org/officeDocument/2006/relationships/image" Target="../media/image484.png"/><Relationship Id="rId9" Type="http://schemas.openxmlformats.org/officeDocument/2006/relationships/image" Target="../media/image488.png"/><Relationship Id="rId14" Type="http://schemas.openxmlformats.org/officeDocument/2006/relationships/image" Target="../media/image492.png"/></Relationships>
</file>

<file path=ppt/slides/_rels/slide67.xml.rels><?xml version="1.0" encoding="UTF-8" standalone="yes"?>
<Relationships xmlns="http://schemas.openxmlformats.org/package/2006/relationships"><Relationship Id="rId8" Type="http://schemas.openxmlformats.org/officeDocument/2006/relationships/image" Target="../media/image495.png"/><Relationship Id="rId13" Type="http://schemas.openxmlformats.org/officeDocument/2006/relationships/image" Target="../media/image366.png"/><Relationship Id="rId3" Type="http://schemas.openxmlformats.org/officeDocument/2006/relationships/image" Target="../media/image476.png"/><Relationship Id="rId7" Type="http://schemas.openxmlformats.org/officeDocument/2006/relationships/image" Target="../media/image367.png"/><Relationship Id="rId12" Type="http://schemas.microsoft.com/office/2007/relationships/hdphoto" Target="../media/hdphoto9.wdp"/><Relationship Id="rId2" Type="http://schemas.openxmlformats.org/officeDocument/2006/relationships/notesSlide" Target="../notesSlides/notesSlide67.xml"/><Relationship Id="rId1" Type="http://schemas.openxmlformats.org/officeDocument/2006/relationships/slideLayout" Target="../slideLayouts/slideLayout182.xml"/><Relationship Id="rId6" Type="http://schemas.openxmlformats.org/officeDocument/2006/relationships/image" Target="../media/image239.png"/><Relationship Id="rId11" Type="http://schemas.openxmlformats.org/officeDocument/2006/relationships/image" Target="../media/image497.png"/><Relationship Id="rId5" Type="http://schemas.openxmlformats.org/officeDocument/2006/relationships/image" Target="../media/image494.png"/><Relationship Id="rId10" Type="http://schemas.microsoft.com/office/2007/relationships/hdphoto" Target="../media/hdphoto8.wdp"/><Relationship Id="rId4" Type="http://schemas.openxmlformats.org/officeDocument/2006/relationships/image" Target="../media/image493.png"/><Relationship Id="rId9" Type="http://schemas.openxmlformats.org/officeDocument/2006/relationships/image" Target="../media/image496.png"/></Relationships>
</file>

<file path=ppt/slides/_rels/slide68.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68.xml"/><Relationship Id="rId1" Type="http://schemas.openxmlformats.org/officeDocument/2006/relationships/slideLayout" Target="../slideLayouts/slideLayout18.xml"/><Relationship Id="rId5" Type="http://schemas.openxmlformats.org/officeDocument/2006/relationships/image" Target="../media/image499.png"/><Relationship Id="rId4" Type="http://schemas.openxmlformats.org/officeDocument/2006/relationships/image" Target="../media/image49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5.xml"/></Relationships>
</file>

<file path=ppt/slides/_rels/slide8.xml.rels><?xml version="1.0" encoding="UTF-8" standalone="yes"?>
<Relationships xmlns="http://schemas.openxmlformats.org/package/2006/relationships"><Relationship Id="rId13" Type="http://schemas.openxmlformats.org/officeDocument/2006/relationships/image" Target="../media/image84.png"/><Relationship Id="rId18" Type="http://schemas.openxmlformats.org/officeDocument/2006/relationships/image" Target="../media/image89.png"/><Relationship Id="rId26" Type="http://schemas.openxmlformats.org/officeDocument/2006/relationships/image" Target="../media/image97.png"/><Relationship Id="rId39" Type="http://schemas.openxmlformats.org/officeDocument/2006/relationships/image" Target="../media/image110.png"/><Relationship Id="rId21" Type="http://schemas.openxmlformats.org/officeDocument/2006/relationships/image" Target="../media/image92.png"/><Relationship Id="rId34" Type="http://schemas.openxmlformats.org/officeDocument/2006/relationships/image" Target="../media/image105.png"/><Relationship Id="rId42" Type="http://schemas.openxmlformats.org/officeDocument/2006/relationships/image" Target="../media/image113.png"/><Relationship Id="rId47" Type="http://schemas.openxmlformats.org/officeDocument/2006/relationships/hyperlink" Target="https://www.google.com/url?sa=i&amp;rct=j&amp;q=&amp;esrc=s&amp;source=images&amp;cd=&amp;cad=rja&amp;uact=8&amp;ved=0ahUKEwiy6vj9mtDNAhVB4mMKHUztCUcQjRwIBw&amp;url=https://developer.microsoft.com/en-us/app-middleware-partners&amp;psig=AFQjCNFdctU6OJlviMmzVX3AK3wCAgJKIw&amp;ust=1467391908422760" TargetMode="External"/><Relationship Id="rId50" Type="http://schemas.openxmlformats.org/officeDocument/2006/relationships/image" Target="../media/image119.png"/><Relationship Id="rId55" Type="http://schemas.openxmlformats.org/officeDocument/2006/relationships/image" Target="../media/image124.png"/><Relationship Id="rId63" Type="http://schemas.openxmlformats.org/officeDocument/2006/relationships/image" Target="../media/image132.png"/><Relationship Id="rId68" Type="http://schemas.openxmlformats.org/officeDocument/2006/relationships/image" Target="../media/image137.png"/><Relationship Id="rId76" Type="http://schemas.openxmlformats.org/officeDocument/2006/relationships/image" Target="../media/image145.png"/><Relationship Id="rId7" Type="http://schemas.openxmlformats.org/officeDocument/2006/relationships/image" Target="../media/image78.png"/><Relationship Id="rId71" Type="http://schemas.openxmlformats.org/officeDocument/2006/relationships/image" Target="../media/image140.svg"/><Relationship Id="rId2" Type="http://schemas.openxmlformats.org/officeDocument/2006/relationships/notesSlide" Target="../notesSlides/notesSlide8.xml"/><Relationship Id="rId16" Type="http://schemas.openxmlformats.org/officeDocument/2006/relationships/image" Target="../media/image87.png"/><Relationship Id="rId29" Type="http://schemas.openxmlformats.org/officeDocument/2006/relationships/image" Target="../media/image100.png"/><Relationship Id="rId11" Type="http://schemas.openxmlformats.org/officeDocument/2006/relationships/image" Target="../media/image82.png"/><Relationship Id="rId24" Type="http://schemas.openxmlformats.org/officeDocument/2006/relationships/image" Target="../media/image95.png"/><Relationship Id="rId32" Type="http://schemas.openxmlformats.org/officeDocument/2006/relationships/image" Target="../media/image103.png"/><Relationship Id="rId37" Type="http://schemas.openxmlformats.org/officeDocument/2006/relationships/image" Target="../media/image108.png"/><Relationship Id="rId40" Type="http://schemas.openxmlformats.org/officeDocument/2006/relationships/image" Target="../media/image111.png"/><Relationship Id="rId45" Type="http://schemas.openxmlformats.org/officeDocument/2006/relationships/image" Target="../media/image116.png"/><Relationship Id="rId53" Type="http://schemas.openxmlformats.org/officeDocument/2006/relationships/image" Target="../media/image122.png"/><Relationship Id="rId58" Type="http://schemas.openxmlformats.org/officeDocument/2006/relationships/image" Target="../media/image127.png"/><Relationship Id="rId66" Type="http://schemas.openxmlformats.org/officeDocument/2006/relationships/image" Target="../media/image135.png"/><Relationship Id="rId74" Type="http://schemas.openxmlformats.org/officeDocument/2006/relationships/image" Target="../media/image143.png"/><Relationship Id="rId5" Type="http://schemas.openxmlformats.org/officeDocument/2006/relationships/image" Target="../media/image76.png"/><Relationship Id="rId15" Type="http://schemas.openxmlformats.org/officeDocument/2006/relationships/image" Target="../media/image86.png"/><Relationship Id="rId23" Type="http://schemas.openxmlformats.org/officeDocument/2006/relationships/image" Target="../media/image94.png"/><Relationship Id="rId28" Type="http://schemas.openxmlformats.org/officeDocument/2006/relationships/image" Target="../media/image99.png"/><Relationship Id="rId36" Type="http://schemas.openxmlformats.org/officeDocument/2006/relationships/image" Target="../media/image107.png"/><Relationship Id="rId49" Type="http://schemas.openxmlformats.org/officeDocument/2006/relationships/hyperlink" Target="https://www.google.com/url?sa=i&amp;rct=j&amp;q=&amp;esrc=s&amp;source=images&amp;cd=&amp;cad=rja&amp;uact=8&amp;ved=0ahUKEwijrpzbm9DNAhVU52MKHRcjAxMQjRwIBw&amp;url=https://azure.microsoft.com/en-gb/services/power-bi-embedded/&amp;psig=AFQjCNGAz6ASOEuOFwrvcGbgivFPur_t7w&amp;ust=1467392103935851" TargetMode="External"/><Relationship Id="rId57" Type="http://schemas.openxmlformats.org/officeDocument/2006/relationships/image" Target="../media/image126.png"/><Relationship Id="rId61" Type="http://schemas.openxmlformats.org/officeDocument/2006/relationships/image" Target="../media/image130.png"/><Relationship Id="rId10" Type="http://schemas.openxmlformats.org/officeDocument/2006/relationships/image" Target="../media/image81.png"/><Relationship Id="rId19" Type="http://schemas.openxmlformats.org/officeDocument/2006/relationships/image" Target="../media/image90.png"/><Relationship Id="rId31" Type="http://schemas.openxmlformats.org/officeDocument/2006/relationships/image" Target="../media/image102.png"/><Relationship Id="rId44" Type="http://schemas.openxmlformats.org/officeDocument/2006/relationships/image" Target="../media/image115.png"/><Relationship Id="rId52" Type="http://schemas.openxmlformats.org/officeDocument/2006/relationships/image" Target="../media/image121.png"/><Relationship Id="rId60" Type="http://schemas.openxmlformats.org/officeDocument/2006/relationships/image" Target="../media/image129.png"/><Relationship Id="rId65" Type="http://schemas.openxmlformats.org/officeDocument/2006/relationships/image" Target="../media/image134.png"/><Relationship Id="rId73" Type="http://schemas.openxmlformats.org/officeDocument/2006/relationships/image" Target="../media/image142.sv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png"/><Relationship Id="rId22" Type="http://schemas.openxmlformats.org/officeDocument/2006/relationships/image" Target="../media/image93.png"/><Relationship Id="rId27" Type="http://schemas.openxmlformats.org/officeDocument/2006/relationships/image" Target="../media/image98.png"/><Relationship Id="rId30" Type="http://schemas.openxmlformats.org/officeDocument/2006/relationships/image" Target="../media/image101.png"/><Relationship Id="rId35" Type="http://schemas.openxmlformats.org/officeDocument/2006/relationships/image" Target="../media/image106.png"/><Relationship Id="rId43" Type="http://schemas.openxmlformats.org/officeDocument/2006/relationships/image" Target="../media/image114.png"/><Relationship Id="rId48" Type="http://schemas.openxmlformats.org/officeDocument/2006/relationships/image" Target="../media/image118.png"/><Relationship Id="rId56" Type="http://schemas.openxmlformats.org/officeDocument/2006/relationships/image" Target="../media/image125.png"/><Relationship Id="rId64" Type="http://schemas.openxmlformats.org/officeDocument/2006/relationships/image" Target="../media/image133.png"/><Relationship Id="rId69" Type="http://schemas.openxmlformats.org/officeDocument/2006/relationships/image" Target="../media/image138.svg"/><Relationship Id="rId77" Type="http://schemas.openxmlformats.org/officeDocument/2006/relationships/image" Target="../media/image146.svg"/><Relationship Id="rId8" Type="http://schemas.openxmlformats.org/officeDocument/2006/relationships/image" Target="../media/image79.png"/><Relationship Id="rId51" Type="http://schemas.openxmlformats.org/officeDocument/2006/relationships/image" Target="../media/image120.png"/><Relationship Id="rId72" Type="http://schemas.openxmlformats.org/officeDocument/2006/relationships/image" Target="../media/image141.png"/><Relationship Id="rId3" Type="http://schemas.openxmlformats.org/officeDocument/2006/relationships/image" Target="../media/image74.png"/><Relationship Id="rId12" Type="http://schemas.openxmlformats.org/officeDocument/2006/relationships/image" Target="../media/image83.png"/><Relationship Id="rId17" Type="http://schemas.openxmlformats.org/officeDocument/2006/relationships/image" Target="../media/image88.png"/><Relationship Id="rId25" Type="http://schemas.openxmlformats.org/officeDocument/2006/relationships/image" Target="../media/image96.png"/><Relationship Id="rId33" Type="http://schemas.openxmlformats.org/officeDocument/2006/relationships/image" Target="../media/image104.png"/><Relationship Id="rId38" Type="http://schemas.openxmlformats.org/officeDocument/2006/relationships/image" Target="../media/image109.png"/><Relationship Id="rId46" Type="http://schemas.openxmlformats.org/officeDocument/2006/relationships/image" Target="../media/image117.png"/><Relationship Id="rId59" Type="http://schemas.openxmlformats.org/officeDocument/2006/relationships/image" Target="../media/image128.png"/><Relationship Id="rId67" Type="http://schemas.openxmlformats.org/officeDocument/2006/relationships/image" Target="../media/image136.svg"/><Relationship Id="rId20" Type="http://schemas.openxmlformats.org/officeDocument/2006/relationships/image" Target="../media/image91.png"/><Relationship Id="rId41" Type="http://schemas.openxmlformats.org/officeDocument/2006/relationships/image" Target="../media/image112.png"/><Relationship Id="rId54" Type="http://schemas.openxmlformats.org/officeDocument/2006/relationships/image" Target="../media/image123.png"/><Relationship Id="rId62" Type="http://schemas.openxmlformats.org/officeDocument/2006/relationships/image" Target="../media/image131.png"/><Relationship Id="rId70" Type="http://schemas.openxmlformats.org/officeDocument/2006/relationships/image" Target="../media/image139.png"/><Relationship Id="rId75" Type="http://schemas.openxmlformats.org/officeDocument/2006/relationships/image" Target="../media/image144.svg"/><Relationship Id="rId1" Type="http://schemas.openxmlformats.org/officeDocument/2006/relationships/slideLayout" Target="../slideLayouts/slideLayout60.xml"/><Relationship Id="rId6" Type="http://schemas.openxmlformats.org/officeDocument/2006/relationships/image" Target="../media/image77.png"/></Relationships>
</file>

<file path=ppt/slides/_rels/slide9.xml.rels><?xml version="1.0" encoding="UTF-8" standalone="yes"?>
<Relationships xmlns="http://schemas.openxmlformats.org/package/2006/relationships"><Relationship Id="rId13" Type="http://schemas.openxmlformats.org/officeDocument/2006/relationships/image" Target="../media/image157.png"/><Relationship Id="rId18" Type="http://schemas.openxmlformats.org/officeDocument/2006/relationships/image" Target="../media/image162.png"/><Relationship Id="rId26" Type="http://schemas.openxmlformats.org/officeDocument/2006/relationships/image" Target="../media/image170.png"/><Relationship Id="rId39" Type="http://schemas.openxmlformats.org/officeDocument/2006/relationships/image" Target="../media/image183.png"/><Relationship Id="rId21" Type="http://schemas.openxmlformats.org/officeDocument/2006/relationships/image" Target="../media/image165.png"/><Relationship Id="rId34" Type="http://schemas.openxmlformats.org/officeDocument/2006/relationships/image" Target="../media/image178.png"/><Relationship Id="rId42" Type="http://schemas.openxmlformats.org/officeDocument/2006/relationships/image" Target="../media/image186.png"/><Relationship Id="rId47" Type="http://schemas.openxmlformats.org/officeDocument/2006/relationships/image" Target="../media/image191.png"/><Relationship Id="rId50" Type="http://schemas.openxmlformats.org/officeDocument/2006/relationships/image" Target="../media/image194.png"/><Relationship Id="rId55" Type="http://schemas.openxmlformats.org/officeDocument/2006/relationships/image" Target="../media/image199.png"/><Relationship Id="rId63" Type="http://schemas.openxmlformats.org/officeDocument/2006/relationships/image" Target="../media/image207.png"/><Relationship Id="rId7" Type="http://schemas.openxmlformats.org/officeDocument/2006/relationships/image" Target="../media/image151.png"/><Relationship Id="rId2" Type="http://schemas.openxmlformats.org/officeDocument/2006/relationships/notesSlide" Target="../notesSlides/notesSlide9.xml"/><Relationship Id="rId16" Type="http://schemas.openxmlformats.org/officeDocument/2006/relationships/image" Target="../media/image160.png"/><Relationship Id="rId20" Type="http://schemas.openxmlformats.org/officeDocument/2006/relationships/image" Target="../media/image164.png"/><Relationship Id="rId29" Type="http://schemas.openxmlformats.org/officeDocument/2006/relationships/image" Target="../media/image173.png"/><Relationship Id="rId41" Type="http://schemas.openxmlformats.org/officeDocument/2006/relationships/image" Target="../media/image185.png"/><Relationship Id="rId54" Type="http://schemas.openxmlformats.org/officeDocument/2006/relationships/image" Target="../media/image198.png"/><Relationship Id="rId62" Type="http://schemas.openxmlformats.org/officeDocument/2006/relationships/image" Target="../media/image206.png"/><Relationship Id="rId1" Type="http://schemas.openxmlformats.org/officeDocument/2006/relationships/slideLayout" Target="../slideLayouts/slideLayout11.xml"/><Relationship Id="rId6" Type="http://schemas.openxmlformats.org/officeDocument/2006/relationships/image" Target="../media/image150.png"/><Relationship Id="rId11" Type="http://schemas.openxmlformats.org/officeDocument/2006/relationships/image" Target="../media/image155.png"/><Relationship Id="rId24" Type="http://schemas.openxmlformats.org/officeDocument/2006/relationships/image" Target="../media/image168.jpeg"/><Relationship Id="rId32" Type="http://schemas.openxmlformats.org/officeDocument/2006/relationships/image" Target="../media/image176.png"/><Relationship Id="rId37" Type="http://schemas.openxmlformats.org/officeDocument/2006/relationships/image" Target="../media/image181.png"/><Relationship Id="rId40" Type="http://schemas.openxmlformats.org/officeDocument/2006/relationships/image" Target="../media/image184.png"/><Relationship Id="rId45" Type="http://schemas.openxmlformats.org/officeDocument/2006/relationships/image" Target="../media/image189.png"/><Relationship Id="rId53" Type="http://schemas.openxmlformats.org/officeDocument/2006/relationships/image" Target="../media/image197.png"/><Relationship Id="rId58" Type="http://schemas.openxmlformats.org/officeDocument/2006/relationships/image" Target="../media/image202.png"/><Relationship Id="rId5" Type="http://schemas.openxmlformats.org/officeDocument/2006/relationships/image" Target="../media/image149.png"/><Relationship Id="rId15" Type="http://schemas.openxmlformats.org/officeDocument/2006/relationships/image" Target="../media/image159.png"/><Relationship Id="rId23" Type="http://schemas.openxmlformats.org/officeDocument/2006/relationships/image" Target="../media/image167.png"/><Relationship Id="rId28" Type="http://schemas.openxmlformats.org/officeDocument/2006/relationships/image" Target="../media/image172.png"/><Relationship Id="rId36" Type="http://schemas.openxmlformats.org/officeDocument/2006/relationships/image" Target="../media/image180.png"/><Relationship Id="rId49" Type="http://schemas.openxmlformats.org/officeDocument/2006/relationships/image" Target="../media/image193.png"/><Relationship Id="rId57" Type="http://schemas.openxmlformats.org/officeDocument/2006/relationships/image" Target="../media/image201.png"/><Relationship Id="rId61" Type="http://schemas.openxmlformats.org/officeDocument/2006/relationships/image" Target="../media/image205.png"/><Relationship Id="rId10" Type="http://schemas.openxmlformats.org/officeDocument/2006/relationships/image" Target="../media/image154.png"/><Relationship Id="rId19" Type="http://schemas.openxmlformats.org/officeDocument/2006/relationships/image" Target="../media/image163.png"/><Relationship Id="rId31" Type="http://schemas.openxmlformats.org/officeDocument/2006/relationships/image" Target="../media/image175.png"/><Relationship Id="rId44" Type="http://schemas.openxmlformats.org/officeDocument/2006/relationships/image" Target="../media/image188.png"/><Relationship Id="rId52" Type="http://schemas.openxmlformats.org/officeDocument/2006/relationships/image" Target="../media/image196.png"/><Relationship Id="rId60" Type="http://schemas.openxmlformats.org/officeDocument/2006/relationships/image" Target="../media/image204.png"/><Relationship Id="rId4" Type="http://schemas.openxmlformats.org/officeDocument/2006/relationships/image" Target="../media/image148.png"/><Relationship Id="rId9" Type="http://schemas.openxmlformats.org/officeDocument/2006/relationships/image" Target="../media/image153.png"/><Relationship Id="rId14" Type="http://schemas.openxmlformats.org/officeDocument/2006/relationships/image" Target="../media/image158.png"/><Relationship Id="rId22" Type="http://schemas.openxmlformats.org/officeDocument/2006/relationships/image" Target="../media/image166.png"/><Relationship Id="rId27" Type="http://schemas.openxmlformats.org/officeDocument/2006/relationships/image" Target="../media/image171.png"/><Relationship Id="rId30" Type="http://schemas.openxmlformats.org/officeDocument/2006/relationships/image" Target="../media/image174.png"/><Relationship Id="rId35" Type="http://schemas.openxmlformats.org/officeDocument/2006/relationships/image" Target="../media/image179.png"/><Relationship Id="rId43" Type="http://schemas.openxmlformats.org/officeDocument/2006/relationships/image" Target="../media/image187.png"/><Relationship Id="rId48" Type="http://schemas.openxmlformats.org/officeDocument/2006/relationships/image" Target="../media/image192.png"/><Relationship Id="rId56" Type="http://schemas.openxmlformats.org/officeDocument/2006/relationships/image" Target="../media/image200.png"/><Relationship Id="rId8" Type="http://schemas.openxmlformats.org/officeDocument/2006/relationships/image" Target="../media/image152.png"/><Relationship Id="rId51" Type="http://schemas.openxmlformats.org/officeDocument/2006/relationships/image" Target="../media/image195.jpeg"/><Relationship Id="rId3" Type="http://schemas.openxmlformats.org/officeDocument/2006/relationships/image" Target="../media/image147.png"/><Relationship Id="rId12" Type="http://schemas.openxmlformats.org/officeDocument/2006/relationships/image" Target="../media/image156.png"/><Relationship Id="rId17" Type="http://schemas.openxmlformats.org/officeDocument/2006/relationships/image" Target="../media/image161.jpeg"/><Relationship Id="rId25" Type="http://schemas.openxmlformats.org/officeDocument/2006/relationships/image" Target="../media/image169.png"/><Relationship Id="rId33" Type="http://schemas.openxmlformats.org/officeDocument/2006/relationships/image" Target="../media/image177.png"/><Relationship Id="rId38" Type="http://schemas.openxmlformats.org/officeDocument/2006/relationships/image" Target="../media/image182.png"/><Relationship Id="rId46" Type="http://schemas.openxmlformats.org/officeDocument/2006/relationships/image" Target="../media/image190.png"/><Relationship Id="rId59" Type="http://schemas.openxmlformats.org/officeDocument/2006/relationships/image" Target="../media/image20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341300" y="490996"/>
            <a:ext cx="6480492" cy="1754326"/>
          </a:xfrm>
        </p:spPr>
        <p:txBody>
          <a:bodyPr/>
          <a:lstStyle/>
          <a:p>
            <a:pPr marL="0" indent="0">
              <a:buNone/>
            </a:pPr>
            <a:r>
              <a:rPr lang="en-US" sz="6000" dirty="0">
                <a:solidFill>
                  <a:schemeClr val="tx1"/>
                </a:solidFill>
              </a:rPr>
              <a:t>Azure Introduction &amp; Overview</a:t>
            </a:r>
          </a:p>
        </p:txBody>
      </p:sp>
      <p:sp>
        <p:nvSpPr>
          <p:cNvPr id="257" name="Freeform 118"/>
          <p:cNvSpPr>
            <a:spLocks/>
          </p:cNvSpPr>
          <p:nvPr/>
        </p:nvSpPr>
        <p:spPr bwMode="auto">
          <a:xfrm>
            <a:off x="2975609" y="4461287"/>
            <a:ext cx="1805459" cy="728482"/>
          </a:xfrm>
          <a:custGeom>
            <a:avLst/>
            <a:gdLst>
              <a:gd name="T0" fmla="*/ 1666 w 1861"/>
              <a:gd name="T1" fmla="*/ 351 h 749"/>
              <a:gd name="T2" fmla="*/ 1633 w 1861"/>
              <a:gd name="T3" fmla="*/ 355 h 749"/>
              <a:gd name="T4" fmla="*/ 1257 w 1861"/>
              <a:gd name="T5" fmla="*/ 0 h 749"/>
              <a:gd name="T6" fmla="*/ 890 w 1861"/>
              <a:gd name="T7" fmla="*/ 280 h 749"/>
              <a:gd name="T8" fmla="*/ 690 w 1861"/>
              <a:gd name="T9" fmla="*/ 194 h 749"/>
              <a:gd name="T10" fmla="*/ 414 w 1861"/>
              <a:gd name="T11" fmla="*/ 445 h 749"/>
              <a:gd name="T12" fmla="*/ 281 w 1861"/>
              <a:gd name="T13" fmla="*/ 507 h 749"/>
              <a:gd name="T14" fmla="*/ 157 w 1861"/>
              <a:gd name="T15" fmla="*/ 441 h 749"/>
              <a:gd name="T16" fmla="*/ 0 w 1861"/>
              <a:gd name="T17" fmla="*/ 597 h 749"/>
              <a:gd name="T18" fmla="*/ 157 w 1861"/>
              <a:gd name="T19" fmla="*/ 749 h 749"/>
              <a:gd name="T20" fmla="*/ 200 w 1861"/>
              <a:gd name="T21" fmla="*/ 749 h 749"/>
              <a:gd name="T22" fmla="*/ 709 w 1861"/>
              <a:gd name="T23" fmla="*/ 749 h 749"/>
              <a:gd name="T24" fmla="*/ 990 w 1861"/>
              <a:gd name="T25" fmla="*/ 749 h 749"/>
              <a:gd name="T26" fmla="*/ 1676 w 1861"/>
              <a:gd name="T27" fmla="*/ 749 h 749"/>
              <a:gd name="T28" fmla="*/ 1676 w 1861"/>
              <a:gd name="T29" fmla="*/ 749 h 749"/>
              <a:gd name="T30" fmla="*/ 1861 w 1861"/>
              <a:gd name="T31" fmla="*/ 550 h 749"/>
              <a:gd name="T32" fmla="*/ 1666 w 1861"/>
              <a:gd name="T33" fmla="*/ 351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61" h="749">
                <a:moveTo>
                  <a:pt x="1666" y="351"/>
                </a:moveTo>
                <a:cubicBezTo>
                  <a:pt x="1652" y="351"/>
                  <a:pt x="1642" y="355"/>
                  <a:pt x="1633" y="355"/>
                </a:cubicBezTo>
                <a:cubicBezTo>
                  <a:pt x="1623" y="156"/>
                  <a:pt x="1457" y="0"/>
                  <a:pt x="1257" y="0"/>
                </a:cubicBezTo>
                <a:cubicBezTo>
                  <a:pt x="1081" y="0"/>
                  <a:pt x="933" y="118"/>
                  <a:pt x="890" y="280"/>
                </a:cubicBezTo>
                <a:cubicBezTo>
                  <a:pt x="843" y="227"/>
                  <a:pt x="771" y="194"/>
                  <a:pt x="690" y="194"/>
                </a:cubicBezTo>
                <a:cubicBezTo>
                  <a:pt x="547" y="194"/>
                  <a:pt x="428" y="303"/>
                  <a:pt x="414" y="445"/>
                </a:cubicBezTo>
                <a:cubicBezTo>
                  <a:pt x="366" y="450"/>
                  <a:pt x="319" y="474"/>
                  <a:pt x="281" y="507"/>
                </a:cubicBezTo>
                <a:cubicBezTo>
                  <a:pt x="252" y="469"/>
                  <a:pt x="209" y="441"/>
                  <a:pt x="157" y="441"/>
                </a:cubicBezTo>
                <a:cubicBezTo>
                  <a:pt x="71" y="441"/>
                  <a:pt x="0" y="512"/>
                  <a:pt x="0" y="597"/>
                </a:cubicBezTo>
                <a:cubicBezTo>
                  <a:pt x="0" y="682"/>
                  <a:pt x="71" y="749"/>
                  <a:pt x="157" y="749"/>
                </a:cubicBezTo>
                <a:cubicBezTo>
                  <a:pt x="200" y="749"/>
                  <a:pt x="200" y="749"/>
                  <a:pt x="200" y="749"/>
                </a:cubicBezTo>
                <a:cubicBezTo>
                  <a:pt x="709" y="749"/>
                  <a:pt x="709" y="749"/>
                  <a:pt x="709" y="749"/>
                </a:cubicBezTo>
                <a:cubicBezTo>
                  <a:pt x="990" y="749"/>
                  <a:pt x="990" y="749"/>
                  <a:pt x="990" y="749"/>
                </a:cubicBezTo>
                <a:cubicBezTo>
                  <a:pt x="1676" y="749"/>
                  <a:pt x="1676" y="749"/>
                  <a:pt x="1676" y="749"/>
                </a:cubicBezTo>
                <a:cubicBezTo>
                  <a:pt x="1676" y="749"/>
                  <a:pt x="1676" y="749"/>
                  <a:pt x="1676" y="749"/>
                </a:cubicBezTo>
                <a:cubicBezTo>
                  <a:pt x="1780" y="744"/>
                  <a:pt x="1861" y="659"/>
                  <a:pt x="1861" y="550"/>
                </a:cubicBezTo>
                <a:cubicBezTo>
                  <a:pt x="1861" y="441"/>
                  <a:pt x="1776" y="351"/>
                  <a:pt x="1666" y="351"/>
                </a:cubicBezTo>
                <a:close/>
              </a:path>
            </a:pathLst>
          </a:custGeom>
          <a:solidFill>
            <a:srgbClr val="FFFFFF">
              <a:alpha val="52941"/>
            </a:srgbClr>
          </a:solidFill>
          <a:ln>
            <a:noFill/>
          </a:ln>
          <a:extLst/>
        </p:spPr>
        <p:txBody>
          <a:bodyPr vert="horz" wrap="square" lIns="93260" tIns="46630" rIns="93260" bIns="46630" numCol="1" anchor="t" anchorCtr="0" compatLnSpc="1">
            <a:prstTxWarp prst="textNoShape">
              <a:avLst/>
            </a:prstTxWarp>
          </a:bodyPr>
          <a:lstStyle/>
          <a:p>
            <a:endParaRPr lang="en-US" sz="1836"/>
          </a:p>
        </p:txBody>
      </p:sp>
      <p:sp>
        <p:nvSpPr>
          <p:cNvPr id="258" name="Freeform 120"/>
          <p:cNvSpPr>
            <a:spLocks/>
          </p:cNvSpPr>
          <p:nvPr/>
        </p:nvSpPr>
        <p:spPr bwMode="auto">
          <a:xfrm>
            <a:off x="4743279" y="3476681"/>
            <a:ext cx="1414977" cy="768370"/>
          </a:xfrm>
          <a:custGeom>
            <a:avLst/>
            <a:gdLst>
              <a:gd name="T0" fmla="*/ 618 w 715"/>
              <a:gd name="T1" fmla="*/ 192 h 387"/>
              <a:gd name="T2" fmla="*/ 615 w 715"/>
              <a:gd name="T3" fmla="*/ 192 h 387"/>
              <a:gd name="T4" fmla="*/ 426 w 715"/>
              <a:gd name="T5" fmla="*/ 0 h 387"/>
              <a:gd name="T6" fmla="*/ 236 w 715"/>
              <a:gd name="T7" fmla="*/ 171 h 387"/>
              <a:gd name="T8" fmla="*/ 133 w 715"/>
              <a:gd name="T9" fmla="*/ 120 h 387"/>
              <a:gd name="T10" fmla="*/ 0 w 715"/>
              <a:gd name="T11" fmla="*/ 252 h 387"/>
              <a:gd name="T12" fmla="*/ 133 w 715"/>
              <a:gd name="T13" fmla="*/ 387 h 387"/>
              <a:gd name="T14" fmla="*/ 618 w 715"/>
              <a:gd name="T15" fmla="*/ 387 h 387"/>
              <a:gd name="T16" fmla="*/ 715 w 715"/>
              <a:gd name="T17" fmla="*/ 288 h 387"/>
              <a:gd name="T18" fmla="*/ 618 w 715"/>
              <a:gd name="T19" fmla="*/ 19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5" h="387">
                <a:moveTo>
                  <a:pt x="618" y="192"/>
                </a:moveTo>
                <a:cubicBezTo>
                  <a:pt x="618" y="192"/>
                  <a:pt x="618" y="192"/>
                  <a:pt x="615" y="192"/>
                </a:cubicBezTo>
                <a:cubicBezTo>
                  <a:pt x="615" y="87"/>
                  <a:pt x="529" y="0"/>
                  <a:pt x="426" y="0"/>
                </a:cubicBezTo>
                <a:cubicBezTo>
                  <a:pt x="328" y="0"/>
                  <a:pt x="248" y="75"/>
                  <a:pt x="236" y="171"/>
                </a:cubicBezTo>
                <a:cubicBezTo>
                  <a:pt x="213" y="138"/>
                  <a:pt x="174" y="120"/>
                  <a:pt x="133" y="120"/>
                </a:cubicBezTo>
                <a:cubicBezTo>
                  <a:pt x="59" y="120"/>
                  <a:pt x="0" y="180"/>
                  <a:pt x="0" y="252"/>
                </a:cubicBezTo>
                <a:cubicBezTo>
                  <a:pt x="0" y="327"/>
                  <a:pt x="59" y="387"/>
                  <a:pt x="133" y="387"/>
                </a:cubicBezTo>
                <a:cubicBezTo>
                  <a:pt x="618" y="387"/>
                  <a:pt x="618" y="387"/>
                  <a:pt x="618" y="387"/>
                </a:cubicBezTo>
                <a:cubicBezTo>
                  <a:pt x="671" y="387"/>
                  <a:pt x="715" y="345"/>
                  <a:pt x="715" y="288"/>
                </a:cubicBezTo>
                <a:cubicBezTo>
                  <a:pt x="715" y="234"/>
                  <a:pt x="671" y="192"/>
                  <a:pt x="618" y="192"/>
                </a:cubicBezTo>
                <a:close/>
              </a:path>
            </a:pathLst>
          </a:custGeom>
          <a:solidFill>
            <a:schemeClr val="tx1">
              <a:lumMod val="10000"/>
              <a:lumOff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59" name="Freeform 125"/>
          <p:cNvSpPr>
            <a:spLocks noEditPoints="1"/>
          </p:cNvSpPr>
          <p:nvPr/>
        </p:nvSpPr>
        <p:spPr bwMode="auto">
          <a:xfrm>
            <a:off x="5085477" y="5076403"/>
            <a:ext cx="350595" cy="352694"/>
          </a:xfrm>
          <a:custGeom>
            <a:avLst/>
            <a:gdLst>
              <a:gd name="T0" fmla="*/ 30 w 177"/>
              <a:gd name="T1" fmla="*/ 53 h 178"/>
              <a:gd name="T2" fmla="*/ 31 w 177"/>
              <a:gd name="T3" fmla="*/ 63 h 178"/>
              <a:gd name="T4" fmla="*/ 21 w 177"/>
              <a:gd name="T5" fmla="*/ 79 h 178"/>
              <a:gd name="T6" fmla="*/ 0 w 177"/>
              <a:gd name="T7" fmla="*/ 87 h 178"/>
              <a:gd name="T8" fmla="*/ 6 w 177"/>
              <a:gd name="T9" fmla="*/ 105 h 178"/>
              <a:gd name="T10" fmla="*/ 30 w 177"/>
              <a:gd name="T11" fmla="*/ 111 h 178"/>
              <a:gd name="T12" fmla="*/ 33 w 177"/>
              <a:gd name="T13" fmla="*/ 130 h 178"/>
              <a:gd name="T14" fmla="*/ 25 w 177"/>
              <a:gd name="T15" fmla="*/ 149 h 178"/>
              <a:gd name="T16" fmla="*/ 41 w 177"/>
              <a:gd name="T17" fmla="*/ 159 h 178"/>
              <a:gd name="T18" fmla="*/ 63 w 177"/>
              <a:gd name="T19" fmla="*/ 145 h 178"/>
              <a:gd name="T20" fmla="*/ 78 w 177"/>
              <a:gd name="T21" fmla="*/ 156 h 178"/>
              <a:gd name="T22" fmla="*/ 85 w 177"/>
              <a:gd name="T23" fmla="*/ 178 h 178"/>
              <a:gd name="T24" fmla="*/ 105 w 177"/>
              <a:gd name="T25" fmla="*/ 172 h 178"/>
              <a:gd name="T26" fmla="*/ 111 w 177"/>
              <a:gd name="T27" fmla="*/ 147 h 178"/>
              <a:gd name="T28" fmla="*/ 119 w 177"/>
              <a:gd name="T29" fmla="*/ 144 h 178"/>
              <a:gd name="T30" fmla="*/ 129 w 177"/>
              <a:gd name="T31" fmla="*/ 145 h 178"/>
              <a:gd name="T32" fmla="*/ 149 w 177"/>
              <a:gd name="T33" fmla="*/ 154 h 178"/>
              <a:gd name="T34" fmla="*/ 159 w 177"/>
              <a:gd name="T35" fmla="*/ 137 h 178"/>
              <a:gd name="T36" fmla="*/ 145 w 177"/>
              <a:gd name="T37" fmla="*/ 115 h 178"/>
              <a:gd name="T38" fmla="*/ 148 w 177"/>
              <a:gd name="T39" fmla="*/ 106 h 178"/>
              <a:gd name="T40" fmla="*/ 156 w 177"/>
              <a:gd name="T41" fmla="*/ 99 h 178"/>
              <a:gd name="T42" fmla="*/ 177 w 177"/>
              <a:gd name="T43" fmla="*/ 92 h 178"/>
              <a:gd name="T44" fmla="*/ 171 w 177"/>
              <a:gd name="T45" fmla="*/ 73 h 178"/>
              <a:gd name="T46" fmla="*/ 146 w 177"/>
              <a:gd name="T47" fmla="*/ 67 h 178"/>
              <a:gd name="T48" fmla="*/ 144 w 177"/>
              <a:gd name="T49" fmla="*/ 59 h 178"/>
              <a:gd name="T50" fmla="*/ 145 w 177"/>
              <a:gd name="T51" fmla="*/ 48 h 178"/>
              <a:gd name="T52" fmla="*/ 153 w 177"/>
              <a:gd name="T53" fmla="*/ 29 h 178"/>
              <a:gd name="T54" fmla="*/ 135 w 177"/>
              <a:gd name="T55" fmla="*/ 20 h 178"/>
              <a:gd name="T56" fmla="*/ 113 w 177"/>
              <a:gd name="T57" fmla="*/ 32 h 178"/>
              <a:gd name="T58" fmla="*/ 106 w 177"/>
              <a:gd name="T59" fmla="*/ 30 h 178"/>
              <a:gd name="T60" fmla="*/ 99 w 177"/>
              <a:gd name="T61" fmla="*/ 22 h 178"/>
              <a:gd name="T62" fmla="*/ 91 w 177"/>
              <a:gd name="T63" fmla="*/ 0 h 178"/>
              <a:gd name="T64" fmla="*/ 73 w 177"/>
              <a:gd name="T65" fmla="*/ 6 h 178"/>
              <a:gd name="T66" fmla="*/ 67 w 177"/>
              <a:gd name="T67" fmla="*/ 31 h 178"/>
              <a:gd name="T68" fmla="*/ 59 w 177"/>
              <a:gd name="T69" fmla="*/ 34 h 178"/>
              <a:gd name="T70" fmla="*/ 48 w 177"/>
              <a:gd name="T71" fmla="*/ 33 h 178"/>
              <a:gd name="T72" fmla="*/ 27 w 177"/>
              <a:gd name="T73" fmla="*/ 25 h 178"/>
              <a:gd name="T74" fmla="*/ 19 w 177"/>
              <a:gd name="T75" fmla="*/ 41 h 178"/>
              <a:gd name="T76" fmla="*/ 112 w 177"/>
              <a:gd name="T77" fmla="*/ 111 h 178"/>
              <a:gd name="T78" fmla="*/ 65 w 177"/>
              <a:gd name="T79" fmla="*/ 6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7" h="178">
                <a:moveTo>
                  <a:pt x="19" y="41"/>
                </a:moveTo>
                <a:cubicBezTo>
                  <a:pt x="30" y="53"/>
                  <a:pt x="30" y="53"/>
                  <a:pt x="30" y="53"/>
                </a:cubicBezTo>
                <a:cubicBezTo>
                  <a:pt x="33" y="58"/>
                  <a:pt x="34" y="60"/>
                  <a:pt x="31" y="63"/>
                </a:cubicBezTo>
                <a:cubicBezTo>
                  <a:pt x="31" y="63"/>
                  <a:pt x="31" y="63"/>
                  <a:pt x="31" y="63"/>
                </a:cubicBezTo>
                <a:cubicBezTo>
                  <a:pt x="31" y="66"/>
                  <a:pt x="30" y="69"/>
                  <a:pt x="29" y="72"/>
                </a:cubicBezTo>
                <a:cubicBezTo>
                  <a:pt x="28" y="75"/>
                  <a:pt x="26" y="78"/>
                  <a:pt x="21" y="79"/>
                </a:cubicBezTo>
                <a:cubicBezTo>
                  <a:pt x="4" y="80"/>
                  <a:pt x="4" y="80"/>
                  <a:pt x="4" y="80"/>
                </a:cubicBezTo>
                <a:cubicBezTo>
                  <a:pt x="2" y="81"/>
                  <a:pt x="0" y="84"/>
                  <a:pt x="0" y="87"/>
                </a:cubicBezTo>
                <a:cubicBezTo>
                  <a:pt x="1" y="99"/>
                  <a:pt x="1" y="99"/>
                  <a:pt x="1" y="99"/>
                </a:cubicBezTo>
                <a:cubicBezTo>
                  <a:pt x="1" y="101"/>
                  <a:pt x="3" y="104"/>
                  <a:pt x="6" y="105"/>
                </a:cubicBezTo>
                <a:cubicBezTo>
                  <a:pt x="22" y="105"/>
                  <a:pt x="22" y="105"/>
                  <a:pt x="22" y="105"/>
                </a:cubicBezTo>
                <a:cubicBezTo>
                  <a:pt x="26" y="105"/>
                  <a:pt x="30" y="107"/>
                  <a:pt x="30" y="111"/>
                </a:cubicBezTo>
                <a:cubicBezTo>
                  <a:pt x="32" y="114"/>
                  <a:pt x="32" y="117"/>
                  <a:pt x="34" y="120"/>
                </a:cubicBezTo>
                <a:cubicBezTo>
                  <a:pt x="36" y="123"/>
                  <a:pt x="37" y="125"/>
                  <a:pt x="33" y="130"/>
                </a:cubicBezTo>
                <a:cubicBezTo>
                  <a:pt x="23" y="143"/>
                  <a:pt x="23" y="143"/>
                  <a:pt x="23" y="143"/>
                </a:cubicBezTo>
                <a:cubicBezTo>
                  <a:pt x="22" y="144"/>
                  <a:pt x="23" y="148"/>
                  <a:pt x="25" y="149"/>
                </a:cubicBezTo>
                <a:cubicBezTo>
                  <a:pt x="34" y="159"/>
                  <a:pt x="34" y="159"/>
                  <a:pt x="34" y="159"/>
                </a:cubicBezTo>
                <a:cubicBezTo>
                  <a:pt x="36" y="160"/>
                  <a:pt x="39" y="160"/>
                  <a:pt x="41" y="159"/>
                </a:cubicBezTo>
                <a:cubicBezTo>
                  <a:pt x="53" y="148"/>
                  <a:pt x="53" y="148"/>
                  <a:pt x="53" y="148"/>
                </a:cubicBezTo>
                <a:cubicBezTo>
                  <a:pt x="58" y="144"/>
                  <a:pt x="60" y="144"/>
                  <a:pt x="63" y="145"/>
                </a:cubicBezTo>
                <a:cubicBezTo>
                  <a:pt x="66" y="147"/>
                  <a:pt x="69" y="148"/>
                  <a:pt x="71" y="149"/>
                </a:cubicBezTo>
                <a:cubicBezTo>
                  <a:pt x="75" y="149"/>
                  <a:pt x="77" y="151"/>
                  <a:pt x="78" y="156"/>
                </a:cubicBezTo>
                <a:cubicBezTo>
                  <a:pt x="80" y="172"/>
                  <a:pt x="80" y="172"/>
                  <a:pt x="80" y="172"/>
                </a:cubicBezTo>
                <a:cubicBezTo>
                  <a:pt x="81" y="176"/>
                  <a:pt x="84" y="177"/>
                  <a:pt x="85" y="178"/>
                </a:cubicBezTo>
                <a:cubicBezTo>
                  <a:pt x="99" y="177"/>
                  <a:pt x="99" y="177"/>
                  <a:pt x="99" y="177"/>
                </a:cubicBezTo>
                <a:cubicBezTo>
                  <a:pt x="102" y="177"/>
                  <a:pt x="104" y="175"/>
                  <a:pt x="105" y="172"/>
                </a:cubicBezTo>
                <a:cubicBezTo>
                  <a:pt x="105" y="156"/>
                  <a:pt x="105" y="156"/>
                  <a:pt x="105" y="156"/>
                </a:cubicBezTo>
                <a:cubicBezTo>
                  <a:pt x="105" y="150"/>
                  <a:pt x="107" y="149"/>
                  <a:pt x="111" y="147"/>
                </a:cubicBezTo>
                <a:cubicBezTo>
                  <a:pt x="111" y="147"/>
                  <a:pt x="111" y="147"/>
                  <a:pt x="111" y="147"/>
                </a:cubicBezTo>
                <a:cubicBezTo>
                  <a:pt x="114" y="146"/>
                  <a:pt x="116" y="144"/>
                  <a:pt x="119" y="144"/>
                </a:cubicBezTo>
                <a:cubicBezTo>
                  <a:pt x="119" y="144"/>
                  <a:pt x="119" y="144"/>
                  <a:pt x="119" y="144"/>
                </a:cubicBezTo>
                <a:cubicBezTo>
                  <a:pt x="121" y="142"/>
                  <a:pt x="124" y="142"/>
                  <a:pt x="129" y="145"/>
                </a:cubicBezTo>
                <a:cubicBezTo>
                  <a:pt x="142" y="153"/>
                  <a:pt x="142" y="153"/>
                  <a:pt x="142" y="153"/>
                </a:cubicBezTo>
                <a:cubicBezTo>
                  <a:pt x="144" y="156"/>
                  <a:pt x="148" y="155"/>
                  <a:pt x="149" y="154"/>
                </a:cubicBezTo>
                <a:cubicBezTo>
                  <a:pt x="158" y="144"/>
                  <a:pt x="158" y="144"/>
                  <a:pt x="158" y="144"/>
                </a:cubicBezTo>
                <a:cubicBezTo>
                  <a:pt x="160" y="142"/>
                  <a:pt x="160" y="139"/>
                  <a:pt x="159" y="137"/>
                </a:cubicBezTo>
                <a:cubicBezTo>
                  <a:pt x="147" y="125"/>
                  <a:pt x="147" y="125"/>
                  <a:pt x="147" y="125"/>
                </a:cubicBezTo>
                <a:cubicBezTo>
                  <a:pt x="143" y="120"/>
                  <a:pt x="144" y="118"/>
                  <a:pt x="145" y="115"/>
                </a:cubicBezTo>
                <a:cubicBezTo>
                  <a:pt x="145" y="113"/>
                  <a:pt x="145" y="113"/>
                  <a:pt x="145" y="113"/>
                </a:cubicBezTo>
                <a:cubicBezTo>
                  <a:pt x="146" y="112"/>
                  <a:pt x="147" y="109"/>
                  <a:pt x="148" y="106"/>
                </a:cubicBezTo>
                <a:cubicBezTo>
                  <a:pt x="148" y="106"/>
                  <a:pt x="148" y="106"/>
                  <a:pt x="148" y="106"/>
                </a:cubicBezTo>
                <a:cubicBezTo>
                  <a:pt x="149" y="103"/>
                  <a:pt x="151" y="100"/>
                  <a:pt x="156" y="99"/>
                </a:cubicBezTo>
                <a:cubicBezTo>
                  <a:pt x="172" y="98"/>
                  <a:pt x="172" y="98"/>
                  <a:pt x="172" y="98"/>
                </a:cubicBezTo>
                <a:cubicBezTo>
                  <a:pt x="175" y="97"/>
                  <a:pt x="177" y="94"/>
                  <a:pt x="177" y="92"/>
                </a:cubicBezTo>
                <a:cubicBezTo>
                  <a:pt x="177" y="79"/>
                  <a:pt x="177" y="79"/>
                  <a:pt x="177" y="79"/>
                </a:cubicBezTo>
                <a:cubicBezTo>
                  <a:pt x="177" y="77"/>
                  <a:pt x="175" y="74"/>
                  <a:pt x="171" y="73"/>
                </a:cubicBezTo>
                <a:cubicBezTo>
                  <a:pt x="156" y="73"/>
                  <a:pt x="156" y="73"/>
                  <a:pt x="156" y="73"/>
                </a:cubicBezTo>
                <a:cubicBezTo>
                  <a:pt x="150" y="72"/>
                  <a:pt x="148" y="69"/>
                  <a:pt x="146" y="67"/>
                </a:cubicBezTo>
                <a:cubicBezTo>
                  <a:pt x="146" y="67"/>
                  <a:pt x="146" y="67"/>
                  <a:pt x="146" y="67"/>
                </a:cubicBezTo>
                <a:cubicBezTo>
                  <a:pt x="146" y="64"/>
                  <a:pt x="144" y="62"/>
                  <a:pt x="144" y="59"/>
                </a:cubicBezTo>
                <a:cubicBezTo>
                  <a:pt x="144" y="59"/>
                  <a:pt x="144" y="59"/>
                  <a:pt x="144" y="59"/>
                </a:cubicBezTo>
                <a:cubicBezTo>
                  <a:pt x="142" y="57"/>
                  <a:pt x="141" y="53"/>
                  <a:pt x="145" y="48"/>
                </a:cubicBezTo>
                <a:cubicBezTo>
                  <a:pt x="153" y="36"/>
                  <a:pt x="153" y="36"/>
                  <a:pt x="153" y="36"/>
                </a:cubicBezTo>
                <a:cubicBezTo>
                  <a:pt x="156" y="34"/>
                  <a:pt x="155" y="30"/>
                  <a:pt x="153" y="29"/>
                </a:cubicBezTo>
                <a:cubicBezTo>
                  <a:pt x="144" y="19"/>
                  <a:pt x="144" y="19"/>
                  <a:pt x="144" y="19"/>
                </a:cubicBezTo>
                <a:cubicBezTo>
                  <a:pt x="142" y="18"/>
                  <a:pt x="139" y="18"/>
                  <a:pt x="135" y="20"/>
                </a:cubicBezTo>
                <a:cubicBezTo>
                  <a:pt x="125" y="30"/>
                  <a:pt x="125" y="30"/>
                  <a:pt x="125" y="30"/>
                </a:cubicBezTo>
                <a:cubicBezTo>
                  <a:pt x="120" y="34"/>
                  <a:pt x="116" y="34"/>
                  <a:pt x="113" y="32"/>
                </a:cubicBezTo>
                <a:cubicBezTo>
                  <a:pt x="113" y="32"/>
                  <a:pt x="113" y="32"/>
                  <a:pt x="113" y="32"/>
                </a:cubicBezTo>
                <a:cubicBezTo>
                  <a:pt x="112" y="31"/>
                  <a:pt x="109" y="30"/>
                  <a:pt x="106" y="30"/>
                </a:cubicBezTo>
                <a:cubicBezTo>
                  <a:pt x="106" y="29"/>
                  <a:pt x="106" y="29"/>
                  <a:pt x="106" y="29"/>
                </a:cubicBezTo>
                <a:cubicBezTo>
                  <a:pt x="103" y="28"/>
                  <a:pt x="100" y="27"/>
                  <a:pt x="99" y="22"/>
                </a:cubicBezTo>
                <a:cubicBezTo>
                  <a:pt x="96" y="6"/>
                  <a:pt x="96" y="6"/>
                  <a:pt x="96" y="6"/>
                </a:cubicBezTo>
                <a:cubicBezTo>
                  <a:pt x="96" y="2"/>
                  <a:pt x="93" y="0"/>
                  <a:pt x="91" y="0"/>
                </a:cubicBezTo>
                <a:cubicBezTo>
                  <a:pt x="78" y="1"/>
                  <a:pt x="78" y="1"/>
                  <a:pt x="78" y="1"/>
                </a:cubicBezTo>
                <a:cubicBezTo>
                  <a:pt x="76" y="1"/>
                  <a:pt x="74" y="3"/>
                  <a:pt x="73" y="6"/>
                </a:cubicBezTo>
                <a:cubicBezTo>
                  <a:pt x="72" y="22"/>
                  <a:pt x="72" y="22"/>
                  <a:pt x="72" y="22"/>
                </a:cubicBezTo>
                <a:cubicBezTo>
                  <a:pt x="72" y="28"/>
                  <a:pt x="69" y="30"/>
                  <a:pt x="67" y="31"/>
                </a:cubicBezTo>
                <a:cubicBezTo>
                  <a:pt x="67" y="31"/>
                  <a:pt x="67" y="31"/>
                  <a:pt x="67" y="31"/>
                </a:cubicBezTo>
                <a:cubicBezTo>
                  <a:pt x="64" y="32"/>
                  <a:pt x="62" y="34"/>
                  <a:pt x="59" y="34"/>
                </a:cubicBezTo>
                <a:cubicBezTo>
                  <a:pt x="59" y="34"/>
                  <a:pt x="59" y="34"/>
                  <a:pt x="59" y="34"/>
                </a:cubicBezTo>
                <a:cubicBezTo>
                  <a:pt x="55" y="36"/>
                  <a:pt x="53" y="37"/>
                  <a:pt x="48" y="33"/>
                </a:cubicBezTo>
                <a:cubicBezTo>
                  <a:pt x="36" y="25"/>
                  <a:pt x="36" y="25"/>
                  <a:pt x="36" y="25"/>
                </a:cubicBezTo>
                <a:cubicBezTo>
                  <a:pt x="32" y="22"/>
                  <a:pt x="30" y="23"/>
                  <a:pt x="27" y="25"/>
                </a:cubicBezTo>
                <a:cubicBezTo>
                  <a:pt x="20" y="34"/>
                  <a:pt x="20" y="34"/>
                  <a:pt x="20" y="34"/>
                </a:cubicBezTo>
                <a:cubicBezTo>
                  <a:pt x="18" y="36"/>
                  <a:pt x="18" y="39"/>
                  <a:pt x="19" y="41"/>
                </a:cubicBezTo>
                <a:close/>
                <a:moveTo>
                  <a:pt x="111" y="65"/>
                </a:moveTo>
                <a:cubicBezTo>
                  <a:pt x="124" y="78"/>
                  <a:pt x="125" y="98"/>
                  <a:pt x="112" y="111"/>
                </a:cubicBezTo>
                <a:cubicBezTo>
                  <a:pt x="100" y="124"/>
                  <a:pt x="80" y="125"/>
                  <a:pt x="67" y="113"/>
                </a:cubicBezTo>
                <a:cubicBezTo>
                  <a:pt x="53" y="101"/>
                  <a:pt x="52" y="80"/>
                  <a:pt x="65" y="67"/>
                </a:cubicBezTo>
                <a:cubicBezTo>
                  <a:pt x="77" y="54"/>
                  <a:pt x="98" y="53"/>
                  <a:pt x="111" y="65"/>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nvGrpSpPr>
          <p:cNvPr id="260" name="Group 259"/>
          <p:cNvGrpSpPr/>
          <p:nvPr/>
        </p:nvGrpSpPr>
        <p:grpSpPr>
          <a:xfrm>
            <a:off x="9800666" y="1616638"/>
            <a:ext cx="489154" cy="491253"/>
            <a:chOff x="7787999" y="1559978"/>
            <a:chExt cx="479606" cy="481664"/>
          </a:xfrm>
        </p:grpSpPr>
        <p:sp>
          <p:nvSpPr>
            <p:cNvPr id="261" name="Freeform 121"/>
            <p:cNvSpPr>
              <a:spLocks noEditPoints="1"/>
            </p:cNvSpPr>
            <p:nvPr/>
          </p:nvSpPr>
          <p:spPr bwMode="auto">
            <a:xfrm>
              <a:off x="7787999" y="1559978"/>
              <a:ext cx="479606" cy="481664"/>
            </a:xfrm>
            <a:custGeom>
              <a:avLst/>
              <a:gdLst>
                <a:gd name="T0" fmla="*/ 247 w 247"/>
                <a:gd name="T1" fmla="*/ 133 h 248"/>
                <a:gd name="T2" fmla="*/ 223 w 247"/>
                <a:gd name="T3" fmla="*/ 105 h 248"/>
                <a:gd name="T4" fmla="*/ 236 w 247"/>
                <a:gd name="T5" fmla="*/ 71 h 248"/>
                <a:gd name="T6" fmla="*/ 216 w 247"/>
                <a:gd name="T7" fmla="*/ 41 h 248"/>
                <a:gd name="T8" fmla="*/ 179 w 247"/>
                <a:gd name="T9" fmla="*/ 39 h 248"/>
                <a:gd name="T10" fmla="*/ 164 w 247"/>
                <a:gd name="T11" fmla="*/ 6 h 248"/>
                <a:gd name="T12" fmla="*/ 131 w 247"/>
                <a:gd name="T13" fmla="*/ 0 h 248"/>
                <a:gd name="T14" fmla="*/ 104 w 247"/>
                <a:gd name="T15" fmla="*/ 24 h 248"/>
                <a:gd name="T16" fmla="*/ 69 w 247"/>
                <a:gd name="T17" fmla="*/ 12 h 248"/>
                <a:gd name="T18" fmla="*/ 42 w 247"/>
                <a:gd name="T19" fmla="*/ 30 h 248"/>
                <a:gd name="T20" fmla="*/ 40 w 247"/>
                <a:gd name="T21" fmla="*/ 66 h 248"/>
                <a:gd name="T22" fmla="*/ 6 w 247"/>
                <a:gd name="T23" fmla="*/ 82 h 248"/>
                <a:gd name="T24" fmla="*/ 0 w 247"/>
                <a:gd name="T25" fmla="*/ 114 h 248"/>
                <a:gd name="T26" fmla="*/ 24 w 247"/>
                <a:gd name="T27" fmla="*/ 142 h 248"/>
                <a:gd name="T28" fmla="*/ 11 w 247"/>
                <a:gd name="T29" fmla="*/ 176 h 248"/>
                <a:gd name="T30" fmla="*/ 31 w 247"/>
                <a:gd name="T31" fmla="*/ 206 h 248"/>
                <a:gd name="T32" fmla="*/ 67 w 247"/>
                <a:gd name="T33" fmla="*/ 208 h 248"/>
                <a:gd name="T34" fmla="*/ 83 w 247"/>
                <a:gd name="T35" fmla="*/ 241 h 248"/>
                <a:gd name="T36" fmla="*/ 116 w 247"/>
                <a:gd name="T37" fmla="*/ 248 h 248"/>
                <a:gd name="T38" fmla="*/ 143 w 247"/>
                <a:gd name="T39" fmla="*/ 223 h 248"/>
                <a:gd name="T40" fmla="*/ 178 w 247"/>
                <a:gd name="T41" fmla="*/ 235 h 248"/>
                <a:gd name="T42" fmla="*/ 205 w 247"/>
                <a:gd name="T43" fmla="*/ 217 h 248"/>
                <a:gd name="T44" fmla="*/ 207 w 247"/>
                <a:gd name="T45" fmla="*/ 181 h 248"/>
                <a:gd name="T46" fmla="*/ 240 w 247"/>
                <a:gd name="T47" fmla="*/ 165 h 248"/>
                <a:gd name="T48" fmla="*/ 247 w 247"/>
                <a:gd name="T49" fmla="*/ 133 h 248"/>
                <a:gd name="T50" fmla="*/ 137 w 247"/>
                <a:gd name="T51" fmla="*/ 198 h 248"/>
                <a:gd name="T52" fmla="*/ 49 w 247"/>
                <a:gd name="T53" fmla="*/ 137 h 248"/>
                <a:gd name="T54" fmla="*/ 110 w 247"/>
                <a:gd name="T55" fmla="*/ 49 h 248"/>
                <a:gd name="T56" fmla="*/ 198 w 247"/>
                <a:gd name="T57" fmla="*/ 110 h 248"/>
                <a:gd name="T58" fmla="*/ 137 w 247"/>
                <a:gd name="T59" fmla="*/ 19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7" h="248">
                  <a:moveTo>
                    <a:pt x="247" y="133"/>
                  </a:moveTo>
                  <a:cubicBezTo>
                    <a:pt x="235" y="129"/>
                    <a:pt x="226" y="119"/>
                    <a:pt x="223" y="105"/>
                  </a:cubicBezTo>
                  <a:cubicBezTo>
                    <a:pt x="221" y="92"/>
                    <a:pt x="226" y="79"/>
                    <a:pt x="236" y="71"/>
                  </a:cubicBezTo>
                  <a:cubicBezTo>
                    <a:pt x="231" y="60"/>
                    <a:pt x="224" y="50"/>
                    <a:pt x="216" y="41"/>
                  </a:cubicBezTo>
                  <a:cubicBezTo>
                    <a:pt x="205" y="47"/>
                    <a:pt x="191" y="47"/>
                    <a:pt x="179" y="39"/>
                  </a:cubicBezTo>
                  <a:cubicBezTo>
                    <a:pt x="168" y="32"/>
                    <a:pt x="162" y="19"/>
                    <a:pt x="164" y="6"/>
                  </a:cubicBezTo>
                  <a:cubicBezTo>
                    <a:pt x="153" y="2"/>
                    <a:pt x="142" y="0"/>
                    <a:pt x="131" y="0"/>
                  </a:cubicBezTo>
                  <a:cubicBezTo>
                    <a:pt x="127" y="12"/>
                    <a:pt x="117" y="21"/>
                    <a:pt x="104" y="24"/>
                  </a:cubicBezTo>
                  <a:cubicBezTo>
                    <a:pt x="90" y="27"/>
                    <a:pt x="77" y="22"/>
                    <a:pt x="69" y="12"/>
                  </a:cubicBezTo>
                  <a:cubicBezTo>
                    <a:pt x="59" y="17"/>
                    <a:pt x="50" y="23"/>
                    <a:pt x="42" y="30"/>
                  </a:cubicBezTo>
                  <a:cubicBezTo>
                    <a:pt x="48" y="41"/>
                    <a:pt x="47" y="55"/>
                    <a:pt x="40" y="66"/>
                  </a:cubicBezTo>
                  <a:cubicBezTo>
                    <a:pt x="32" y="78"/>
                    <a:pt x="19" y="83"/>
                    <a:pt x="6" y="82"/>
                  </a:cubicBezTo>
                  <a:cubicBezTo>
                    <a:pt x="3" y="92"/>
                    <a:pt x="0" y="103"/>
                    <a:pt x="0" y="114"/>
                  </a:cubicBezTo>
                  <a:cubicBezTo>
                    <a:pt x="12" y="118"/>
                    <a:pt x="21" y="128"/>
                    <a:pt x="24" y="142"/>
                  </a:cubicBezTo>
                  <a:cubicBezTo>
                    <a:pt x="26" y="155"/>
                    <a:pt x="21" y="168"/>
                    <a:pt x="11" y="176"/>
                  </a:cubicBezTo>
                  <a:cubicBezTo>
                    <a:pt x="16" y="187"/>
                    <a:pt x="23" y="197"/>
                    <a:pt x="31" y="206"/>
                  </a:cubicBezTo>
                  <a:cubicBezTo>
                    <a:pt x="42" y="200"/>
                    <a:pt x="56" y="201"/>
                    <a:pt x="67" y="208"/>
                  </a:cubicBezTo>
                  <a:cubicBezTo>
                    <a:pt x="79" y="216"/>
                    <a:pt x="84" y="228"/>
                    <a:pt x="83" y="241"/>
                  </a:cubicBezTo>
                  <a:cubicBezTo>
                    <a:pt x="94" y="245"/>
                    <a:pt x="105" y="247"/>
                    <a:pt x="116" y="248"/>
                  </a:cubicBezTo>
                  <a:cubicBezTo>
                    <a:pt x="120" y="235"/>
                    <a:pt x="130" y="226"/>
                    <a:pt x="143" y="223"/>
                  </a:cubicBezTo>
                  <a:cubicBezTo>
                    <a:pt x="156" y="220"/>
                    <a:pt x="170" y="226"/>
                    <a:pt x="178" y="235"/>
                  </a:cubicBezTo>
                  <a:cubicBezTo>
                    <a:pt x="188" y="231"/>
                    <a:pt x="197" y="225"/>
                    <a:pt x="205" y="217"/>
                  </a:cubicBezTo>
                  <a:cubicBezTo>
                    <a:pt x="199" y="206"/>
                    <a:pt x="199" y="192"/>
                    <a:pt x="207" y="181"/>
                  </a:cubicBezTo>
                  <a:cubicBezTo>
                    <a:pt x="215" y="170"/>
                    <a:pt x="228" y="164"/>
                    <a:pt x="240" y="165"/>
                  </a:cubicBezTo>
                  <a:cubicBezTo>
                    <a:pt x="244" y="155"/>
                    <a:pt x="247" y="144"/>
                    <a:pt x="247" y="133"/>
                  </a:cubicBezTo>
                  <a:close/>
                  <a:moveTo>
                    <a:pt x="137" y="198"/>
                  </a:moveTo>
                  <a:cubicBezTo>
                    <a:pt x="96" y="205"/>
                    <a:pt x="57" y="178"/>
                    <a:pt x="49" y="137"/>
                  </a:cubicBezTo>
                  <a:cubicBezTo>
                    <a:pt x="42" y="96"/>
                    <a:pt x="69" y="57"/>
                    <a:pt x="110" y="49"/>
                  </a:cubicBezTo>
                  <a:cubicBezTo>
                    <a:pt x="151" y="42"/>
                    <a:pt x="190" y="69"/>
                    <a:pt x="198" y="110"/>
                  </a:cubicBezTo>
                  <a:cubicBezTo>
                    <a:pt x="205" y="151"/>
                    <a:pt x="178" y="190"/>
                    <a:pt x="137" y="198"/>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2" name="Freeform 122"/>
            <p:cNvSpPr>
              <a:spLocks noEditPoints="1"/>
            </p:cNvSpPr>
            <p:nvPr/>
          </p:nvSpPr>
          <p:spPr bwMode="auto">
            <a:xfrm>
              <a:off x="7919736" y="1691715"/>
              <a:ext cx="216131" cy="216131"/>
            </a:xfrm>
            <a:custGeom>
              <a:avLst/>
              <a:gdLst>
                <a:gd name="T0" fmla="*/ 106 w 111"/>
                <a:gd name="T1" fmla="*/ 46 h 111"/>
                <a:gd name="T2" fmla="*/ 46 w 111"/>
                <a:gd name="T3" fmla="*/ 5 h 111"/>
                <a:gd name="T4" fmla="*/ 5 w 111"/>
                <a:gd name="T5" fmla="*/ 65 h 111"/>
                <a:gd name="T6" fmla="*/ 65 w 111"/>
                <a:gd name="T7" fmla="*/ 106 h 111"/>
                <a:gd name="T8" fmla="*/ 106 w 111"/>
                <a:gd name="T9" fmla="*/ 46 h 111"/>
                <a:gd name="T10" fmla="*/ 66 w 111"/>
                <a:gd name="T11" fmla="*/ 80 h 111"/>
                <a:gd name="T12" fmla="*/ 31 w 111"/>
                <a:gd name="T13" fmla="*/ 66 h 111"/>
                <a:gd name="T14" fmla="*/ 45 w 111"/>
                <a:gd name="T15" fmla="*/ 31 h 111"/>
                <a:gd name="T16" fmla="*/ 80 w 111"/>
                <a:gd name="T17" fmla="*/ 45 h 111"/>
                <a:gd name="T18" fmla="*/ 66 w 111"/>
                <a:gd name="T19" fmla="*/ 8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1">
                  <a:moveTo>
                    <a:pt x="106" y="46"/>
                  </a:moveTo>
                  <a:cubicBezTo>
                    <a:pt x="101" y="18"/>
                    <a:pt x="74" y="0"/>
                    <a:pt x="46" y="5"/>
                  </a:cubicBezTo>
                  <a:cubicBezTo>
                    <a:pt x="18" y="10"/>
                    <a:pt x="0" y="37"/>
                    <a:pt x="5" y="65"/>
                  </a:cubicBezTo>
                  <a:cubicBezTo>
                    <a:pt x="10" y="93"/>
                    <a:pt x="37" y="111"/>
                    <a:pt x="65" y="106"/>
                  </a:cubicBezTo>
                  <a:cubicBezTo>
                    <a:pt x="93" y="101"/>
                    <a:pt x="111" y="74"/>
                    <a:pt x="106" y="46"/>
                  </a:cubicBezTo>
                  <a:close/>
                  <a:moveTo>
                    <a:pt x="66" y="80"/>
                  </a:moveTo>
                  <a:cubicBezTo>
                    <a:pt x="53" y="86"/>
                    <a:pt x="37" y="80"/>
                    <a:pt x="31" y="66"/>
                  </a:cubicBezTo>
                  <a:cubicBezTo>
                    <a:pt x="25" y="53"/>
                    <a:pt x="31" y="37"/>
                    <a:pt x="45" y="31"/>
                  </a:cubicBezTo>
                  <a:cubicBezTo>
                    <a:pt x="58" y="25"/>
                    <a:pt x="74" y="32"/>
                    <a:pt x="80" y="45"/>
                  </a:cubicBezTo>
                  <a:cubicBezTo>
                    <a:pt x="86" y="58"/>
                    <a:pt x="79" y="74"/>
                    <a:pt x="66" y="80"/>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263" name="Group 262"/>
          <p:cNvGrpSpPr/>
          <p:nvPr/>
        </p:nvGrpSpPr>
        <p:grpSpPr>
          <a:xfrm>
            <a:off x="10543844" y="1921047"/>
            <a:ext cx="862842" cy="862842"/>
            <a:chOff x="8516671" y="1858445"/>
            <a:chExt cx="846000" cy="846000"/>
          </a:xfrm>
        </p:grpSpPr>
        <p:sp>
          <p:nvSpPr>
            <p:cNvPr id="264" name="Freeform 123"/>
            <p:cNvSpPr>
              <a:spLocks noEditPoints="1"/>
            </p:cNvSpPr>
            <p:nvPr/>
          </p:nvSpPr>
          <p:spPr bwMode="auto">
            <a:xfrm>
              <a:off x="8516671" y="1858445"/>
              <a:ext cx="846000" cy="846000"/>
            </a:xfrm>
            <a:custGeom>
              <a:avLst/>
              <a:gdLst>
                <a:gd name="T0" fmla="*/ 436 w 436"/>
                <a:gd name="T1" fmla="*/ 234 h 436"/>
                <a:gd name="T2" fmla="*/ 393 w 436"/>
                <a:gd name="T3" fmla="*/ 186 h 436"/>
                <a:gd name="T4" fmla="*/ 416 w 436"/>
                <a:gd name="T5" fmla="*/ 125 h 436"/>
                <a:gd name="T6" fmla="*/ 381 w 436"/>
                <a:gd name="T7" fmla="*/ 72 h 436"/>
                <a:gd name="T8" fmla="*/ 316 w 436"/>
                <a:gd name="T9" fmla="*/ 69 h 436"/>
                <a:gd name="T10" fmla="*/ 288 w 436"/>
                <a:gd name="T11" fmla="*/ 11 h 436"/>
                <a:gd name="T12" fmla="*/ 231 w 436"/>
                <a:gd name="T13" fmla="*/ 0 h 436"/>
                <a:gd name="T14" fmla="*/ 183 w 436"/>
                <a:gd name="T15" fmla="*/ 43 h 436"/>
                <a:gd name="T16" fmla="*/ 123 w 436"/>
                <a:gd name="T17" fmla="*/ 21 h 436"/>
                <a:gd name="T18" fmla="*/ 75 w 436"/>
                <a:gd name="T19" fmla="*/ 53 h 436"/>
                <a:gd name="T20" fmla="*/ 71 w 436"/>
                <a:gd name="T21" fmla="*/ 117 h 436"/>
                <a:gd name="T22" fmla="*/ 12 w 436"/>
                <a:gd name="T23" fmla="*/ 145 h 436"/>
                <a:gd name="T24" fmla="*/ 0 w 436"/>
                <a:gd name="T25" fmla="*/ 202 h 436"/>
                <a:gd name="T26" fmla="*/ 43 w 436"/>
                <a:gd name="T27" fmla="*/ 250 h 436"/>
                <a:gd name="T28" fmla="*/ 20 w 436"/>
                <a:gd name="T29" fmla="*/ 311 h 436"/>
                <a:gd name="T30" fmla="*/ 55 w 436"/>
                <a:gd name="T31" fmla="*/ 364 h 436"/>
                <a:gd name="T32" fmla="*/ 119 w 436"/>
                <a:gd name="T33" fmla="*/ 367 h 436"/>
                <a:gd name="T34" fmla="*/ 147 w 436"/>
                <a:gd name="T35" fmla="*/ 425 h 436"/>
                <a:gd name="T36" fmla="*/ 204 w 436"/>
                <a:gd name="T37" fmla="*/ 436 h 436"/>
                <a:gd name="T38" fmla="*/ 252 w 436"/>
                <a:gd name="T39" fmla="*/ 393 h 436"/>
                <a:gd name="T40" fmla="*/ 313 w 436"/>
                <a:gd name="T41" fmla="*/ 415 h 436"/>
                <a:gd name="T42" fmla="*/ 361 w 436"/>
                <a:gd name="T43" fmla="*/ 383 h 436"/>
                <a:gd name="T44" fmla="*/ 365 w 436"/>
                <a:gd name="T45" fmla="*/ 319 h 436"/>
                <a:gd name="T46" fmla="*/ 424 w 436"/>
                <a:gd name="T47" fmla="*/ 292 h 436"/>
                <a:gd name="T48" fmla="*/ 436 w 436"/>
                <a:gd name="T49" fmla="*/ 234 h 436"/>
                <a:gd name="T50" fmla="*/ 242 w 436"/>
                <a:gd name="T51" fmla="*/ 348 h 436"/>
                <a:gd name="T52" fmla="*/ 87 w 436"/>
                <a:gd name="T53" fmla="*/ 242 h 436"/>
                <a:gd name="T54" fmla="*/ 194 w 436"/>
                <a:gd name="T55" fmla="*/ 88 h 436"/>
                <a:gd name="T56" fmla="*/ 348 w 436"/>
                <a:gd name="T57" fmla="*/ 194 h 436"/>
                <a:gd name="T58" fmla="*/ 242 w 436"/>
                <a:gd name="T59" fmla="*/ 348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6" h="436">
                  <a:moveTo>
                    <a:pt x="436" y="234"/>
                  </a:moveTo>
                  <a:cubicBezTo>
                    <a:pt x="415" y="228"/>
                    <a:pt x="397" y="209"/>
                    <a:pt x="393" y="186"/>
                  </a:cubicBezTo>
                  <a:cubicBezTo>
                    <a:pt x="389" y="162"/>
                    <a:pt x="398" y="139"/>
                    <a:pt x="416" y="125"/>
                  </a:cubicBezTo>
                  <a:cubicBezTo>
                    <a:pt x="407" y="106"/>
                    <a:pt x="395" y="88"/>
                    <a:pt x="381" y="72"/>
                  </a:cubicBezTo>
                  <a:cubicBezTo>
                    <a:pt x="361" y="83"/>
                    <a:pt x="336" y="83"/>
                    <a:pt x="316" y="69"/>
                  </a:cubicBezTo>
                  <a:cubicBezTo>
                    <a:pt x="296" y="56"/>
                    <a:pt x="286" y="34"/>
                    <a:pt x="288" y="11"/>
                  </a:cubicBezTo>
                  <a:cubicBezTo>
                    <a:pt x="270" y="5"/>
                    <a:pt x="251" y="1"/>
                    <a:pt x="231" y="0"/>
                  </a:cubicBezTo>
                  <a:cubicBezTo>
                    <a:pt x="225" y="21"/>
                    <a:pt x="207" y="39"/>
                    <a:pt x="183" y="43"/>
                  </a:cubicBezTo>
                  <a:cubicBezTo>
                    <a:pt x="160" y="48"/>
                    <a:pt x="137" y="39"/>
                    <a:pt x="123" y="21"/>
                  </a:cubicBezTo>
                  <a:cubicBezTo>
                    <a:pt x="105" y="30"/>
                    <a:pt x="89" y="41"/>
                    <a:pt x="75" y="53"/>
                  </a:cubicBezTo>
                  <a:cubicBezTo>
                    <a:pt x="85" y="73"/>
                    <a:pt x="84" y="98"/>
                    <a:pt x="71" y="117"/>
                  </a:cubicBezTo>
                  <a:cubicBezTo>
                    <a:pt x="57" y="137"/>
                    <a:pt x="34" y="147"/>
                    <a:pt x="12" y="145"/>
                  </a:cubicBezTo>
                  <a:cubicBezTo>
                    <a:pt x="6" y="163"/>
                    <a:pt x="1" y="182"/>
                    <a:pt x="0" y="202"/>
                  </a:cubicBezTo>
                  <a:cubicBezTo>
                    <a:pt x="21" y="209"/>
                    <a:pt x="38" y="227"/>
                    <a:pt x="43" y="250"/>
                  </a:cubicBezTo>
                  <a:cubicBezTo>
                    <a:pt x="47" y="274"/>
                    <a:pt x="37" y="297"/>
                    <a:pt x="20" y="311"/>
                  </a:cubicBezTo>
                  <a:cubicBezTo>
                    <a:pt x="29" y="330"/>
                    <a:pt x="41" y="348"/>
                    <a:pt x="55" y="364"/>
                  </a:cubicBezTo>
                  <a:cubicBezTo>
                    <a:pt x="75" y="353"/>
                    <a:pt x="99" y="353"/>
                    <a:pt x="119" y="367"/>
                  </a:cubicBezTo>
                  <a:cubicBezTo>
                    <a:pt x="139" y="380"/>
                    <a:pt x="149" y="403"/>
                    <a:pt x="147" y="425"/>
                  </a:cubicBezTo>
                  <a:cubicBezTo>
                    <a:pt x="165" y="431"/>
                    <a:pt x="185" y="435"/>
                    <a:pt x="204" y="436"/>
                  </a:cubicBezTo>
                  <a:cubicBezTo>
                    <a:pt x="211" y="415"/>
                    <a:pt x="229" y="398"/>
                    <a:pt x="252" y="393"/>
                  </a:cubicBezTo>
                  <a:cubicBezTo>
                    <a:pt x="276" y="388"/>
                    <a:pt x="299" y="398"/>
                    <a:pt x="313" y="415"/>
                  </a:cubicBezTo>
                  <a:cubicBezTo>
                    <a:pt x="331" y="406"/>
                    <a:pt x="347" y="396"/>
                    <a:pt x="361" y="383"/>
                  </a:cubicBezTo>
                  <a:cubicBezTo>
                    <a:pt x="351" y="363"/>
                    <a:pt x="351" y="338"/>
                    <a:pt x="365" y="319"/>
                  </a:cubicBezTo>
                  <a:cubicBezTo>
                    <a:pt x="379" y="299"/>
                    <a:pt x="401" y="289"/>
                    <a:pt x="424" y="292"/>
                  </a:cubicBezTo>
                  <a:cubicBezTo>
                    <a:pt x="430" y="273"/>
                    <a:pt x="434" y="254"/>
                    <a:pt x="436" y="234"/>
                  </a:cubicBezTo>
                  <a:close/>
                  <a:moveTo>
                    <a:pt x="242" y="348"/>
                  </a:moveTo>
                  <a:cubicBezTo>
                    <a:pt x="170" y="362"/>
                    <a:pt x="101" y="314"/>
                    <a:pt x="87" y="242"/>
                  </a:cubicBezTo>
                  <a:cubicBezTo>
                    <a:pt x="74" y="170"/>
                    <a:pt x="122" y="101"/>
                    <a:pt x="194" y="88"/>
                  </a:cubicBezTo>
                  <a:cubicBezTo>
                    <a:pt x="266" y="75"/>
                    <a:pt x="335" y="122"/>
                    <a:pt x="348" y="194"/>
                  </a:cubicBezTo>
                  <a:cubicBezTo>
                    <a:pt x="361" y="266"/>
                    <a:pt x="314" y="335"/>
                    <a:pt x="242" y="348"/>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5" name="Freeform 124"/>
            <p:cNvSpPr>
              <a:spLocks noEditPoints="1"/>
            </p:cNvSpPr>
            <p:nvPr/>
          </p:nvSpPr>
          <p:spPr bwMode="auto">
            <a:xfrm>
              <a:off x="8749269" y="2091044"/>
              <a:ext cx="380803" cy="380803"/>
            </a:xfrm>
            <a:custGeom>
              <a:avLst/>
              <a:gdLst>
                <a:gd name="T0" fmla="*/ 187 w 196"/>
                <a:gd name="T1" fmla="*/ 82 h 196"/>
                <a:gd name="T2" fmla="*/ 81 w 196"/>
                <a:gd name="T3" fmla="*/ 9 h 196"/>
                <a:gd name="T4" fmla="*/ 9 w 196"/>
                <a:gd name="T5" fmla="*/ 115 h 196"/>
                <a:gd name="T6" fmla="*/ 114 w 196"/>
                <a:gd name="T7" fmla="*/ 187 h 196"/>
                <a:gd name="T8" fmla="*/ 187 w 196"/>
                <a:gd name="T9" fmla="*/ 82 h 196"/>
                <a:gd name="T10" fmla="*/ 116 w 196"/>
                <a:gd name="T11" fmla="*/ 141 h 196"/>
                <a:gd name="T12" fmla="*/ 55 w 196"/>
                <a:gd name="T13" fmla="*/ 117 h 196"/>
                <a:gd name="T14" fmla="*/ 79 w 196"/>
                <a:gd name="T15" fmla="*/ 55 h 196"/>
                <a:gd name="T16" fmla="*/ 141 w 196"/>
                <a:gd name="T17" fmla="*/ 79 h 196"/>
                <a:gd name="T18" fmla="*/ 116 w 196"/>
                <a:gd name="T19" fmla="*/ 14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6" h="196">
                  <a:moveTo>
                    <a:pt x="187" y="82"/>
                  </a:moveTo>
                  <a:cubicBezTo>
                    <a:pt x="178" y="32"/>
                    <a:pt x="131" y="0"/>
                    <a:pt x="81" y="9"/>
                  </a:cubicBezTo>
                  <a:cubicBezTo>
                    <a:pt x="32" y="18"/>
                    <a:pt x="0" y="65"/>
                    <a:pt x="9" y="115"/>
                  </a:cubicBezTo>
                  <a:cubicBezTo>
                    <a:pt x="18" y="164"/>
                    <a:pt x="65" y="196"/>
                    <a:pt x="114" y="187"/>
                  </a:cubicBezTo>
                  <a:cubicBezTo>
                    <a:pt x="164" y="178"/>
                    <a:pt x="196" y="131"/>
                    <a:pt x="187" y="82"/>
                  </a:cubicBezTo>
                  <a:close/>
                  <a:moveTo>
                    <a:pt x="116" y="141"/>
                  </a:moveTo>
                  <a:cubicBezTo>
                    <a:pt x="93" y="151"/>
                    <a:pt x="65" y="140"/>
                    <a:pt x="55" y="117"/>
                  </a:cubicBezTo>
                  <a:cubicBezTo>
                    <a:pt x="45" y="93"/>
                    <a:pt x="56" y="66"/>
                    <a:pt x="79" y="55"/>
                  </a:cubicBezTo>
                  <a:cubicBezTo>
                    <a:pt x="103" y="45"/>
                    <a:pt x="130" y="56"/>
                    <a:pt x="141" y="79"/>
                  </a:cubicBezTo>
                  <a:cubicBezTo>
                    <a:pt x="151" y="103"/>
                    <a:pt x="140" y="131"/>
                    <a:pt x="116" y="141"/>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266" name="Freeform 126"/>
          <p:cNvSpPr>
            <a:spLocks noEditPoints="1"/>
          </p:cNvSpPr>
          <p:nvPr/>
        </p:nvSpPr>
        <p:spPr bwMode="auto">
          <a:xfrm>
            <a:off x="9971388" y="2124330"/>
            <a:ext cx="495452" cy="499651"/>
          </a:xfrm>
          <a:custGeom>
            <a:avLst/>
            <a:gdLst>
              <a:gd name="T0" fmla="*/ 51 w 251"/>
              <a:gd name="T1" fmla="*/ 61 h 251"/>
              <a:gd name="T2" fmla="*/ 51 w 251"/>
              <a:gd name="T3" fmla="*/ 76 h 251"/>
              <a:gd name="T4" fmla="*/ 32 w 251"/>
              <a:gd name="T5" fmla="*/ 95 h 251"/>
              <a:gd name="T6" fmla="*/ 2 w 251"/>
              <a:gd name="T7" fmla="*/ 101 h 251"/>
              <a:gd name="T8" fmla="*/ 6 w 251"/>
              <a:gd name="T9" fmla="*/ 128 h 251"/>
              <a:gd name="T10" fmla="*/ 38 w 251"/>
              <a:gd name="T11" fmla="*/ 143 h 251"/>
              <a:gd name="T12" fmla="*/ 38 w 251"/>
              <a:gd name="T13" fmla="*/ 169 h 251"/>
              <a:gd name="T14" fmla="*/ 21 w 251"/>
              <a:gd name="T15" fmla="*/ 194 h 251"/>
              <a:gd name="T16" fmla="*/ 42 w 251"/>
              <a:gd name="T17" fmla="*/ 211 h 251"/>
              <a:gd name="T18" fmla="*/ 76 w 251"/>
              <a:gd name="T19" fmla="*/ 198 h 251"/>
              <a:gd name="T20" fmla="*/ 93 w 251"/>
              <a:gd name="T21" fmla="*/ 217 h 251"/>
              <a:gd name="T22" fmla="*/ 99 w 251"/>
              <a:gd name="T23" fmla="*/ 249 h 251"/>
              <a:gd name="T24" fmla="*/ 127 w 251"/>
              <a:gd name="T25" fmla="*/ 246 h 251"/>
              <a:gd name="T26" fmla="*/ 142 w 251"/>
              <a:gd name="T27" fmla="*/ 211 h 251"/>
              <a:gd name="T28" fmla="*/ 154 w 251"/>
              <a:gd name="T29" fmla="*/ 209 h 251"/>
              <a:gd name="T30" fmla="*/ 167 w 251"/>
              <a:gd name="T31" fmla="*/ 213 h 251"/>
              <a:gd name="T32" fmla="*/ 194 w 251"/>
              <a:gd name="T33" fmla="*/ 230 h 251"/>
              <a:gd name="T34" fmla="*/ 211 w 251"/>
              <a:gd name="T35" fmla="*/ 209 h 251"/>
              <a:gd name="T36" fmla="*/ 197 w 251"/>
              <a:gd name="T37" fmla="*/ 175 h 251"/>
              <a:gd name="T38" fmla="*/ 203 w 251"/>
              <a:gd name="T39" fmla="*/ 164 h 251"/>
              <a:gd name="T40" fmla="*/ 216 w 251"/>
              <a:gd name="T41" fmla="*/ 156 h 251"/>
              <a:gd name="T42" fmla="*/ 247 w 251"/>
              <a:gd name="T43" fmla="*/ 150 h 251"/>
              <a:gd name="T44" fmla="*/ 243 w 251"/>
              <a:gd name="T45" fmla="*/ 124 h 251"/>
              <a:gd name="T46" fmla="*/ 211 w 251"/>
              <a:gd name="T47" fmla="*/ 108 h 251"/>
              <a:gd name="T48" fmla="*/ 209 w 251"/>
              <a:gd name="T49" fmla="*/ 97 h 251"/>
              <a:gd name="T50" fmla="*/ 213 w 251"/>
              <a:gd name="T51" fmla="*/ 82 h 251"/>
              <a:gd name="T52" fmla="*/ 230 w 251"/>
              <a:gd name="T53" fmla="*/ 57 h 251"/>
              <a:gd name="T54" fmla="*/ 207 w 251"/>
              <a:gd name="T55" fmla="*/ 40 h 251"/>
              <a:gd name="T56" fmla="*/ 173 w 251"/>
              <a:gd name="T57" fmla="*/ 51 h 251"/>
              <a:gd name="T58" fmla="*/ 163 w 251"/>
              <a:gd name="T59" fmla="*/ 48 h 251"/>
              <a:gd name="T60" fmla="*/ 156 w 251"/>
              <a:gd name="T61" fmla="*/ 34 h 251"/>
              <a:gd name="T62" fmla="*/ 150 w 251"/>
              <a:gd name="T63" fmla="*/ 2 h 251"/>
              <a:gd name="T64" fmla="*/ 123 w 251"/>
              <a:gd name="T65" fmla="*/ 6 h 251"/>
              <a:gd name="T66" fmla="*/ 108 w 251"/>
              <a:gd name="T67" fmla="*/ 40 h 251"/>
              <a:gd name="T68" fmla="*/ 97 w 251"/>
              <a:gd name="T69" fmla="*/ 42 h 251"/>
              <a:gd name="T70" fmla="*/ 82 w 251"/>
              <a:gd name="T71" fmla="*/ 38 h 251"/>
              <a:gd name="T72" fmla="*/ 55 w 251"/>
              <a:gd name="T73" fmla="*/ 21 h 251"/>
              <a:gd name="T74" fmla="*/ 40 w 251"/>
              <a:gd name="T75" fmla="*/ 42 h 251"/>
              <a:gd name="T76" fmla="*/ 152 w 251"/>
              <a:gd name="T77" fmla="*/ 162 h 251"/>
              <a:gd name="T78" fmla="*/ 97 w 251"/>
              <a:gd name="T79" fmla="*/ 89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1" h="251">
                <a:moveTo>
                  <a:pt x="40" y="42"/>
                </a:moveTo>
                <a:cubicBezTo>
                  <a:pt x="51" y="61"/>
                  <a:pt x="51" y="61"/>
                  <a:pt x="51" y="61"/>
                </a:cubicBezTo>
                <a:cubicBezTo>
                  <a:pt x="55" y="69"/>
                  <a:pt x="55" y="72"/>
                  <a:pt x="51" y="76"/>
                </a:cubicBezTo>
                <a:cubicBezTo>
                  <a:pt x="51" y="76"/>
                  <a:pt x="51" y="76"/>
                  <a:pt x="51" y="76"/>
                </a:cubicBezTo>
                <a:cubicBezTo>
                  <a:pt x="49" y="80"/>
                  <a:pt x="47" y="84"/>
                  <a:pt x="45" y="88"/>
                </a:cubicBezTo>
                <a:cubicBezTo>
                  <a:pt x="44" y="91"/>
                  <a:pt x="40" y="95"/>
                  <a:pt x="32" y="95"/>
                </a:cubicBezTo>
                <a:cubicBezTo>
                  <a:pt x="9" y="93"/>
                  <a:pt x="9" y="93"/>
                  <a:pt x="9" y="93"/>
                </a:cubicBezTo>
                <a:cubicBezTo>
                  <a:pt x="6" y="93"/>
                  <a:pt x="2" y="97"/>
                  <a:pt x="2" y="101"/>
                </a:cubicBezTo>
                <a:cubicBezTo>
                  <a:pt x="0" y="118"/>
                  <a:pt x="0" y="118"/>
                  <a:pt x="0" y="118"/>
                </a:cubicBezTo>
                <a:cubicBezTo>
                  <a:pt x="0" y="122"/>
                  <a:pt x="2" y="126"/>
                  <a:pt x="6" y="128"/>
                </a:cubicBezTo>
                <a:cubicBezTo>
                  <a:pt x="28" y="131"/>
                  <a:pt x="28" y="131"/>
                  <a:pt x="28" y="131"/>
                </a:cubicBezTo>
                <a:cubicBezTo>
                  <a:pt x="34" y="133"/>
                  <a:pt x="38" y="137"/>
                  <a:pt x="38" y="143"/>
                </a:cubicBezTo>
                <a:cubicBezTo>
                  <a:pt x="40" y="147"/>
                  <a:pt x="40" y="150"/>
                  <a:pt x="42" y="156"/>
                </a:cubicBezTo>
                <a:cubicBezTo>
                  <a:pt x="44" y="160"/>
                  <a:pt x="44" y="164"/>
                  <a:pt x="38" y="169"/>
                </a:cubicBezTo>
                <a:cubicBezTo>
                  <a:pt x="21" y="185"/>
                  <a:pt x="21" y="185"/>
                  <a:pt x="21" y="185"/>
                </a:cubicBezTo>
                <a:cubicBezTo>
                  <a:pt x="19" y="187"/>
                  <a:pt x="19" y="192"/>
                  <a:pt x="21" y="194"/>
                </a:cubicBezTo>
                <a:cubicBezTo>
                  <a:pt x="32" y="209"/>
                  <a:pt x="32" y="209"/>
                  <a:pt x="32" y="209"/>
                </a:cubicBezTo>
                <a:cubicBezTo>
                  <a:pt x="34" y="211"/>
                  <a:pt x="38" y="213"/>
                  <a:pt x="42" y="211"/>
                </a:cubicBezTo>
                <a:cubicBezTo>
                  <a:pt x="61" y="200"/>
                  <a:pt x="61" y="200"/>
                  <a:pt x="61" y="200"/>
                </a:cubicBezTo>
                <a:cubicBezTo>
                  <a:pt x="68" y="194"/>
                  <a:pt x="72" y="196"/>
                  <a:pt x="76" y="198"/>
                </a:cubicBezTo>
                <a:cubicBezTo>
                  <a:pt x="80" y="202"/>
                  <a:pt x="83" y="204"/>
                  <a:pt x="85" y="206"/>
                </a:cubicBezTo>
                <a:cubicBezTo>
                  <a:pt x="91" y="206"/>
                  <a:pt x="93" y="209"/>
                  <a:pt x="93" y="217"/>
                </a:cubicBezTo>
                <a:cubicBezTo>
                  <a:pt x="93" y="240"/>
                  <a:pt x="93" y="240"/>
                  <a:pt x="93" y="240"/>
                </a:cubicBezTo>
                <a:cubicBezTo>
                  <a:pt x="93" y="246"/>
                  <a:pt x="97" y="248"/>
                  <a:pt x="99" y="249"/>
                </a:cubicBezTo>
                <a:cubicBezTo>
                  <a:pt x="118" y="251"/>
                  <a:pt x="118" y="251"/>
                  <a:pt x="118" y="251"/>
                </a:cubicBezTo>
                <a:cubicBezTo>
                  <a:pt x="121" y="251"/>
                  <a:pt x="125" y="249"/>
                  <a:pt x="127" y="246"/>
                </a:cubicBezTo>
                <a:cubicBezTo>
                  <a:pt x="131" y="223"/>
                  <a:pt x="131" y="223"/>
                  <a:pt x="131" y="223"/>
                </a:cubicBezTo>
                <a:cubicBezTo>
                  <a:pt x="133" y="215"/>
                  <a:pt x="137" y="213"/>
                  <a:pt x="142" y="211"/>
                </a:cubicBezTo>
                <a:cubicBezTo>
                  <a:pt x="142" y="211"/>
                  <a:pt x="142" y="211"/>
                  <a:pt x="142" y="211"/>
                </a:cubicBezTo>
                <a:cubicBezTo>
                  <a:pt x="146" y="211"/>
                  <a:pt x="150" y="209"/>
                  <a:pt x="154" y="209"/>
                </a:cubicBezTo>
                <a:cubicBezTo>
                  <a:pt x="154" y="209"/>
                  <a:pt x="154" y="209"/>
                  <a:pt x="154" y="209"/>
                </a:cubicBezTo>
                <a:cubicBezTo>
                  <a:pt x="158" y="208"/>
                  <a:pt x="161" y="208"/>
                  <a:pt x="167" y="213"/>
                </a:cubicBezTo>
                <a:cubicBezTo>
                  <a:pt x="184" y="228"/>
                  <a:pt x="184" y="228"/>
                  <a:pt x="184" y="228"/>
                </a:cubicBezTo>
                <a:cubicBezTo>
                  <a:pt x="186" y="232"/>
                  <a:pt x="192" y="232"/>
                  <a:pt x="194" y="230"/>
                </a:cubicBezTo>
                <a:cubicBezTo>
                  <a:pt x="209" y="219"/>
                  <a:pt x="209" y="219"/>
                  <a:pt x="209" y="219"/>
                </a:cubicBezTo>
                <a:cubicBezTo>
                  <a:pt x="211" y="217"/>
                  <a:pt x="213" y="213"/>
                  <a:pt x="211" y="209"/>
                </a:cubicBezTo>
                <a:cubicBezTo>
                  <a:pt x="197" y="190"/>
                  <a:pt x="197" y="190"/>
                  <a:pt x="197" y="190"/>
                </a:cubicBezTo>
                <a:cubicBezTo>
                  <a:pt x="194" y="183"/>
                  <a:pt x="196" y="179"/>
                  <a:pt x="197" y="175"/>
                </a:cubicBezTo>
                <a:cubicBezTo>
                  <a:pt x="197" y="173"/>
                  <a:pt x="197" y="173"/>
                  <a:pt x="197" y="173"/>
                </a:cubicBezTo>
                <a:cubicBezTo>
                  <a:pt x="199" y="171"/>
                  <a:pt x="201" y="168"/>
                  <a:pt x="203" y="164"/>
                </a:cubicBezTo>
                <a:cubicBezTo>
                  <a:pt x="203" y="164"/>
                  <a:pt x="203" y="164"/>
                  <a:pt x="203" y="164"/>
                </a:cubicBezTo>
                <a:cubicBezTo>
                  <a:pt x="205" y="160"/>
                  <a:pt x="209" y="156"/>
                  <a:pt x="216" y="156"/>
                </a:cubicBezTo>
                <a:cubicBezTo>
                  <a:pt x="239" y="158"/>
                  <a:pt x="239" y="158"/>
                  <a:pt x="239" y="158"/>
                </a:cubicBezTo>
                <a:cubicBezTo>
                  <a:pt x="243" y="158"/>
                  <a:pt x="247" y="154"/>
                  <a:pt x="247" y="150"/>
                </a:cubicBezTo>
                <a:cubicBezTo>
                  <a:pt x="251" y="133"/>
                  <a:pt x="251" y="133"/>
                  <a:pt x="251" y="133"/>
                </a:cubicBezTo>
                <a:cubicBezTo>
                  <a:pt x="251" y="129"/>
                  <a:pt x="249" y="126"/>
                  <a:pt x="243" y="124"/>
                </a:cubicBezTo>
                <a:cubicBezTo>
                  <a:pt x="222" y="120"/>
                  <a:pt x="222" y="120"/>
                  <a:pt x="222" y="120"/>
                </a:cubicBezTo>
                <a:cubicBezTo>
                  <a:pt x="215" y="116"/>
                  <a:pt x="213" y="112"/>
                  <a:pt x="211" y="108"/>
                </a:cubicBezTo>
                <a:cubicBezTo>
                  <a:pt x="211" y="108"/>
                  <a:pt x="211" y="108"/>
                  <a:pt x="211" y="108"/>
                </a:cubicBezTo>
                <a:cubicBezTo>
                  <a:pt x="211" y="105"/>
                  <a:pt x="209" y="101"/>
                  <a:pt x="209" y="97"/>
                </a:cubicBezTo>
                <a:cubicBezTo>
                  <a:pt x="209" y="97"/>
                  <a:pt x="209" y="97"/>
                  <a:pt x="209" y="97"/>
                </a:cubicBezTo>
                <a:cubicBezTo>
                  <a:pt x="207" y="93"/>
                  <a:pt x="207" y="88"/>
                  <a:pt x="213" y="82"/>
                </a:cubicBezTo>
                <a:cubicBezTo>
                  <a:pt x="228" y="67"/>
                  <a:pt x="228" y="67"/>
                  <a:pt x="228" y="67"/>
                </a:cubicBezTo>
                <a:cubicBezTo>
                  <a:pt x="232" y="65"/>
                  <a:pt x="232" y="59"/>
                  <a:pt x="230" y="57"/>
                </a:cubicBezTo>
                <a:cubicBezTo>
                  <a:pt x="218" y="42"/>
                  <a:pt x="218" y="42"/>
                  <a:pt x="218" y="42"/>
                </a:cubicBezTo>
                <a:cubicBezTo>
                  <a:pt x="216" y="40"/>
                  <a:pt x="213" y="38"/>
                  <a:pt x="207" y="40"/>
                </a:cubicBezTo>
                <a:cubicBezTo>
                  <a:pt x="190" y="51"/>
                  <a:pt x="190" y="51"/>
                  <a:pt x="190" y="51"/>
                </a:cubicBezTo>
                <a:cubicBezTo>
                  <a:pt x="182" y="57"/>
                  <a:pt x="177" y="55"/>
                  <a:pt x="173" y="51"/>
                </a:cubicBezTo>
                <a:cubicBezTo>
                  <a:pt x="173" y="51"/>
                  <a:pt x="173" y="51"/>
                  <a:pt x="173" y="51"/>
                </a:cubicBezTo>
                <a:cubicBezTo>
                  <a:pt x="171" y="49"/>
                  <a:pt x="167" y="48"/>
                  <a:pt x="163" y="48"/>
                </a:cubicBezTo>
                <a:cubicBezTo>
                  <a:pt x="163" y="46"/>
                  <a:pt x="163" y="46"/>
                  <a:pt x="163" y="46"/>
                </a:cubicBezTo>
                <a:cubicBezTo>
                  <a:pt x="159" y="44"/>
                  <a:pt x="156" y="42"/>
                  <a:pt x="156" y="34"/>
                </a:cubicBezTo>
                <a:cubicBezTo>
                  <a:pt x="156" y="11"/>
                  <a:pt x="156" y="11"/>
                  <a:pt x="156" y="11"/>
                </a:cubicBezTo>
                <a:cubicBezTo>
                  <a:pt x="156" y="6"/>
                  <a:pt x="152" y="2"/>
                  <a:pt x="150" y="2"/>
                </a:cubicBezTo>
                <a:cubicBezTo>
                  <a:pt x="131" y="0"/>
                  <a:pt x="131" y="0"/>
                  <a:pt x="131" y="0"/>
                </a:cubicBezTo>
                <a:cubicBezTo>
                  <a:pt x="129" y="0"/>
                  <a:pt x="125" y="2"/>
                  <a:pt x="123" y="6"/>
                </a:cubicBezTo>
                <a:cubicBezTo>
                  <a:pt x="118" y="29"/>
                  <a:pt x="118" y="29"/>
                  <a:pt x="118" y="29"/>
                </a:cubicBezTo>
                <a:cubicBezTo>
                  <a:pt x="116" y="36"/>
                  <a:pt x="112" y="38"/>
                  <a:pt x="108" y="40"/>
                </a:cubicBezTo>
                <a:cubicBezTo>
                  <a:pt x="108" y="40"/>
                  <a:pt x="108" y="40"/>
                  <a:pt x="108" y="40"/>
                </a:cubicBezTo>
                <a:cubicBezTo>
                  <a:pt x="104" y="40"/>
                  <a:pt x="101" y="42"/>
                  <a:pt x="97" y="42"/>
                </a:cubicBezTo>
                <a:cubicBezTo>
                  <a:pt x="97" y="42"/>
                  <a:pt x="97" y="42"/>
                  <a:pt x="97" y="42"/>
                </a:cubicBezTo>
                <a:cubicBezTo>
                  <a:pt x="91" y="44"/>
                  <a:pt x="87" y="44"/>
                  <a:pt x="82" y="38"/>
                </a:cubicBezTo>
                <a:cubicBezTo>
                  <a:pt x="66" y="23"/>
                  <a:pt x="66" y="23"/>
                  <a:pt x="66" y="23"/>
                </a:cubicBezTo>
                <a:cubicBezTo>
                  <a:pt x="63" y="19"/>
                  <a:pt x="59" y="19"/>
                  <a:pt x="55" y="21"/>
                </a:cubicBezTo>
                <a:cubicBezTo>
                  <a:pt x="42" y="32"/>
                  <a:pt x="42" y="32"/>
                  <a:pt x="42" y="32"/>
                </a:cubicBezTo>
                <a:cubicBezTo>
                  <a:pt x="40" y="34"/>
                  <a:pt x="38" y="38"/>
                  <a:pt x="40" y="42"/>
                </a:cubicBezTo>
                <a:close/>
                <a:moveTo>
                  <a:pt x="161" y="97"/>
                </a:moveTo>
                <a:cubicBezTo>
                  <a:pt x="177" y="118"/>
                  <a:pt x="173" y="147"/>
                  <a:pt x="152" y="162"/>
                </a:cubicBezTo>
                <a:cubicBezTo>
                  <a:pt x="133" y="177"/>
                  <a:pt x="104" y="173"/>
                  <a:pt x="89" y="154"/>
                </a:cubicBezTo>
                <a:cubicBezTo>
                  <a:pt x="72" y="133"/>
                  <a:pt x="76" y="105"/>
                  <a:pt x="97" y="89"/>
                </a:cubicBezTo>
                <a:cubicBezTo>
                  <a:pt x="118" y="74"/>
                  <a:pt x="146" y="78"/>
                  <a:pt x="161" y="97"/>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7" name="Freeform 127"/>
          <p:cNvSpPr>
            <a:spLocks noEditPoints="1"/>
          </p:cNvSpPr>
          <p:nvPr/>
        </p:nvSpPr>
        <p:spPr bwMode="auto">
          <a:xfrm>
            <a:off x="5996605" y="4904254"/>
            <a:ext cx="377887" cy="375788"/>
          </a:xfrm>
          <a:custGeom>
            <a:avLst/>
            <a:gdLst>
              <a:gd name="T0" fmla="*/ 188 w 191"/>
              <a:gd name="T1" fmla="*/ 97 h 190"/>
              <a:gd name="T2" fmla="*/ 172 w 191"/>
              <a:gd name="T3" fmla="*/ 85 h 190"/>
              <a:gd name="T4" fmla="*/ 183 w 191"/>
              <a:gd name="T5" fmla="*/ 68 h 190"/>
              <a:gd name="T6" fmla="*/ 169 w 191"/>
              <a:gd name="T7" fmla="*/ 60 h 190"/>
              <a:gd name="T8" fmla="*/ 163 w 191"/>
              <a:gd name="T9" fmla="*/ 48 h 190"/>
              <a:gd name="T10" fmla="*/ 163 w 191"/>
              <a:gd name="T11" fmla="*/ 32 h 190"/>
              <a:gd name="T12" fmla="*/ 143 w 191"/>
              <a:gd name="T13" fmla="*/ 34 h 190"/>
              <a:gd name="T14" fmla="*/ 139 w 191"/>
              <a:gd name="T15" fmla="*/ 14 h 190"/>
              <a:gd name="T16" fmla="*/ 122 w 191"/>
              <a:gd name="T17" fmla="*/ 18 h 190"/>
              <a:gd name="T18" fmla="*/ 111 w 191"/>
              <a:gd name="T19" fmla="*/ 15 h 190"/>
              <a:gd name="T20" fmla="*/ 98 w 191"/>
              <a:gd name="T21" fmla="*/ 4 h 190"/>
              <a:gd name="T22" fmla="*/ 87 w 191"/>
              <a:gd name="T23" fmla="*/ 19 h 190"/>
              <a:gd name="T24" fmla="*/ 69 w 191"/>
              <a:gd name="T25" fmla="*/ 7 h 190"/>
              <a:gd name="T26" fmla="*/ 59 w 191"/>
              <a:gd name="T27" fmla="*/ 21 h 190"/>
              <a:gd name="T28" fmla="*/ 50 w 191"/>
              <a:gd name="T29" fmla="*/ 28 h 190"/>
              <a:gd name="T30" fmla="*/ 32 w 191"/>
              <a:gd name="T31" fmla="*/ 29 h 190"/>
              <a:gd name="T32" fmla="*/ 35 w 191"/>
              <a:gd name="T33" fmla="*/ 47 h 190"/>
              <a:gd name="T34" fmla="*/ 14 w 191"/>
              <a:gd name="T35" fmla="*/ 52 h 190"/>
              <a:gd name="T36" fmla="*/ 18 w 191"/>
              <a:gd name="T37" fmla="*/ 68 h 190"/>
              <a:gd name="T38" fmla="*/ 15 w 191"/>
              <a:gd name="T39" fmla="*/ 81 h 190"/>
              <a:gd name="T40" fmla="*/ 3 w 191"/>
              <a:gd name="T41" fmla="*/ 92 h 190"/>
              <a:gd name="T42" fmla="*/ 19 w 191"/>
              <a:gd name="T43" fmla="*/ 105 h 190"/>
              <a:gd name="T44" fmla="*/ 7 w 191"/>
              <a:gd name="T45" fmla="*/ 122 h 190"/>
              <a:gd name="T46" fmla="*/ 22 w 191"/>
              <a:gd name="T47" fmla="*/ 130 h 190"/>
              <a:gd name="T48" fmla="*/ 28 w 191"/>
              <a:gd name="T49" fmla="*/ 141 h 190"/>
              <a:gd name="T50" fmla="*/ 28 w 191"/>
              <a:gd name="T51" fmla="*/ 158 h 190"/>
              <a:gd name="T52" fmla="*/ 48 w 191"/>
              <a:gd name="T53" fmla="*/ 156 h 190"/>
              <a:gd name="T54" fmla="*/ 52 w 191"/>
              <a:gd name="T55" fmla="*/ 176 h 190"/>
              <a:gd name="T56" fmla="*/ 69 w 191"/>
              <a:gd name="T57" fmla="*/ 173 h 190"/>
              <a:gd name="T58" fmla="*/ 81 w 191"/>
              <a:gd name="T59" fmla="*/ 175 h 190"/>
              <a:gd name="T60" fmla="*/ 94 w 191"/>
              <a:gd name="T61" fmla="*/ 186 h 190"/>
              <a:gd name="T62" fmla="*/ 105 w 191"/>
              <a:gd name="T63" fmla="*/ 172 h 190"/>
              <a:gd name="T64" fmla="*/ 122 w 191"/>
              <a:gd name="T65" fmla="*/ 183 h 190"/>
              <a:gd name="T66" fmla="*/ 132 w 191"/>
              <a:gd name="T67" fmla="*/ 169 h 190"/>
              <a:gd name="T68" fmla="*/ 142 w 191"/>
              <a:gd name="T69" fmla="*/ 163 h 190"/>
              <a:gd name="T70" fmla="*/ 159 w 191"/>
              <a:gd name="T71" fmla="*/ 161 h 190"/>
              <a:gd name="T72" fmla="*/ 156 w 191"/>
              <a:gd name="T73" fmla="*/ 143 h 190"/>
              <a:gd name="T74" fmla="*/ 177 w 191"/>
              <a:gd name="T75" fmla="*/ 137 h 190"/>
              <a:gd name="T76" fmla="*/ 173 w 191"/>
              <a:gd name="T77" fmla="*/ 122 h 190"/>
              <a:gd name="T78" fmla="*/ 177 w 191"/>
              <a:gd name="T79" fmla="*/ 110 h 190"/>
              <a:gd name="T80" fmla="*/ 188 w 191"/>
              <a:gd name="T81" fmla="*/ 104 h 190"/>
              <a:gd name="T82" fmla="*/ 101 w 191"/>
              <a:gd name="T83" fmla="*/ 110 h 190"/>
              <a:gd name="T84" fmla="*/ 90 w 191"/>
              <a:gd name="T85" fmla="*/ 8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1" h="190">
                <a:moveTo>
                  <a:pt x="188" y="104"/>
                </a:moveTo>
                <a:cubicBezTo>
                  <a:pt x="190" y="102"/>
                  <a:pt x="191" y="99"/>
                  <a:pt x="188" y="97"/>
                </a:cubicBezTo>
                <a:cubicBezTo>
                  <a:pt x="177" y="91"/>
                  <a:pt x="177" y="91"/>
                  <a:pt x="177" y="91"/>
                </a:cubicBezTo>
                <a:cubicBezTo>
                  <a:pt x="174" y="89"/>
                  <a:pt x="173" y="86"/>
                  <a:pt x="172" y="85"/>
                </a:cubicBezTo>
                <a:cubicBezTo>
                  <a:pt x="172" y="85"/>
                  <a:pt x="174" y="81"/>
                  <a:pt x="177" y="77"/>
                </a:cubicBezTo>
                <a:cubicBezTo>
                  <a:pt x="183" y="68"/>
                  <a:pt x="183" y="68"/>
                  <a:pt x="183" y="68"/>
                </a:cubicBezTo>
                <a:cubicBezTo>
                  <a:pt x="185" y="65"/>
                  <a:pt x="185" y="62"/>
                  <a:pt x="182" y="61"/>
                </a:cubicBezTo>
                <a:cubicBezTo>
                  <a:pt x="169" y="60"/>
                  <a:pt x="169" y="60"/>
                  <a:pt x="169" y="60"/>
                </a:cubicBezTo>
                <a:cubicBezTo>
                  <a:pt x="166" y="59"/>
                  <a:pt x="163" y="58"/>
                  <a:pt x="163" y="56"/>
                </a:cubicBezTo>
                <a:cubicBezTo>
                  <a:pt x="162" y="57"/>
                  <a:pt x="162" y="51"/>
                  <a:pt x="163" y="48"/>
                </a:cubicBezTo>
                <a:cubicBezTo>
                  <a:pt x="167" y="37"/>
                  <a:pt x="167" y="37"/>
                  <a:pt x="167" y="37"/>
                </a:cubicBezTo>
                <a:cubicBezTo>
                  <a:pt x="168" y="34"/>
                  <a:pt x="166" y="31"/>
                  <a:pt x="163" y="32"/>
                </a:cubicBezTo>
                <a:cubicBezTo>
                  <a:pt x="150" y="34"/>
                  <a:pt x="150" y="34"/>
                  <a:pt x="150" y="34"/>
                </a:cubicBezTo>
                <a:cubicBezTo>
                  <a:pt x="147" y="35"/>
                  <a:pt x="143" y="35"/>
                  <a:pt x="143" y="34"/>
                </a:cubicBezTo>
                <a:cubicBezTo>
                  <a:pt x="143" y="34"/>
                  <a:pt x="141" y="30"/>
                  <a:pt x="140" y="26"/>
                </a:cubicBezTo>
                <a:cubicBezTo>
                  <a:pt x="139" y="14"/>
                  <a:pt x="139" y="14"/>
                  <a:pt x="139" y="14"/>
                </a:cubicBezTo>
                <a:cubicBezTo>
                  <a:pt x="139" y="10"/>
                  <a:pt x="136" y="9"/>
                  <a:pt x="133" y="11"/>
                </a:cubicBezTo>
                <a:cubicBezTo>
                  <a:pt x="122" y="18"/>
                  <a:pt x="122" y="18"/>
                  <a:pt x="122" y="18"/>
                </a:cubicBezTo>
                <a:cubicBezTo>
                  <a:pt x="120" y="20"/>
                  <a:pt x="117" y="21"/>
                  <a:pt x="116" y="21"/>
                </a:cubicBezTo>
                <a:cubicBezTo>
                  <a:pt x="116" y="21"/>
                  <a:pt x="112" y="17"/>
                  <a:pt x="111" y="15"/>
                </a:cubicBezTo>
                <a:cubicBezTo>
                  <a:pt x="105" y="4"/>
                  <a:pt x="105" y="4"/>
                  <a:pt x="105" y="4"/>
                </a:cubicBezTo>
                <a:cubicBezTo>
                  <a:pt x="103" y="1"/>
                  <a:pt x="100" y="0"/>
                  <a:pt x="98" y="4"/>
                </a:cubicBezTo>
                <a:cubicBezTo>
                  <a:pt x="91" y="13"/>
                  <a:pt x="91" y="13"/>
                  <a:pt x="91" y="13"/>
                </a:cubicBezTo>
                <a:cubicBezTo>
                  <a:pt x="89" y="16"/>
                  <a:pt x="87" y="19"/>
                  <a:pt x="87" y="19"/>
                </a:cubicBezTo>
                <a:cubicBezTo>
                  <a:pt x="85" y="19"/>
                  <a:pt x="81" y="17"/>
                  <a:pt x="78" y="15"/>
                </a:cubicBezTo>
                <a:cubicBezTo>
                  <a:pt x="69" y="7"/>
                  <a:pt x="69" y="7"/>
                  <a:pt x="69" y="7"/>
                </a:cubicBezTo>
                <a:cubicBezTo>
                  <a:pt x="66" y="5"/>
                  <a:pt x="64" y="5"/>
                  <a:pt x="63" y="10"/>
                </a:cubicBezTo>
                <a:cubicBezTo>
                  <a:pt x="59" y="21"/>
                  <a:pt x="59" y="21"/>
                  <a:pt x="59" y="21"/>
                </a:cubicBezTo>
                <a:cubicBezTo>
                  <a:pt x="59" y="25"/>
                  <a:pt x="58" y="28"/>
                  <a:pt x="58" y="28"/>
                </a:cubicBezTo>
                <a:cubicBezTo>
                  <a:pt x="57" y="28"/>
                  <a:pt x="53" y="29"/>
                  <a:pt x="50" y="28"/>
                </a:cubicBezTo>
                <a:cubicBezTo>
                  <a:pt x="37" y="24"/>
                  <a:pt x="37" y="24"/>
                  <a:pt x="37" y="24"/>
                </a:cubicBezTo>
                <a:cubicBezTo>
                  <a:pt x="34" y="23"/>
                  <a:pt x="31" y="25"/>
                  <a:pt x="32" y="29"/>
                </a:cubicBezTo>
                <a:cubicBezTo>
                  <a:pt x="34" y="41"/>
                  <a:pt x="34" y="41"/>
                  <a:pt x="34" y="41"/>
                </a:cubicBezTo>
                <a:cubicBezTo>
                  <a:pt x="35" y="45"/>
                  <a:pt x="35" y="47"/>
                  <a:pt x="35" y="47"/>
                </a:cubicBezTo>
                <a:cubicBezTo>
                  <a:pt x="34" y="49"/>
                  <a:pt x="30" y="51"/>
                  <a:pt x="26" y="50"/>
                </a:cubicBezTo>
                <a:cubicBezTo>
                  <a:pt x="14" y="52"/>
                  <a:pt x="14" y="52"/>
                  <a:pt x="14" y="52"/>
                </a:cubicBezTo>
                <a:cubicBezTo>
                  <a:pt x="11" y="53"/>
                  <a:pt x="9" y="55"/>
                  <a:pt x="11" y="58"/>
                </a:cubicBezTo>
                <a:cubicBezTo>
                  <a:pt x="18" y="68"/>
                  <a:pt x="18" y="68"/>
                  <a:pt x="18" y="68"/>
                </a:cubicBezTo>
                <a:cubicBezTo>
                  <a:pt x="20" y="72"/>
                  <a:pt x="22" y="74"/>
                  <a:pt x="21" y="74"/>
                </a:cubicBezTo>
                <a:cubicBezTo>
                  <a:pt x="21" y="76"/>
                  <a:pt x="19" y="79"/>
                  <a:pt x="15" y="81"/>
                </a:cubicBezTo>
                <a:cubicBezTo>
                  <a:pt x="3" y="86"/>
                  <a:pt x="3" y="86"/>
                  <a:pt x="3" y="86"/>
                </a:cubicBezTo>
                <a:cubicBezTo>
                  <a:pt x="1" y="87"/>
                  <a:pt x="0" y="90"/>
                  <a:pt x="3" y="92"/>
                </a:cubicBezTo>
                <a:cubicBezTo>
                  <a:pt x="14" y="100"/>
                  <a:pt x="14" y="100"/>
                  <a:pt x="14" y="100"/>
                </a:cubicBezTo>
                <a:cubicBezTo>
                  <a:pt x="17" y="101"/>
                  <a:pt x="19" y="103"/>
                  <a:pt x="19" y="105"/>
                </a:cubicBezTo>
                <a:cubicBezTo>
                  <a:pt x="19" y="106"/>
                  <a:pt x="17" y="109"/>
                  <a:pt x="15" y="112"/>
                </a:cubicBezTo>
                <a:cubicBezTo>
                  <a:pt x="7" y="122"/>
                  <a:pt x="7" y="122"/>
                  <a:pt x="7" y="122"/>
                </a:cubicBezTo>
                <a:cubicBezTo>
                  <a:pt x="6" y="125"/>
                  <a:pt x="6" y="127"/>
                  <a:pt x="9" y="128"/>
                </a:cubicBezTo>
                <a:cubicBezTo>
                  <a:pt x="22" y="130"/>
                  <a:pt x="22" y="130"/>
                  <a:pt x="22" y="130"/>
                </a:cubicBezTo>
                <a:cubicBezTo>
                  <a:pt x="25" y="131"/>
                  <a:pt x="28" y="133"/>
                  <a:pt x="28" y="133"/>
                </a:cubicBezTo>
                <a:cubicBezTo>
                  <a:pt x="30" y="134"/>
                  <a:pt x="29" y="139"/>
                  <a:pt x="28" y="141"/>
                </a:cubicBezTo>
                <a:cubicBezTo>
                  <a:pt x="25" y="153"/>
                  <a:pt x="25" y="153"/>
                  <a:pt x="25" y="153"/>
                </a:cubicBezTo>
                <a:cubicBezTo>
                  <a:pt x="24" y="156"/>
                  <a:pt x="25" y="158"/>
                  <a:pt x="28" y="158"/>
                </a:cubicBezTo>
                <a:cubicBezTo>
                  <a:pt x="40" y="156"/>
                  <a:pt x="40" y="156"/>
                  <a:pt x="40" y="156"/>
                </a:cubicBezTo>
                <a:cubicBezTo>
                  <a:pt x="44" y="155"/>
                  <a:pt x="47" y="156"/>
                  <a:pt x="48" y="156"/>
                </a:cubicBezTo>
                <a:cubicBezTo>
                  <a:pt x="48" y="156"/>
                  <a:pt x="51" y="161"/>
                  <a:pt x="51" y="163"/>
                </a:cubicBezTo>
                <a:cubicBezTo>
                  <a:pt x="52" y="176"/>
                  <a:pt x="52" y="176"/>
                  <a:pt x="52" y="176"/>
                </a:cubicBezTo>
                <a:cubicBezTo>
                  <a:pt x="53" y="180"/>
                  <a:pt x="55" y="181"/>
                  <a:pt x="58" y="179"/>
                </a:cubicBezTo>
                <a:cubicBezTo>
                  <a:pt x="69" y="173"/>
                  <a:pt x="69" y="173"/>
                  <a:pt x="69" y="173"/>
                </a:cubicBezTo>
                <a:cubicBezTo>
                  <a:pt x="72" y="171"/>
                  <a:pt x="74" y="169"/>
                  <a:pt x="75" y="169"/>
                </a:cubicBezTo>
                <a:cubicBezTo>
                  <a:pt x="75" y="169"/>
                  <a:pt x="79" y="172"/>
                  <a:pt x="81" y="175"/>
                </a:cubicBezTo>
                <a:cubicBezTo>
                  <a:pt x="87" y="186"/>
                  <a:pt x="87" y="186"/>
                  <a:pt x="87" y="186"/>
                </a:cubicBezTo>
                <a:cubicBezTo>
                  <a:pt x="89" y="190"/>
                  <a:pt x="91" y="189"/>
                  <a:pt x="94" y="186"/>
                </a:cubicBezTo>
                <a:cubicBezTo>
                  <a:pt x="100" y="177"/>
                  <a:pt x="100" y="177"/>
                  <a:pt x="100" y="177"/>
                </a:cubicBezTo>
                <a:cubicBezTo>
                  <a:pt x="102" y="174"/>
                  <a:pt x="105" y="172"/>
                  <a:pt x="105" y="172"/>
                </a:cubicBezTo>
                <a:cubicBezTo>
                  <a:pt x="106" y="172"/>
                  <a:pt x="110" y="172"/>
                  <a:pt x="112" y="175"/>
                </a:cubicBezTo>
                <a:cubicBezTo>
                  <a:pt x="122" y="183"/>
                  <a:pt x="122" y="183"/>
                  <a:pt x="122" y="183"/>
                </a:cubicBezTo>
                <a:cubicBezTo>
                  <a:pt x="125" y="185"/>
                  <a:pt x="128" y="184"/>
                  <a:pt x="128" y="180"/>
                </a:cubicBezTo>
                <a:cubicBezTo>
                  <a:pt x="132" y="169"/>
                  <a:pt x="132" y="169"/>
                  <a:pt x="132" y="169"/>
                </a:cubicBezTo>
                <a:cubicBezTo>
                  <a:pt x="132" y="164"/>
                  <a:pt x="133" y="162"/>
                  <a:pt x="133" y="162"/>
                </a:cubicBezTo>
                <a:cubicBezTo>
                  <a:pt x="135" y="161"/>
                  <a:pt x="139" y="162"/>
                  <a:pt x="142" y="163"/>
                </a:cubicBezTo>
                <a:cubicBezTo>
                  <a:pt x="155" y="166"/>
                  <a:pt x="155" y="166"/>
                  <a:pt x="155" y="166"/>
                </a:cubicBezTo>
                <a:cubicBezTo>
                  <a:pt x="158" y="167"/>
                  <a:pt x="160" y="165"/>
                  <a:pt x="159" y="161"/>
                </a:cubicBezTo>
                <a:cubicBezTo>
                  <a:pt x="157" y="149"/>
                  <a:pt x="157" y="149"/>
                  <a:pt x="157" y="149"/>
                </a:cubicBezTo>
                <a:cubicBezTo>
                  <a:pt x="157" y="147"/>
                  <a:pt x="156" y="143"/>
                  <a:pt x="156" y="143"/>
                </a:cubicBezTo>
                <a:cubicBezTo>
                  <a:pt x="157" y="141"/>
                  <a:pt x="161" y="139"/>
                  <a:pt x="165" y="140"/>
                </a:cubicBezTo>
                <a:cubicBezTo>
                  <a:pt x="177" y="137"/>
                  <a:pt x="177" y="137"/>
                  <a:pt x="177" y="137"/>
                </a:cubicBezTo>
                <a:cubicBezTo>
                  <a:pt x="180" y="138"/>
                  <a:pt x="182" y="135"/>
                  <a:pt x="180" y="131"/>
                </a:cubicBezTo>
                <a:cubicBezTo>
                  <a:pt x="173" y="122"/>
                  <a:pt x="173" y="122"/>
                  <a:pt x="173" y="122"/>
                </a:cubicBezTo>
                <a:cubicBezTo>
                  <a:pt x="171" y="119"/>
                  <a:pt x="169" y="116"/>
                  <a:pt x="171" y="115"/>
                </a:cubicBezTo>
                <a:cubicBezTo>
                  <a:pt x="170" y="114"/>
                  <a:pt x="173" y="111"/>
                  <a:pt x="177" y="110"/>
                </a:cubicBezTo>
                <a:cubicBezTo>
                  <a:pt x="188" y="104"/>
                  <a:pt x="188" y="104"/>
                  <a:pt x="188" y="104"/>
                </a:cubicBezTo>
                <a:cubicBezTo>
                  <a:pt x="188" y="104"/>
                  <a:pt x="188" y="104"/>
                  <a:pt x="188" y="104"/>
                </a:cubicBezTo>
                <a:close/>
                <a:moveTo>
                  <a:pt x="111" y="90"/>
                </a:moveTo>
                <a:cubicBezTo>
                  <a:pt x="114" y="98"/>
                  <a:pt x="109" y="107"/>
                  <a:pt x="101" y="110"/>
                </a:cubicBezTo>
                <a:cubicBezTo>
                  <a:pt x="92" y="114"/>
                  <a:pt x="83" y="109"/>
                  <a:pt x="80" y="101"/>
                </a:cubicBezTo>
                <a:cubicBezTo>
                  <a:pt x="77" y="92"/>
                  <a:pt x="81" y="83"/>
                  <a:pt x="90" y="80"/>
                </a:cubicBezTo>
                <a:cubicBezTo>
                  <a:pt x="99" y="77"/>
                  <a:pt x="108" y="81"/>
                  <a:pt x="111" y="90"/>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8" name="Freeform 128"/>
          <p:cNvSpPr>
            <a:spLocks noEditPoints="1"/>
          </p:cNvSpPr>
          <p:nvPr/>
        </p:nvSpPr>
        <p:spPr bwMode="auto">
          <a:xfrm>
            <a:off x="5337402" y="4526367"/>
            <a:ext cx="650805" cy="665501"/>
          </a:xfrm>
          <a:custGeom>
            <a:avLst/>
            <a:gdLst>
              <a:gd name="T0" fmla="*/ 288 w 329"/>
              <a:gd name="T1" fmla="*/ 112 h 335"/>
              <a:gd name="T2" fmla="*/ 300 w 329"/>
              <a:gd name="T3" fmla="*/ 73 h 335"/>
              <a:gd name="T4" fmla="*/ 256 w 329"/>
              <a:gd name="T5" fmla="*/ 67 h 335"/>
              <a:gd name="T6" fmla="*/ 251 w 329"/>
              <a:gd name="T7" fmla="*/ 26 h 335"/>
              <a:gd name="T8" fmla="*/ 212 w 329"/>
              <a:gd name="T9" fmla="*/ 39 h 335"/>
              <a:gd name="T10" fmla="*/ 192 w 329"/>
              <a:gd name="T11" fmla="*/ 3 h 335"/>
              <a:gd name="T12" fmla="*/ 159 w 329"/>
              <a:gd name="T13" fmla="*/ 30 h 335"/>
              <a:gd name="T14" fmla="*/ 127 w 329"/>
              <a:gd name="T15" fmla="*/ 4 h 335"/>
              <a:gd name="T16" fmla="*/ 107 w 329"/>
              <a:gd name="T17" fmla="*/ 42 h 335"/>
              <a:gd name="T18" fmla="*/ 69 w 329"/>
              <a:gd name="T19" fmla="*/ 31 h 335"/>
              <a:gd name="T20" fmla="*/ 64 w 329"/>
              <a:gd name="T21" fmla="*/ 74 h 335"/>
              <a:gd name="T22" fmla="*/ 24 w 329"/>
              <a:gd name="T23" fmla="*/ 78 h 335"/>
              <a:gd name="T24" fmla="*/ 36 w 329"/>
              <a:gd name="T25" fmla="*/ 118 h 335"/>
              <a:gd name="T26" fmla="*/ 2 w 329"/>
              <a:gd name="T27" fmla="*/ 138 h 335"/>
              <a:gd name="T28" fmla="*/ 28 w 329"/>
              <a:gd name="T29" fmla="*/ 172 h 335"/>
              <a:gd name="T30" fmla="*/ 3 w 329"/>
              <a:gd name="T31" fmla="*/ 205 h 335"/>
              <a:gd name="T32" fmla="*/ 41 w 329"/>
              <a:gd name="T33" fmla="*/ 224 h 335"/>
              <a:gd name="T34" fmla="*/ 28 w 329"/>
              <a:gd name="T35" fmla="*/ 264 h 335"/>
              <a:gd name="T36" fmla="*/ 72 w 329"/>
              <a:gd name="T37" fmla="*/ 269 h 335"/>
              <a:gd name="T38" fmla="*/ 76 w 329"/>
              <a:gd name="T39" fmla="*/ 309 h 335"/>
              <a:gd name="T40" fmla="*/ 116 w 329"/>
              <a:gd name="T41" fmla="*/ 297 h 335"/>
              <a:gd name="T42" fmla="*/ 135 w 329"/>
              <a:gd name="T43" fmla="*/ 334 h 335"/>
              <a:gd name="T44" fmla="*/ 170 w 329"/>
              <a:gd name="T45" fmla="*/ 306 h 335"/>
              <a:gd name="T46" fmla="*/ 201 w 329"/>
              <a:gd name="T47" fmla="*/ 331 h 335"/>
              <a:gd name="T48" fmla="*/ 221 w 329"/>
              <a:gd name="T49" fmla="*/ 294 h 335"/>
              <a:gd name="T50" fmla="*/ 259 w 329"/>
              <a:gd name="T51" fmla="*/ 306 h 335"/>
              <a:gd name="T52" fmla="*/ 263 w 329"/>
              <a:gd name="T53" fmla="*/ 263 h 335"/>
              <a:gd name="T54" fmla="*/ 304 w 329"/>
              <a:gd name="T55" fmla="*/ 258 h 335"/>
              <a:gd name="T56" fmla="*/ 291 w 329"/>
              <a:gd name="T57" fmla="*/ 217 h 335"/>
              <a:gd name="T58" fmla="*/ 327 w 329"/>
              <a:gd name="T59" fmla="*/ 198 h 335"/>
              <a:gd name="T60" fmla="*/ 300 w 329"/>
              <a:gd name="T61" fmla="*/ 164 h 335"/>
              <a:gd name="T62" fmla="*/ 325 w 329"/>
              <a:gd name="T63" fmla="*/ 131 h 335"/>
              <a:gd name="T64" fmla="*/ 257 w 329"/>
              <a:gd name="T65" fmla="*/ 184 h 335"/>
              <a:gd name="T66" fmla="*/ 246 w 329"/>
              <a:gd name="T67" fmla="*/ 122 h 335"/>
              <a:gd name="T68" fmla="*/ 269 w 329"/>
              <a:gd name="T69" fmla="*/ 177 h 335"/>
              <a:gd name="T70" fmla="*/ 196 w 329"/>
              <a:gd name="T71" fmla="*/ 132 h 335"/>
              <a:gd name="T72" fmla="*/ 200 w 329"/>
              <a:gd name="T73" fmla="*/ 68 h 335"/>
              <a:gd name="T74" fmla="*/ 120 w 329"/>
              <a:gd name="T75" fmla="*/ 69 h 335"/>
              <a:gd name="T76" fmla="*/ 180 w 329"/>
              <a:gd name="T77" fmla="*/ 72 h 335"/>
              <a:gd name="T78" fmla="*/ 117 w 329"/>
              <a:gd name="T79" fmla="*/ 83 h 335"/>
              <a:gd name="T80" fmla="*/ 168 w 329"/>
              <a:gd name="T81" fmla="*/ 194 h 335"/>
              <a:gd name="T82" fmla="*/ 189 w 329"/>
              <a:gd name="T83" fmla="*/ 164 h 335"/>
              <a:gd name="T84" fmla="*/ 127 w 329"/>
              <a:gd name="T85" fmla="*/ 133 h 335"/>
              <a:gd name="T86" fmla="*/ 64 w 329"/>
              <a:gd name="T87" fmla="*/ 129 h 335"/>
              <a:gd name="T88" fmla="*/ 67 w 329"/>
              <a:gd name="T89" fmla="*/ 211 h 335"/>
              <a:gd name="T90" fmla="*/ 70 w 329"/>
              <a:gd name="T91" fmla="*/ 151 h 335"/>
              <a:gd name="T92" fmla="*/ 80 w 329"/>
              <a:gd name="T93" fmla="*/ 213 h 335"/>
              <a:gd name="T94" fmla="*/ 86 w 329"/>
              <a:gd name="T95" fmla="*/ 223 h 335"/>
              <a:gd name="T96" fmla="*/ 137 w 329"/>
              <a:gd name="T97" fmla="*/ 260 h 335"/>
              <a:gd name="T98" fmla="*/ 82 w 329"/>
              <a:gd name="T99" fmla="*/ 236 h 335"/>
              <a:gd name="T100" fmla="*/ 154 w 329"/>
              <a:gd name="T101" fmla="*/ 274 h 335"/>
              <a:gd name="T102" fmla="*/ 177 w 329"/>
              <a:gd name="T103" fmla="*/ 215 h 335"/>
              <a:gd name="T104" fmla="*/ 231 w 329"/>
              <a:gd name="T105" fmla="*/ 250 h 335"/>
              <a:gd name="T106" fmla="*/ 206 w 329"/>
              <a:gd name="T107" fmla="*/ 192 h 335"/>
              <a:gd name="T108" fmla="*/ 250 w 329"/>
              <a:gd name="T109" fmla="*/ 23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9" h="335">
                <a:moveTo>
                  <a:pt x="318" y="126"/>
                </a:moveTo>
                <a:cubicBezTo>
                  <a:pt x="294" y="126"/>
                  <a:pt x="294" y="126"/>
                  <a:pt x="294" y="126"/>
                </a:cubicBezTo>
                <a:cubicBezTo>
                  <a:pt x="292" y="122"/>
                  <a:pt x="290" y="117"/>
                  <a:pt x="288" y="112"/>
                </a:cubicBezTo>
                <a:cubicBezTo>
                  <a:pt x="306" y="95"/>
                  <a:pt x="306" y="95"/>
                  <a:pt x="306" y="95"/>
                </a:cubicBezTo>
                <a:cubicBezTo>
                  <a:pt x="310" y="93"/>
                  <a:pt x="310" y="89"/>
                  <a:pt x="309" y="87"/>
                </a:cubicBezTo>
                <a:cubicBezTo>
                  <a:pt x="300" y="73"/>
                  <a:pt x="300" y="73"/>
                  <a:pt x="300" y="73"/>
                </a:cubicBezTo>
                <a:cubicBezTo>
                  <a:pt x="298" y="69"/>
                  <a:pt x="294" y="69"/>
                  <a:pt x="291" y="70"/>
                </a:cubicBezTo>
                <a:cubicBezTo>
                  <a:pt x="268" y="79"/>
                  <a:pt x="268" y="79"/>
                  <a:pt x="268" y="79"/>
                </a:cubicBezTo>
                <a:cubicBezTo>
                  <a:pt x="265" y="75"/>
                  <a:pt x="261" y="72"/>
                  <a:pt x="256" y="67"/>
                </a:cubicBezTo>
                <a:cubicBezTo>
                  <a:pt x="267" y="45"/>
                  <a:pt x="267" y="45"/>
                  <a:pt x="267" y="45"/>
                </a:cubicBezTo>
                <a:cubicBezTo>
                  <a:pt x="269" y="42"/>
                  <a:pt x="269" y="38"/>
                  <a:pt x="266" y="36"/>
                </a:cubicBezTo>
                <a:cubicBezTo>
                  <a:pt x="251" y="26"/>
                  <a:pt x="251" y="26"/>
                  <a:pt x="251" y="26"/>
                </a:cubicBezTo>
                <a:cubicBezTo>
                  <a:pt x="250" y="25"/>
                  <a:pt x="246" y="25"/>
                  <a:pt x="244" y="27"/>
                </a:cubicBezTo>
                <a:cubicBezTo>
                  <a:pt x="226" y="46"/>
                  <a:pt x="226" y="46"/>
                  <a:pt x="226" y="46"/>
                </a:cubicBezTo>
                <a:cubicBezTo>
                  <a:pt x="221" y="43"/>
                  <a:pt x="217" y="41"/>
                  <a:pt x="212" y="39"/>
                </a:cubicBezTo>
                <a:cubicBezTo>
                  <a:pt x="214" y="13"/>
                  <a:pt x="214" y="13"/>
                  <a:pt x="214" y="13"/>
                </a:cubicBezTo>
                <a:cubicBezTo>
                  <a:pt x="213" y="11"/>
                  <a:pt x="211" y="7"/>
                  <a:pt x="209" y="6"/>
                </a:cubicBezTo>
                <a:cubicBezTo>
                  <a:pt x="192" y="3"/>
                  <a:pt x="192" y="3"/>
                  <a:pt x="192" y="3"/>
                </a:cubicBezTo>
                <a:cubicBezTo>
                  <a:pt x="189" y="2"/>
                  <a:pt x="186" y="4"/>
                  <a:pt x="185" y="7"/>
                </a:cubicBezTo>
                <a:cubicBezTo>
                  <a:pt x="176" y="31"/>
                  <a:pt x="176" y="31"/>
                  <a:pt x="176" y="31"/>
                </a:cubicBezTo>
                <a:cubicBezTo>
                  <a:pt x="170" y="30"/>
                  <a:pt x="165" y="29"/>
                  <a:pt x="159" y="30"/>
                </a:cubicBezTo>
                <a:cubicBezTo>
                  <a:pt x="151" y="6"/>
                  <a:pt x="151" y="6"/>
                  <a:pt x="151" y="6"/>
                </a:cubicBezTo>
                <a:cubicBezTo>
                  <a:pt x="150" y="2"/>
                  <a:pt x="147" y="0"/>
                  <a:pt x="143" y="1"/>
                </a:cubicBezTo>
                <a:cubicBezTo>
                  <a:pt x="127" y="4"/>
                  <a:pt x="127" y="4"/>
                  <a:pt x="127" y="4"/>
                </a:cubicBezTo>
                <a:cubicBezTo>
                  <a:pt x="124" y="4"/>
                  <a:pt x="122" y="7"/>
                  <a:pt x="122" y="11"/>
                </a:cubicBezTo>
                <a:cubicBezTo>
                  <a:pt x="123" y="37"/>
                  <a:pt x="123" y="37"/>
                  <a:pt x="123" y="37"/>
                </a:cubicBezTo>
                <a:cubicBezTo>
                  <a:pt x="117" y="38"/>
                  <a:pt x="112" y="40"/>
                  <a:pt x="107" y="42"/>
                </a:cubicBezTo>
                <a:cubicBezTo>
                  <a:pt x="92" y="23"/>
                  <a:pt x="92" y="23"/>
                  <a:pt x="92" y="23"/>
                </a:cubicBezTo>
                <a:cubicBezTo>
                  <a:pt x="90" y="20"/>
                  <a:pt x="86" y="20"/>
                  <a:pt x="82" y="22"/>
                </a:cubicBezTo>
                <a:cubicBezTo>
                  <a:pt x="69" y="31"/>
                  <a:pt x="69" y="31"/>
                  <a:pt x="69" y="31"/>
                </a:cubicBezTo>
                <a:cubicBezTo>
                  <a:pt x="67" y="32"/>
                  <a:pt x="65" y="35"/>
                  <a:pt x="66" y="39"/>
                </a:cubicBezTo>
                <a:cubicBezTo>
                  <a:pt x="77" y="61"/>
                  <a:pt x="77" y="61"/>
                  <a:pt x="77" y="61"/>
                </a:cubicBezTo>
                <a:cubicBezTo>
                  <a:pt x="72" y="66"/>
                  <a:pt x="68" y="69"/>
                  <a:pt x="64" y="74"/>
                </a:cubicBezTo>
                <a:cubicBezTo>
                  <a:pt x="41" y="62"/>
                  <a:pt x="41" y="62"/>
                  <a:pt x="41" y="62"/>
                </a:cubicBezTo>
                <a:cubicBezTo>
                  <a:pt x="39" y="61"/>
                  <a:pt x="35" y="62"/>
                  <a:pt x="33" y="64"/>
                </a:cubicBezTo>
                <a:cubicBezTo>
                  <a:pt x="24" y="78"/>
                  <a:pt x="24" y="78"/>
                  <a:pt x="24" y="78"/>
                </a:cubicBezTo>
                <a:cubicBezTo>
                  <a:pt x="22" y="81"/>
                  <a:pt x="23" y="85"/>
                  <a:pt x="24" y="87"/>
                </a:cubicBezTo>
                <a:cubicBezTo>
                  <a:pt x="44" y="104"/>
                  <a:pt x="44" y="104"/>
                  <a:pt x="44" y="104"/>
                </a:cubicBezTo>
                <a:cubicBezTo>
                  <a:pt x="41" y="109"/>
                  <a:pt x="39" y="114"/>
                  <a:pt x="36" y="118"/>
                </a:cubicBezTo>
                <a:cubicBezTo>
                  <a:pt x="12" y="116"/>
                  <a:pt x="12" y="116"/>
                  <a:pt x="12" y="116"/>
                </a:cubicBezTo>
                <a:cubicBezTo>
                  <a:pt x="8" y="117"/>
                  <a:pt x="6" y="119"/>
                  <a:pt x="5" y="121"/>
                </a:cubicBezTo>
                <a:cubicBezTo>
                  <a:pt x="2" y="138"/>
                  <a:pt x="2" y="138"/>
                  <a:pt x="2" y="138"/>
                </a:cubicBezTo>
                <a:cubicBezTo>
                  <a:pt x="1" y="141"/>
                  <a:pt x="3" y="145"/>
                  <a:pt x="5" y="146"/>
                </a:cubicBezTo>
                <a:cubicBezTo>
                  <a:pt x="29" y="156"/>
                  <a:pt x="29" y="156"/>
                  <a:pt x="29" y="156"/>
                </a:cubicBezTo>
                <a:cubicBezTo>
                  <a:pt x="28" y="161"/>
                  <a:pt x="28" y="167"/>
                  <a:pt x="28" y="172"/>
                </a:cubicBezTo>
                <a:cubicBezTo>
                  <a:pt x="4" y="180"/>
                  <a:pt x="4" y="180"/>
                  <a:pt x="4" y="180"/>
                </a:cubicBezTo>
                <a:cubicBezTo>
                  <a:pt x="1" y="181"/>
                  <a:pt x="0" y="185"/>
                  <a:pt x="0" y="188"/>
                </a:cubicBezTo>
                <a:cubicBezTo>
                  <a:pt x="3" y="205"/>
                  <a:pt x="3" y="205"/>
                  <a:pt x="3" y="205"/>
                </a:cubicBezTo>
                <a:cubicBezTo>
                  <a:pt x="4" y="208"/>
                  <a:pt x="6" y="210"/>
                  <a:pt x="9" y="210"/>
                </a:cubicBezTo>
                <a:cubicBezTo>
                  <a:pt x="34" y="210"/>
                  <a:pt x="34" y="210"/>
                  <a:pt x="34" y="210"/>
                </a:cubicBezTo>
                <a:cubicBezTo>
                  <a:pt x="36" y="215"/>
                  <a:pt x="38" y="219"/>
                  <a:pt x="41" y="224"/>
                </a:cubicBezTo>
                <a:cubicBezTo>
                  <a:pt x="21" y="241"/>
                  <a:pt x="21" y="241"/>
                  <a:pt x="21" y="241"/>
                </a:cubicBezTo>
                <a:cubicBezTo>
                  <a:pt x="19" y="243"/>
                  <a:pt x="18" y="247"/>
                  <a:pt x="20" y="250"/>
                </a:cubicBezTo>
                <a:cubicBezTo>
                  <a:pt x="28" y="264"/>
                  <a:pt x="28" y="264"/>
                  <a:pt x="28" y="264"/>
                </a:cubicBezTo>
                <a:cubicBezTo>
                  <a:pt x="30" y="267"/>
                  <a:pt x="34" y="268"/>
                  <a:pt x="36" y="266"/>
                </a:cubicBezTo>
                <a:cubicBezTo>
                  <a:pt x="60" y="256"/>
                  <a:pt x="60" y="256"/>
                  <a:pt x="60" y="256"/>
                </a:cubicBezTo>
                <a:cubicBezTo>
                  <a:pt x="63" y="260"/>
                  <a:pt x="68" y="264"/>
                  <a:pt x="72" y="269"/>
                </a:cubicBezTo>
                <a:cubicBezTo>
                  <a:pt x="60" y="292"/>
                  <a:pt x="60" y="292"/>
                  <a:pt x="60" y="292"/>
                </a:cubicBezTo>
                <a:cubicBezTo>
                  <a:pt x="59" y="294"/>
                  <a:pt x="60" y="298"/>
                  <a:pt x="63" y="300"/>
                </a:cubicBezTo>
                <a:cubicBezTo>
                  <a:pt x="76" y="309"/>
                  <a:pt x="76" y="309"/>
                  <a:pt x="76" y="309"/>
                </a:cubicBezTo>
                <a:cubicBezTo>
                  <a:pt x="78" y="311"/>
                  <a:pt x="82" y="311"/>
                  <a:pt x="84" y="309"/>
                </a:cubicBezTo>
                <a:cubicBezTo>
                  <a:pt x="101" y="291"/>
                  <a:pt x="101" y="291"/>
                  <a:pt x="101" y="291"/>
                </a:cubicBezTo>
                <a:cubicBezTo>
                  <a:pt x="107" y="292"/>
                  <a:pt x="111" y="295"/>
                  <a:pt x="116" y="297"/>
                </a:cubicBezTo>
                <a:cubicBezTo>
                  <a:pt x="114" y="322"/>
                  <a:pt x="114" y="322"/>
                  <a:pt x="114" y="322"/>
                </a:cubicBezTo>
                <a:cubicBezTo>
                  <a:pt x="114" y="326"/>
                  <a:pt x="117" y="329"/>
                  <a:pt x="120" y="330"/>
                </a:cubicBezTo>
                <a:cubicBezTo>
                  <a:pt x="135" y="334"/>
                  <a:pt x="135" y="334"/>
                  <a:pt x="135" y="334"/>
                </a:cubicBezTo>
                <a:cubicBezTo>
                  <a:pt x="139" y="334"/>
                  <a:pt x="141" y="333"/>
                  <a:pt x="143" y="330"/>
                </a:cubicBezTo>
                <a:cubicBezTo>
                  <a:pt x="152" y="305"/>
                  <a:pt x="152" y="305"/>
                  <a:pt x="152" y="305"/>
                </a:cubicBezTo>
                <a:cubicBezTo>
                  <a:pt x="157" y="307"/>
                  <a:pt x="163" y="306"/>
                  <a:pt x="170" y="306"/>
                </a:cubicBezTo>
                <a:cubicBezTo>
                  <a:pt x="178" y="330"/>
                  <a:pt x="178" y="330"/>
                  <a:pt x="178" y="330"/>
                </a:cubicBezTo>
                <a:cubicBezTo>
                  <a:pt x="178" y="333"/>
                  <a:pt x="181" y="335"/>
                  <a:pt x="185" y="334"/>
                </a:cubicBezTo>
                <a:cubicBezTo>
                  <a:pt x="201" y="331"/>
                  <a:pt x="201" y="331"/>
                  <a:pt x="201" y="331"/>
                </a:cubicBezTo>
                <a:cubicBezTo>
                  <a:pt x="204" y="331"/>
                  <a:pt x="206" y="328"/>
                  <a:pt x="206" y="325"/>
                </a:cubicBezTo>
                <a:cubicBezTo>
                  <a:pt x="205" y="300"/>
                  <a:pt x="205" y="300"/>
                  <a:pt x="205" y="300"/>
                </a:cubicBezTo>
                <a:cubicBezTo>
                  <a:pt x="210" y="298"/>
                  <a:pt x="216" y="297"/>
                  <a:pt x="221" y="294"/>
                </a:cubicBezTo>
                <a:cubicBezTo>
                  <a:pt x="237" y="313"/>
                  <a:pt x="237" y="313"/>
                  <a:pt x="237" y="313"/>
                </a:cubicBezTo>
                <a:cubicBezTo>
                  <a:pt x="238" y="316"/>
                  <a:pt x="242" y="316"/>
                  <a:pt x="245" y="315"/>
                </a:cubicBezTo>
                <a:cubicBezTo>
                  <a:pt x="259" y="306"/>
                  <a:pt x="259" y="306"/>
                  <a:pt x="259" y="306"/>
                </a:cubicBezTo>
                <a:cubicBezTo>
                  <a:pt x="262" y="304"/>
                  <a:pt x="262" y="300"/>
                  <a:pt x="262" y="298"/>
                </a:cubicBezTo>
                <a:cubicBezTo>
                  <a:pt x="251" y="274"/>
                  <a:pt x="251" y="274"/>
                  <a:pt x="251" y="274"/>
                </a:cubicBezTo>
                <a:cubicBezTo>
                  <a:pt x="256" y="270"/>
                  <a:pt x="260" y="267"/>
                  <a:pt x="263" y="263"/>
                </a:cubicBezTo>
                <a:cubicBezTo>
                  <a:pt x="287" y="274"/>
                  <a:pt x="287" y="274"/>
                  <a:pt x="287" y="274"/>
                </a:cubicBezTo>
                <a:cubicBezTo>
                  <a:pt x="289" y="275"/>
                  <a:pt x="293" y="274"/>
                  <a:pt x="294" y="271"/>
                </a:cubicBezTo>
                <a:cubicBezTo>
                  <a:pt x="304" y="258"/>
                  <a:pt x="304" y="258"/>
                  <a:pt x="304" y="258"/>
                </a:cubicBezTo>
                <a:cubicBezTo>
                  <a:pt x="306" y="255"/>
                  <a:pt x="306" y="251"/>
                  <a:pt x="303" y="249"/>
                </a:cubicBezTo>
                <a:cubicBezTo>
                  <a:pt x="285" y="232"/>
                  <a:pt x="285" y="232"/>
                  <a:pt x="285" y="232"/>
                </a:cubicBezTo>
                <a:cubicBezTo>
                  <a:pt x="288" y="228"/>
                  <a:pt x="289" y="222"/>
                  <a:pt x="291" y="217"/>
                </a:cubicBezTo>
                <a:cubicBezTo>
                  <a:pt x="316" y="219"/>
                  <a:pt x="316" y="219"/>
                  <a:pt x="316" y="219"/>
                </a:cubicBezTo>
                <a:cubicBezTo>
                  <a:pt x="319" y="220"/>
                  <a:pt x="322" y="218"/>
                  <a:pt x="323" y="214"/>
                </a:cubicBezTo>
                <a:cubicBezTo>
                  <a:pt x="327" y="198"/>
                  <a:pt x="327" y="198"/>
                  <a:pt x="327" y="198"/>
                </a:cubicBezTo>
                <a:cubicBezTo>
                  <a:pt x="327" y="195"/>
                  <a:pt x="326" y="191"/>
                  <a:pt x="323" y="191"/>
                </a:cubicBezTo>
                <a:cubicBezTo>
                  <a:pt x="300" y="181"/>
                  <a:pt x="300" y="181"/>
                  <a:pt x="300" y="181"/>
                </a:cubicBezTo>
                <a:cubicBezTo>
                  <a:pt x="300" y="175"/>
                  <a:pt x="300" y="169"/>
                  <a:pt x="300" y="164"/>
                </a:cubicBezTo>
                <a:cubicBezTo>
                  <a:pt x="323" y="156"/>
                  <a:pt x="323" y="156"/>
                  <a:pt x="323" y="156"/>
                </a:cubicBezTo>
                <a:cubicBezTo>
                  <a:pt x="327" y="154"/>
                  <a:pt x="329" y="151"/>
                  <a:pt x="328" y="149"/>
                </a:cubicBezTo>
                <a:cubicBezTo>
                  <a:pt x="325" y="131"/>
                  <a:pt x="325" y="131"/>
                  <a:pt x="325" y="131"/>
                </a:cubicBezTo>
                <a:cubicBezTo>
                  <a:pt x="325" y="129"/>
                  <a:pt x="322" y="125"/>
                  <a:pt x="318" y="126"/>
                </a:cubicBezTo>
                <a:close/>
                <a:moveTo>
                  <a:pt x="269" y="177"/>
                </a:moveTo>
                <a:cubicBezTo>
                  <a:pt x="269" y="183"/>
                  <a:pt x="263" y="187"/>
                  <a:pt x="257" y="184"/>
                </a:cubicBezTo>
                <a:cubicBezTo>
                  <a:pt x="211" y="166"/>
                  <a:pt x="211" y="166"/>
                  <a:pt x="211" y="166"/>
                </a:cubicBezTo>
                <a:cubicBezTo>
                  <a:pt x="206" y="163"/>
                  <a:pt x="205" y="158"/>
                  <a:pt x="209" y="154"/>
                </a:cubicBezTo>
                <a:cubicBezTo>
                  <a:pt x="246" y="122"/>
                  <a:pt x="246" y="122"/>
                  <a:pt x="246" y="122"/>
                </a:cubicBezTo>
                <a:cubicBezTo>
                  <a:pt x="251" y="117"/>
                  <a:pt x="257" y="119"/>
                  <a:pt x="260" y="125"/>
                </a:cubicBezTo>
                <a:cubicBezTo>
                  <a:pt x="260" y="125"/>
                  <a:pt x="265" y="136"/>
                  <a:pt x="268" y="150"/>
                </a:cubicBezTo>
                <a:cubicBezTo>
                  <a:pt x="270" y="163"/>
                  <a:pt x="269" y="177"/>
                  <a:pt x="269" y="177"/>
                </a:cubicBezTo>
                <a:close/>
                <a:moveTo>
                  <a:pt x="244" y="99"/>
                </a:moveTo>
                <a:cubicBezTo>
                  <a:pt x="248" y="103"/>
                  <a:pt x="247" y="110"/>
                  <a:pt x="241" y="112"/>
                </a:cubicBezTo>
                <a:cubicBezTo>
                  <a:pt x="196" y="132"/>
                  <a:pt x="196" y="132"/>
                  <a:pt x="196" y="132"/>
                </a:cubicBezTo>
                <a:cubicBezTo>
                  <a:pt x="190" y="134"/>
                  <a:pt x="186" y="131"/>
                  <a:pt x="186" y="124"/>
                </a:cubicBezTo>
                <a:cubicBezTo>
                  <a:pt x="189" y="75"/>
                  <a:pt x="189" y="75"/>
                  <a:pt x="189" y="75"/>
                </a:cubicBezTo>
                <a:cubicBezTo>
                  <a:pt x="189" y="69"/>
                  <a:pt x="195" y="65"/>
                  <a:pt x="200" y="68"/>
                </a:cubicBezTo>
                <a:cubicBezTo>
                  <a:pt x="200" y="68"/>
                  <a:pt x="214" y="72"/>
                  <a:pt x="224" y="81"/>
                </a:cubicBezTo>
                <a:cubicBezTo>
                  <a:pt x="235" y="88"/>
                  <a:pt x="244" y="99"/>
                  <a:pt x="244" y="99"/>
                </a:cubicBezTo>
                <a:close/>
                <a:moveTo>
                  <a:pt x="120" y="69"/>
                </a:moveTo>
                <a:cubicBezTo>
                  <a:pt x="120" y="69"/>
                  <a:pt x="133" y="63"/>
                  <a:pt x="145" y="61"/>
                </a:cubicBezTo>
                <a:cubicBezTo>
                  <a:pt x="158" y="59"/>
                  <a:pt x="173" y="60"/>
                  <a:pt x="173" y="60"/>
                </a:cubicBezTo>
                <a:cubicBezTo>
                  <a:pt x="178" y="62"/>
                  <a:pt x="181" y="66"/>
                  <a:pt x="180" y="72"/>
                </a:cubicBezTo>
                <a:cubicBezTo>
                  <a:pt x="161" y="119"/>
                  <a:pt x="161" y="119"/>
                  <a:pt x="161" y="119"/>
                </a:cubicBezTo>
                <a:cubicBezTo>
                  <a:pt x="158" y="124"/>
                  <a:pt x="153" y="125"/>
                  <a:pt x="150" y="120"/>
                </a:cubicBezTo>
                <a:cubicBezTo>
                  <a:pt x="117" y="83"/>
                  <a:pt x="117" y="83"/>
                  <a:pt x="117" y="83"/>
                </a:cubicBezTo>
                <a:cubicBezTo>
                  <a:pt x="114" y="78"/>
                  <a:pt x="114" y="73"/>
                  <a:pt x="120" y="69"/>
                </a:cubicBezTo>
                <a:close/>
                <a:moveTo>
                  <a:pt x="189" y="164"/>
                </a:moveTo>
                <a:cubicBezTo>
                  <a:pt x="192" y="177"/>
                  <a:pt x="183" y="192"/>
                  <a:pt x="168" y="194"/>
                </a:cubicBezTo>
                <a:cubicBezTo>
                  <a:pt x="155" y="197"/>
                  <a:pt x="141" y="186"/>
                  <a:pt x="139" y="172"/>
                </a:cubicBezTo>
                <a:cubicBezTo>
                  <a:pt x="136" y="158"/>
                  <a:pt x="145" y="144"/>
                  <a:pt x="159" y="142"/>
                </a:cubicBezTo>
                <a:cubicBezTo>
                  <a:pt x="174" y="139"/>
                  <a:pt x="187" y="149"/>
                  <a:pt x="189" y="164"/>
                </a:cubicBezTo>
                <a:close/>
                <a:moveTo>
                  <a:pt x="95" y="85"/>
                </a:moveTo>
                <a:cubicBezTo>
                  <a:pt x="100" y="80"/>
                  <a:pt x="106" y="82"/>
                  <a:pt x="108" y="88"/>
                </a:cubicBezTo>
                <a:cubicBezTo>
                  <a:pt x="127" y="133"/>
                  <a:pt x="127" y="133"/>
                  <a:pt x="127" y="133"/>
                </a:cubicBezTo>
                <a:cubicBezTo>
                  <a:pt x="129" y="139"/>
                  <a:pt x="128" y="144"/>
                  <a:pt x="121" y="143"/>
                </a:cubicBezTo>
                <a:cubicBezTo>
                  <a:pt x="72" y="141"/>
                  <a:pt x="72" y="141"/>
                  <a:pt x="72" y="141"/>
                </a:cubicBezTo>
                <a:cubicBezTo>
                  <a:pt x="66" y="140"/>
                  <a:pt x="63" y="134"/>
                  <a:pt x="64" y="129"/>
                </a:cubicBezTo>
                <a:cubicBezTo>
                  <a:pt x="64" y="129"/>
                  <a:pt x="70" y="115"/>
                  <a:pt x="77" y="105"/>
                </a:cubicBezTo>
                <a:cubicBezTo>
                  <a:pt x="85" y="93"/>
                  <a:pt x="95" y="85"/>
                  <a:pt x="95" y="85"/>
                </a:cubicBezTo>
                <a:close/>
                <a:moveTo>
                  <a:pt x="67" y="211"/>
                </a:moveTo>
                <a:cubicBezTo>
                  <a:pt x="67" y="211"/>
                  <a:pt x="61" y="198"/>
                  <a:pt x="59" y="185"/>
                </a:cubicBezTo>
                <a:cubicBezTo>
                  <a:pt x="57" y="171"/>
                  <a:pt x="58" y="157"/>
                  <a:pt x="58" y="157"/>
                </a:cubicBezTo>
                <a:cubicBezTo>
                  <a:pt x="58" y="152"/>
                  <a:pt x="64" y="148"/>
                  <a:pt x="70" y="151"/>
                </a:cubicBezTo>
                <a:cubicBezTo>
                  <a:pt x="114" y="169"/>
                  <a:pt x="114" y="169"/>
                  <a:pt x="114" y="169"/>
                </a:cubicBezTo>
                <a:cubicBezTo>
                  <a:pt x="121" y="172"/>
                  <a:pt x="122" y="177"/>
                  <a:pt x="116" y="180"/>
                </a:cubicBezTo>
                <a:cubicBezTo>
                  <a:pt x="80" y="213"/>
                  <a:pt x="80" y="213"/>
                  <a:pt x="80" y="213"/>
                </a:cubicBezTo>
                <a:cubicBezTo>
                  <a:pt x="76" y="218"/>
                  <a:pt x="70" y="217"/>
                  <a:pt x="67" y="211"/>
                </a:cubicBezTo>
                <a:close/>
                <a:moveTo>
                  <a:pt x="82" y="236"/>
                </a:moveTo>
                <a:cubicBezTo>
                  <a:pt x="78" y="232"/>
                  <a:pt x="80" y="225"/>
                  <a:pt x="86" y="223"/>
                </a:cubicBezTo>
                <a:cubicBezTo>
                  <a:pt x="130" y="203"/>
                  <a:pt x="130" y="203"/>
                  <a:pt x="130" y="203"/>
                </a:cubicBezTo>
                <a:cubicBezTo>
                  <a:pt x="136" y="201"/>
                  <a:pt x="141" y="204"/>
                  <a:pt x="140" y="209"/>
                </a:cubicBezTo>
                <a:cubicBezTo>
                  <a:pt x="137" y="260"/>
                  <a:pt x="137" y="260"/>
                  <a:pt x="137" y="260"/>
                </a:cubicBezTo>
                <a:cubicBezTo>
                  <a:pt x="136" y="267"/>
                  <a:pt x="132" y="269"/>
                  <a:pt x="126" y="267"/>
                </a:cubicBezTo>
                <a:cubicBezTo>
                  <a:pt x="126" y="267"/>
                  <a:pt x="113" y="263"/>
                  <a:pt x="101" y="255"/>
                </a:cubicBezTo>
                <a:cubicBezTo>
                  <a:pt x="91" y="248"/>
                  <a:pt x="82" y="236"/>
                  <a:pt x="82" y="236"/>
                </a:cubicBezTo>
                <a:close/>
                <a:moveTo>
                  <a:pt x="207" y="265"/>
                </a:moveTo>
                <a:cubicBezTo>
                  <a:pt x="207" y="265"/>
                  <a:pt x="194" y="271"/>
                  <a:pt x="180" y="273"/>
                </a:cubicBezTo>
                <a:cubicBezTo>
                  <a:pt x="168" y="275"/>
                  <a:pt x="154" y="274"/>
                  <a:pt x="154" y="274"/>
                </a:cubicBezTo>
                <a:cubicBezTo>
                  <a:pt x="148" y="274"/>
                  <a:pt x="144" y="269"/>
                  <a:pt x="147" y="262"/>
                </a:cubicBezTo>
                <a:cubicBezTo>
                  <a:pt x="166" y="217"/>
                  <a:pt x="166" y="217"/>
                  <a:pt x="166" y="217"/>
                </a:cubicBezTo>
                <a:cubicBezTo>
                  <a:pt x="167" y="211"/>
                  <a:pt x="172" y="210"/>
                  <a:pt x="177" y="215"/>
                </a:cubicBezTo>
                <a:cubicBezTo>
                  <a:pt x="210" y="251"/>
                  <a:pt x="210" y="251"/>
                  <a:pt x="210" y="251"/>
                </a:cubicBezTo>
                <a:cubicBezTo>
                  <a:pt x="213" y="257"/>
                  <a:pt x="211" y="263"/>
                  <a:pt x="207" y="265"/>
                </a:cubicBezTo>
                <a:close/>
                <a:moveTo>
                  <a:pt x="231" y="250"/>
                </a:moveTo>
                <a:cubicBezTo>
                  <a:pt x="226" y="254"/>
                  <a:pt x="221" y="252"/>
                  <a:pt x="218" y="247"/>
                </a:cubicBezTo>
                <a:cubicBezTo>
                  <a:pt x="198" y="201"/>
                  <a:pt x="198" y="201"/>
                  <a:pt x="198" y="201"/>
                </a:cubicBezTo>
                <a:cubicBezTo>
                  <a:pt x="196" y="195"/>
                  <a:pt x="199" y="190"/>
                  <a:pt x="206" y="192"/>
                </a:cubicBezTo>
                <a:cubicBezTo>
                  <a:pt x="254" y="195"/>
                  <a:pt x="254" y="195"/>
                  <a:pt x="254" y="195"/>
                </a:cubicBezTo>
                <a:cubicBezTo>
                  <a:pt x="260" y="195"/>
                  <a:pt x="264" y="200"/>
                  <a:pt x="262" y="206"/>
                </a:cubicBezTo>
                <a:cubicBezTo>
                  <a:pt x="262" y="206"/>
                  <a:pt x="257" y="219"/>
                  <a:pt x="250" y="230"/>
                </a:cubicBezTo>
                <a:cubicBezTo>
                  <a:pt x="242" y="241"/>
                  <a:pt x="231" y="250"/>
                  <a:pt x="231" y="250"/>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9" name="Freeform 129"/>
          <p:cNvSpPr>
            <a:spLocks/>
          </p:cNvSpPr>
          <p:nvPr/>
        </p:nvSpPr>
        <p:spPr bwMode="auto">
          <a:xfrm>
            <a:off x="5952518" y="2065904"/>
            <a:ext cx="7221839" cy="3235132"/>
          </a:xfrm>
          <a:custGeom>
            <a:avLst/>
            <a:gdLst>
              <a:gd name="T0" fmla="*/ 3244 w 3653"/>
              <a:gd name="T1" fmla="*/ 814 h 1632"/>
              <a:gd name="T2" fmla="*/ 3105 w 3653"/>
              <a:gd name="T3" fmla="*/ 814 h 1632"/>
              <a:gd name="T4" fmla="*/ 3105 w 3653"/>
              <a:gd name="T5" fmla="*/ 806 h 1632"/>
              <a:gd name="T6" fmla="*/ 2515 w 3653"/>
              <a:gd name="T7" fmla="*/ 215 h 1632"/>
              <a:gd name="T8" fmla="*/ 2137 w 3653"/>
              <a:gd name="T9" fmla="*/ 352 h 1632"/>
              <a:gd name="T10" fmla="*/ 1491 w 3653"/>
              <a:gd name="T11" fmla="*/ 0 h 1632"/>
              <a:gd name="T12" fmla="*/ 748 w 3653"/>
              <a:gd name="T13" fmla="*/ 570 h 1632"/>
              <a:gd name="T14" fmla="*/ 550 w 3653"/>
              <a:gd name="T15" fmla="*/ 533 h 1632"/>
              <a:gd name="T16" fmla="*/ 0 w 3653"/>
              <a:gd name="T17" fmla="*/ 1082 h 1632"/>
              <a:gd name="T18" fmla="*/ 550 w 3653"/>
              <a:gd name="T19" fmla="*/ 1632 h 1632"/>
              <a:gd name="T20" fmla="*/ 580 w 3653"/>
              <a:gd name="T21" fmla="*/ 1631 h 1632"/>
              <a:gd name="T22" fmla="*/ 609 w 3653"/>
              <a:gd name="T23" fmla="*/ 1632 h 1632"/>
              <a:gd name="T24" fmla="*/ 3244 w 3653"/>
              <a:gd name="T25" fmla="*/ 1632 h 1632"/>
              <a:gd name="T26" fmla="*/ 3653 w 3653"/>
              <a:gd name="T27" fmla="*/ 1223 h 1632"/>
              <a:gd name="T28" fmla="*/ 3653 w 3653"/>
              <a:gd name="T29" fmla="*/ 1223 h 1632"/>
              <a:gd name="T30" fmla="*/ 3244 w 3653"/>
              <a:gd name="T31" fmla="*/ 814 h 1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53" h="1632">
                <a:moveTo>
                  <a:pt x="3244" y="814"/>
                </a:moveTo>
                <a:cubicBezTo>
                  <a:pt x="3105" y="814"/>
                  <a:pt x="3105" y="814"/>
                  <a:pt x="3105" y="814"/>
                </a:cubicBezTo>
                <a:cubicBezTo>
                  <a:pt x="3105" y="811"/>
                  <a:pt x="3105" y="808"/>
                  <a:pt x="3105" y="806"/>
                </a:cubicBezTo>
                <a:cubicBezTo>
                  <a:pt x="3105" y="480"/>
                  <a:pt x="2841" y="215"/>
                  <a:pt x="2515" y="215"/>
                </a:cubicBezTo>
                <a:cubicBezTo>
                  <a:pt x="2371" y="215"/>
                  <a:pt x="2239" y="267"/>
                  <a:pt x="2137" y="352"/>
                </a:cubicBezTo>
                <a:cubicBezTo>
                  <a:pt x="2000" y="140"/>
                  <a:pt x="1762" y="0"/>
                  <a:pt x="1491" y="0"/>
                </a:cubicBezTo>
                <a:cubicBezTo>
                  <a:pt x="1135" y="0"/>
                  <a:pt x="836" y="242"/>
                  <a:pt x="748" y="570"/>
                </a:cubicBezTo>
                <a:cubicBezTo>
                  <a:pt x="687" y="546"/>
                  <a:pt x="620" y="533"/>
                  <a:pt x="550" y="533"/>
                </a:cubicBezTo>
                <a:cubicBezTo>
                  <a:pt x="246" y="533"/>
                  <a:pt x="0" y="779"/>
                  <a:pt x="0" y="1082"/>
                </a:cubicBezTo>
                <a:cubicBezTo>
                  <a:pt x="0" y="1386"/>
                  <a:pt x="246" y="1632"/>
                  <a:pt x="550" y="1632"/>
                </a:cubicBezTo>
                <a:cubicBezTo>
                  <a:pt x="560" y="1632"/>
                  <a:pt x="570" y="1632"/>
                  <a:pt x="580" y="1631"/>
                </a:cubicBezTo>
                <a:cubicBezTo>
                  <a:pt x="590" y="1632"/>
                  <a:pt x="599" y="1632"/>
                  <a:pt x="609" y="1632"/>
                </a:cubicBezTo>
                <a:cubicBezTo>
                  <a:pt x="3244" y="1632"/>
                  <a:pt x="3244" y="1632"/>
                  <a:pt x="3244" y="1632"/>
                </a:cubicBezTo>
                <a:cubicBezTo>
                  <a:pt x="3470" y="1632"/>
                  <a:pt x="3653" y="1449"/>
                  <a:pt x="3653" y="1223"/>
                </a:cubicBezTo>
                <a:cubicBezTo>
                  <a:pt x="3653" y="1223"/>
                  <a:pt x="3653" y="1223"/>
                  <a:pt x="3653" y="1223"/>
                </a:cubicBezTo>
                <a:cubicBezTo>
                  <a:pt x="3653" y="997"/>
                  <a:pt x="3470" y="814"/>
                  <a:pt x="3244" y="814"/>
                </a:cubicBezTo>
                <a:close/>
              </a:path>
            </a:pathLst>
          </a:custGeom>
          <a:solidFill>
            <a:schemeClr val="tx1">
              <a:lumMod val="85000"/>
            </a:schemeClr>
          </a:solidFill>
          <a:ln>
            <a:noFill/>
          </a:ln>
          <a:extLst/>
        </p:spPr>
        <p:txBody>
          <a:bodyPr vert="horz" wrap="square" lIns="93260" tIns="46630" rIns="93260" bIns="46630" numCol="1" anchor="t" anchorCtr="0" compatLnSpc="1">
            <a:prstTxWarp prst="textNoShape">
              <a:avLst/>
            </a:prstTxWarp>
          </a:bodyPr>
          <a:lstStyle/>
          <a:p>
            <a:endParaRPr lang="en-US" sz="1836"/>
          </a:p>
        </p:txBody>
      </p:sp>
      <p:sp>
        <p:nvSpPr>
          <p:cNvPr id="270" name="Freeform 130"/>
          <p:cNvSpPr>
            <a:spLocks/>
          </p:cNvSpPr>
          <p:nvPr/>
        </p:nvSpPr>
        <p:spPr bwMode="auto">
          <a:xfrm>
            <a:off x="6626416" y="4179971"/>
            <a:ext cx="753675" cy="743178"/>
          </a:xfrm>
          <a:custGeom>
            <a:avLst/>
            <a:gdLst>
              <a:gd name="T0" fmla="*/ 315 w 381"/>
              <a:gd name="T1" fmla="*/ 303 h 375"/>
              <a:gd name="T2" fmla="*/ 80 w 381"/>
              <a:gd name="T3" fmla="*/ 315 h 375"/>
              <a:gd name="T4" fmla="*/ 67 w 381"/>
              <a:gd name="T5" fmla="*/ 73 h 375"/>
              <a:gd name="T6" fmla="*/ 308 w 381"/>
              <a:gd name="T7" fmla="*/ 60 h 375"/>
              <a:gd name="T8" fmla="*/ 315 w 381"/>
              <a:gd name="T9" fmla="*/ 303 h 375"/>
            </a:gdLst>
            <a:ahLst/>
            <a:cxnLst>
              <a:cxn ang="0">
                <a:pos x="T0" y="T1"/>
              </a:cxn>
              <a:cxn ang="0">
                <a:pos x="T2" y="T3"/>
              </a:cxn>
              <a:cxn ang="0">
                <a:pos x="T4" y="T5"/>
              </a:cxn>
              <a:cxn ang="0">
                <a:pos x="T6" y="T7"/>
              </a:cxn>
              <a:cxn ang="0">
                <a:pos x="T8" y="T9"/>
              </a:cxn>
            </a:cxnLst>
            <a:rect l="0" t="0" r="r" b="b"/>
            <a:pathLst>
              <a:path w="381" h="375">
                <a:moveTo>
                  <a:pt x="315" y="303"/>
                </a:moveTo>
                <a:cubicBezTo>
                  <a:pt x="255" y="371"/>
                  <a:pt x="148" y="375"/>
                  <a:pt x="80" y="315"/>
                </a:cubicBezTo>
                <a:cubicBezTo>
                  <a:pt x="5" y="249"/>
                  <a:pt x="0" y="142"/>
                  <a:pt x="67" y="73"/>
                </a:cubicBezTo>
                <a:cubicBezTo>
                  <a:pt x="134" y="4"/>
                  <a:pt x="241" y="0"/>
                  <a:pt x="308" y="60"/>
                </a:cubicBezTo>
                <a:cubicBezTo>
                  <a:pt x="377" y="127"/>
                  <a:pt x="381" y="234"/>
                  <a:pt x="315" y="303"/>
                </a:cubicBezTo>
                <a:close/>
              </a:path>
            </a:pathLst>
          </a:custGeom>
          <a:solidFill>
            <a:srgbClr val="FFFFFF">
              <a:alpha val="50196"/>
            </a:srgbClr>
          </a:solidFill>
          <a:ln>
            <a:noFill/>
          </a:ln>
          <a:extLst/>
        </p:spPr>
        <p:txBody>
          <a:bodyPr vert="horz" wrap="square" lIns="93260" tIns="46630" rIns="93260" bIns="46630" numCol="1" anchor="t" anchorCtr="0" compatLnSpc="1">
            <a:prstTxWarp prst="textNoShape">
              <a:avLst/>
            </a:prstTxWarp>
          </a:bodyPr>
          <a:lstStyle/>
          <a:p>
            <a:endParaRPr lang="en-US" sz="1836"/>
          </a:p>
        </p:txBody>
      </p:sp>
      <p:sp>
        <p:nvSpPr>
          <p:cNvPr id="280" name="Freeform 139"/>
          <p:cNvSpPr>
            <a:spLocks noEditPoints="1"/>
          </p:cNvSpPr>
          <p:nvPr/>
        </p:nvSpPr>
        <p:spPr bwMode="auto">
          <a:xfrm>
            <a:off x="6475261" y="4026718"/>
            <a:ext cx="1055984" cy="1049686"/>
          </a:xfrm>
          <a:custGeom>
            <a:avLst/>
            <a:gdLst>
              <a:gd name="T0" fmla="*/ 528 w 534"/>
              <a:gd name="T1" fmla="*/ 214 h 529"/>
              <a:gd name="T2" fmla="*/ 487 w 534"/>
              <a:gd name="T3" fmla="*/ 213 h 529"/>
              <a:gd name="T4" fmla="*/ 460 w 534"/>
              <a:gd name="T5" fmla="*/ 197 h 529"/>
              <a:gd name="T6" fmla="*/ 445 w 534"/>
              <a:gd name="T7" fmla="*/ 163 h 529"/>
              <a:gd name="T8" fmla="*/ 450 w 534"/>
              <a:gd name="T9" fmla="*/ 131 h 529"/>
              <a:gd name="T10" fmla="*/ 475 w 534"/>
              <a:gd name="T11" fmla="*/ 96 h 529"/>
              <a:gd name="T12" fmla="*/ 449 w 534"/>
              <a:gd name="T13" fmla="*/ 66 h 529"/>
              <a:gd name="T14" fmla="*/ 417 w 534"/>
              <a:gd name="T15" fmla="*/ 42 h 529"/>
              <a:gd name="T16" fmla="*/ 387 w 534"/>
              <a:gd name="T17" fmla="*/ 71 h 529"/>
              <a:gd name="T18" fmla="*/ 365 w 534"/>
              <a:gd name="T19" fmla="*/ 83 h 529"/>
              <a:gd name="T20" fmla="*/ 338 w 534"/>
              <a:gd name="T21" fmla="*/ 75 h 529"/>
              <a:gd name="T22" fmla="*/ 302 w 534"/>
              <a:gd name="T23" fmla="*/ 45 h 529"/>
              <a:gd name="T24" fmla="*/ 295 w 534"/>
              <a:gd name="T25" fmla="*/ 2 h 529"/>
              <a:gd name="T26" fmla="*/ 217 w 534"/>
              <a:gd name="T27" fmla="*/ 7 h 529"/>
              <a:gd name="T28" fmla="*/ 214 w 534"/>
              <a:gd name="T29" fmla="*/ 47 h 529"/>
              <a:gd name="T30" fmla="*/ 185 w 534"/>
              <a:gd name="T31" fmla="*/ 81 h 529"/>
              <a:gd name="T32" fmla="*/ 136 w 534"/>
              <a:gd name="T33" fmla="*/ 83 h 529"/>
              <a:gd name="T34" fmla="*/ 104 w 534"/>
              <a:gd name="T35" fmla="*/ 60 h 529"/>
              <a:gd name="T36" fmla="*/ 74 w 534"/>
              <a:gd name="T37" fmla="*/ 87 h 529"/>
              <a:gd name="T38" fmla="*/ 49 w 534"/>
              <a:gd name="T39" fmla="*/ 117 h 529"/>
              <a:gd name="T40" fmla="*/ 75 w 534"/>
              <a:gd name="T41" fmla="*/ 147 h 529"/>
              <a:gd name="T42" fmla="*/ 84 w 534"/>
              <a:gd name="T43" fmla="*/ 177 h 529"/>
              <a:gd name="T44" fmla="*/ 46 w 534"/>
              <a:gd name="T45" fmla="*/ 232 h 529"/>
              <a:gd name="T46" fmla="*/ 3 w 534"/>
              <a:gd name="T47" fmla="*/ 236 h 529"/>
              <a:gd name="T48" fmla="*/ 7 w 534"/>
              <a:gd name="T49" fmla="*/ 316 h 529"/>
              <a:gd name="T50" fmla="*/ 51 w 534"/>
              <a:gd name="T51" fmla="*/ 316 h 529"/>
              <a:gd name="T52" fmla="*/ 77 w 534"/>
              <a:gd name="T53" fmla="*/ 335 h 529"/>
              <a:gd name="T54" fmla="*/ 94 w 534"/>
              <a:gd name="T55" fmla="*/ 371 h 529"/>
              <a:gd name="T56" fmla="*/ 88 w 534"/>
              <a:gd name="T57" fmla="*/ 398 h 529"/>
              <a:gd name="T58" fmla="*/ 63 w 534"/>
              <a:gd name="T59" fmla="*/ 430 h 529"/>
              <a:gd name="T60" fmla="*/ 95 w 534"/>
              <a:gd name="T61" fmla="*/ 462 h 529"/>
              <a:gd name="T62" fmla="*/ 123 w 534"/>
              <a:gd name="T63" fmla="*/ 483 h 529"/>
              <a:gd name="T64" fmla="*/ 152 w 534"/>
              <a:gd name="T65" fmla="*/ 459 h 529"/>
              <a:gd name="T66" fmla="*/ 187 w 534"/>
              <a:gd name="T67" fmla="*/ 451 h 529"/>
              <a:gd name="T68" fmla="*/ 205 w 534"/>
              <a:gd name="T69" fmla="*/ 458 h 529"/>
              <a:gd name="T70" fmla="*/ 223 w 534"/>
              <a:gd name="T71" fmla="*/ 465 h 529"/>
              <a:gd name="T72" fmla="*/ 232 w 534"/>
              <a:gd name="T73" fmla="*/ 485 h 529"/>
              <a:gd name="T74" fmla="*/ 239 w 534"/>
              <a:gd name="T75" fmla="*/ 526 h 529"/>
              <a:gd name="T76" fmla="*/ 321 w 534"/>
              <a:gd name="T77" fmla="*/ 522 h 529"/>
              <a:gd name="T78" fmla="*/ 320 w 534"/>
              <a:gd name="T79" fmla="*/ 483 h 529"/>
              <a:gd name="T80" fmla="*/ 351 w 534"/>
              <a:gd name="T81" fmla="*/ 449 h 529"/>
              <a:gd name="T82" fmla="*/ 373 w 534"/>
              <a:gd name="T83" fmla="*/ 440 h 529"/>
              <a:gd name="T84" fmla="*/ 399 w 534"/>
              <a:gd name="T85" fmla="*/ 447 h 529"/>
              <a:gd name="T86" fmla="*/ 433 w 534"/>
              <a:gd name="T87" fmla="*/ 468 h 529"/>
              <a:gd name="T88" fmla="*/ 459 w 534"/>
              <a:gd name="T89" fmla="*/ 443 h 529"/>
              <a:gd name="T90" fmla="*/ 486 w 534"/>
              <a:gd name="T91" fmla="*/ 410 h 529"/>
              <a:gd name="T92" fmla="*/ 459 w 534"/>
              <a:gd name="T93" fmla="*/ 383 h 529"/>
              <a:gd name="T94" fmla="*/ 458 w 534"/>
              <a:gd name="T95" fmla="*/ 332 h 529"/>
              <a:gd name="T96" fmla="*/ 488 w 534"/>
              <a:gd name="T97" fmla="*/ 298 h 529"/>
              <a:gd name="T98" fmla="*/ 531 w 534"/>
              <a:gd name="T99" fmla="*/ 294 h 529"/>
              <a:gd name="T100" fmla="*/ 528 w 534"/>
              <a:gd name="T101" fmla="*/ 214 h 529"/>
              <a:gd name="T102" fmla="*/ 383 w 534"/>
              <a:gd name="T103" fmla="*/ 373 h 529"/>
              <a:gd name="T104" fmla="*/ 163 w 534"/>
              <a:gd name="T105" fmla="*/ 384 h 529"/>
              <a:gd name="T106" fmla="*/ 150 w 534"/>
              <a:gd name="T107" fmla="*/ 157 h 529"/>
              <a:gd name="T108" fmla="*/ 377 w 534"/>
              <a:gd name="T109" fmla="*/ 145 h 529"/>
              <a:gd name="T110" fmla="*/ 383 w 534"/>
              <a:gd name="T111" fmla="*/ 373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34" h="529">
                <a:moveTo>
                  <a:pt x="528" y="214"/>
                </a:moveTo>
                <a:cubicBezTo>
                  <a:pt x="487" y="213"/>
                  <a:pt x="487" y="213"/>
                  <a:pt x="487" y="213"/>
                </a:cubicBezTo>
                <a:cubicBezTo>
                  <a:pt x="477" y="211"/>
                  <a:pt x="467" y="206"/>
                  <a:pt x="460" y="197"/>
                </a:cubicBezTo>
                <a:cubicBezTo>
                  <a:pt x="453" y="187"/>
                  <a:pt x="450" y="174"/>
                  <a:pt x="445" y="163"/>
                </a:cubicBezTo>
                <a:cubicBezTo>
                  <a:pt x="441" y="151"/>
                  <a:pt x="444" y="140"/>
                  <a:pt x="450" y="131"/>
                </a:cubicBezTo>
                <a:cubicBezTo>
                  <a:pt x="464" y="111"/>
                  <a:pt x="471" y="101"/>
                  <a:pt x="475" y="96"/>
                </a:cubicBezTo>
                <a:cubicBezTo>
                  <a:pt x="467" y="86"/>
                  <a:pt x="458" y="76"/>
                  <a:pt x="449" y="66"/>
                </a:cubicBezTo>
                <a:cubicBezTo>
                  <a:pt x="439" y="57"/>
                  <a:pt x="428" y="49"/>
                  <a:pt x="417" y="42"/>
                </a:cubicBezTo>
                <a:cubicBezTo>
                  <a:pt x="387" y="70"/>
                  <a:pt x="387" y="71"/>
                  <a:pt x="387" y="71"/>
                </a:cubicBezTo>
                <a:cubicBezTo>
                  <a:pt x="381" y="76"/>
                  <a:pt x="374" y="82"/>
                  <a:pt x="365" y="83"/>
                </a:cubicBezTo>
                <a:cubicBezTo>
                  <a:pt x="357" y="83"/>
                  <a:pt x="347" y="78"/>
                  <a:pt x="338" y="75"/>
                </a:cubicBezTo>
                <a:cubicBezTo>
                  <a:pt x="323" y="70"/>
                  <a:pt x="305" y="62"/>
                  <a:pt x="302" y="45"/>
                </a:cubicBezTo>
                <a:cubicBezTo>
                  <a:pt x="298" y="22"/>
                  <a:pt x="296" y="9"/>
                  <a:pt x="295" y="2"/>
                </a:cubicBezTo>
                <a:cubicBezTo>
                  <a:pt x="269" y="0"/>
                  <a:pt x="242" y="2"/>
                  <a:pt x="217" y="7"/>
                </a:cubicBezTo>
                <a:cubicBezTo>
                  <a:pt x="214" y="47"/>
                  <a:pt x="214" y="47"/>
                  <a:pt x="214" y="47"/>
                </a:cubicBezTo>
                <a:cubicBezTo>
                  <a:pt x="212" y="65"/>
                  <a:pt x="201" y="75"/>
                  <a:pt x="185" y="81"/>
                </a:cubicBezTo>
                <a:cubicBezTo>
                  <a:pt x="167" y="88"/>
                  <a:pt x="153" y="95"/>
                  <a:pt x="136" y="83"/>
                </a:cubicBezTo>
                <a:cubicBezTo>
                  <a:pt x="119" y="71"/>
                  <a:pt x="109" y="65"/>
                  <a:pt x="104" y="60"/>
                </a:cubicBezTo>
                <a:cubicBezTo>
                  <a:pt x="93" y="68"/>
                  <a:pt x="84" y="77"/>
                  <a:pt x="74" y="87"/>
                </a:cubicBezTo>
                <a:cubicBezTo>
                  <a:pt x="65" y="96"/>
                  <a:pt x="57" y="106"/>
                  <a:pt x="49" y="117"/>
                </a:cubicBezTo>
                <a:cubicBezTo>
                  <a:pt x="75" y="146"/>
                  <a:pt x="75" y="147"/>
                  <a:pt x="75" y="147"/>
                </a:cubicBezTo>
                <a:cubicBezTo>
                  <a:pt x="82" y="155"/>
                  <a:pt x="88" y="166"/>
                  <a:pt x="84" y="177"/>
                </a:cubicBezTo>
                <a:cubicBezTo>
                  <a:pt x="76" y="197"/>
                  <a:pt x="74" y="230"/>
                  <a:pt x="46" y="232"/>
                </a:cubicBezTo>
                <a:cubicBezTo>
                  <a:pt x="23" y="234"/>
                  <a:pt x="10" y="235"/>
                  <a:pt x="3" y="236"/>
                </a:cubicBezTo>
                <a:cubicBezTo>
                  <a:pt x="0" y="263"/>
                  <a:pt x="1" y="290"/>
                  <a:pt x="7" y="316"/>
                </a:cubicBezTo>
                <a:cubicBezTo>
                  <a:pt x="51" y="316"/>
                  <a:pt x="51" y="316"/>
                  <a:pt x="51" y="316"/>
                </a:cubicBezTo>
                <a:cubicBezTo>
                  <a:pt x="64" y="316"/>
                  <a:pt x="72" y="325"/>
                  <a:pt x="77" y="335"/>
                </a:cubicBezTo>
                <a:cubicBezTo>
                  <a:pt x="82" y="347"/>
                  <a:pt x="88" y="359"/>
                  <a:pt x="94" y="371"/>
                </a:cubicBezTo>
                <a:cubicBezTo>
                  <a:pt x="98" y="381"/>
                  <a:pt x="94" y="390"/>
                  <a:pt x="88" y="398"/>
                </a:cubicBezTo>
                <a:cubicBezTo>
                  <a:pt x="76" y="414"/>
                  <a:pt x="68" y="424"/>
                  <a:pt x="63" y="430"/>
                </a:cubicBezTo>
                <a:cubicBezTo>
                  <a:pt x="73" y="441"/>
                  <a:pt x="83" y="452"/>
                  <a:pt x="95" y="462"/>
                </a:cubicBezTo>
                <a:cubicBezTo>
                  <a:pt x="104" y="470"/>
                  <a:pt x="113" y="477"/>
                  <a:pt x="123" y="483"/>
                </a:cubicBezTo>
                <a:cubicBezTo>
                  <a:pt x="151" y="459"/>
                  <a:pt x="152" y="459"/>
                  <a:pt x="152" y="459"/>
                </a:cubicBezTo>
                <a:cubicBezTo>
                  <a:pt x="162" y="450"/>
                  <a:pt x="174" y="448"/>
                  <a:pt x="187" y="451"/>
                </a:cubicBezTo>
                <a:cubicBezTo>
                  <a:pt x="193" y="453"/>
                  <a:pt x="199" y="456"/>
                  <a:pt x="205" y="458"/>
                </a:cubicBezTo>
                <a:cubicBezTo>
                  <a:pt x="211" y="461"/>
                  <a:pt x="218" y="461"/>
                  <a:pt x="223" y="465"/>
                </a:cubicBezTo>
                <a:cubicBezTo>
                  <a:pt x="229" y="469"/>
                  <a:pt x="231" y="478"/>
                  <a:pt x="232" y="485"/>
                </a:cubicBezTo>
                <a:cubicBezTo>
                  <a:pt x="235" y="506"/>
                  <a:pt x="238" y="518"/>
                  <a:pt x="239" y="526"/>
                </a:cubicBezTo>
                <a:cubicBezTo>
                  <a:pt x="266" y="529"/>
                  <a:pt x="294" y="528"/>
                  <a:pt x="321" y="522"/>
                </a:cubicBezTo>
                <a:cubicBezTo>
                  <a:pt x="320" y="484"/>
                  <a:pt x="320" y="483"/>
                  <a:pt x="320" y="483"/>
                </a:cubicBezTo>
                <a:cubicBezTo>
                  <a:pt x="320" y="464"/>
                  <a:pt x="335" y="455"/>
                  <a:pt x="351" y="449"/>
                </a:cubicBezTo>
                <a:cubicBezTo>
                  <a:pt x="358" y="446"/>
                  <a:pt x="366" y="442"/>
                  <a:pt x="373" y="440"/>
                </a:cubicBezTo>
                <a:cubicBezTo>
                  <a:pt x="383" y="437"/>
                  <a:pt x="391" y="442"/>
                  <a:pt x="399" y="447"/>
                </a:cubicBezTo>
                <a:cubicBezTo>
                  <a:pt x="416" y="458"/>
                  <a:pt x="426" y="464"/>
                  <a:pt x="433" y="468"/>
                </a:cubicBezTo>
                <a:cubicBezTo>
                  <a:pt x="442" y="461"/>
                  <a:pt x="451" y="452"/>
                  <a:pt x="459" y="443"/>
                </a:cubicBezTo>
                <a:cubicBezTo>
                  <a:pt x="469" y="433"/>
                  <a:pt x="478" y="422"/>
                  <a:pt x="486" y="410"/>
                </a:cubicBezTo>
                <a:cubicBezTo>
                  <a:pt x="460" y="384"/>
                  <a:pt x="459" y="383"/>
                  <a:pt x="459" y="383"/>
                </a:cubicBezTo>
                <a:cubicBezTo>
                  <a:pt x="445" y="369"/>
                  <a:pt x="452" y="348"/>
                  <a:pt x="458" y="332"/>
                </a:cubicBezTo>
                <a:cubicBezTo>
                  <a:pt x="463" y="316"/>
                  <a:pt x="470" y="299"/>
                  <a:pt x="488" y="298"/>
                </a:cubicBezTo>
                <a:cubicBezTo>
                  <a:pt x="510" y="296"/>
                  <a:pt x="523" y="295"/>
                  <a:pt x="531" y="294"/>
                </a:cubicBezTo>
                <a:cubicBezTo>
                  <a:pt x="534" y="267"/>
                  <a:pt x="533" y="240"/>
                  <a:pt x="528" y="214"/>
                </a:cubicBezTo>
                <a:close/>
                <a:moveTo>
                  <a:pt x="383" y="373"/>
                </a:moveTo>
                <a:cubicBezTo>
                  <a:pt x="327" y="437"/>
                  <a:pt x="227" y="441"/>
                  <a:pt x="163" y="384"/>
                </a:cubicBezTo>
                <a:cubicBezTo>
                  <a:pt x="92" y="322"/>
                  <a:pt x="88" y="222"/>
                  <a:pt x="150" y="157"/>
                </a:cubicBezTo>
                <a:cubicBezTo>
                  <a:pt x="213" y="92"/>
                  <a:pt x="314" y="88"/>
                  <a:pt x="377" y="145"/>
                </a:cubicBezTo>
                <a:cubicBezTo>
                  <a:pt x="442" y="208"/>
                  <a:pt x="446" y="308"/>
                  <a:pt x="383" y="373"/>
                </a:cubicBezTo>
                <a:close/>
              </a:path>
            </a:pathLst>
          </a:custGeom>
          <a:solidFill>
            <a:schemeClr val="bg2">
              <a:lumMod val="50000"/>
            </a:schemeClr>
          </a:solidFill>
          <a:ln>
            <a:noFill/>
          </a:ln>
          <a:extLst/>
        </p:spPr>
        <p:txBody>
          <a:bodyPr vert="horz" wrap="square" lIns="93260" tIns="46630" rIns="93260" bIns="46630" numCol="1" anchor="t" anchorCtr="0" compatLnSpc="1">
            <a:prstTxWarp prst="textNoShape">
              <a:avLst/>
            </a:prstTxWarp>
          </a:bodyPr>
          <a:lstStyle/>
          <a:p>
            <a:endParaRPr lang="en-US" sz="1836"/>
          </a:p>
        </p:txBody>
      </p:sp>
      <p:sp>
        <p:nvSpPr>
          <p:cNvPr id="281" name="Freeform 140"/>
          <p:cNvSpPr>
            <a:spLocks/>
          </p:cNvSpPr>
          <p:nvPr/>
        </p:nvSpPr>
        <p:spPr bwMode="auto">
          <a:xfrm>
            <a:off x="7447271" y="3403204"/>
            <a:ext cx="997201" cy="1001400"/>
          </a:xfrm>
          <a:custGeom>
            <a:avLst/>
            <a:gdLst>
              <a:gd name="T0" fmla="*/ 77 w 505"/>
              <a:gd name="T1" fmla="*/ 392 h 505"/>
              <a:gd name="T2" fmla="*/ 113 w 505"/>
              <a:gd name="T3" fmla="*/ 77 h 505"/>
              <a:gd name="T4" fmla="*/ 428 w 505"/>
              <a:gd name="T5" fmla="*/ 113 h 505"/>
              <a:gd name="T6" fmla="*/ 392 w 505"/>
              <a:gd name="T7" fmla="*/ 428 h 505"/>
              <a:gd name="T8" fmla="*/ 77 w 505"/>
              <a:gd name="T9" fmla="*/ 392 h 505"/>
            </a:gdLst>
            <a:ahLst/>
            <a:cxnLst>
              <a:cxn ang="0">
                <a:pos x="T0" y="T1"/>
              </a:cxn>
              <a:cxn ang="0">
                <a:pos x="T2" y="T3"/>
              </a:cxn>
              <a:cxn ang="0">
                <a:pos x="T4" y="T5"/>
              </a:cxn>
              <a:cxn ang="0">
                <a:pos x="T6" y="T7"/>
              </a:cxn>
              <a:cxn ang="0">
                <a:pos x="T8" y="T9"/>
              </a:cxn>
            </a:cxnLst>
            <a:rect l="0" t="0" r="r" b="b"/>
            <a:pathLst>
              <a:path w="505" h="505">
                <a:moveTo>
                  <a:pt x="77" y="392"/>
                </a:moveTo>
                <a:cubicBezTo>
                  <a:pt x="0" y="295"/>
                  <a:pt x="16" y="154"/>
                  <a:pt x="113" y="77"/>
                </a:cubicBezTo>
                <a:cubicBezTo>
                  <a:pt x="210" y="0"/>
                  <a:pt x="351" y="16"/>
                  <a:pt x="428" y="113"/>
                </a:cubicBezTo>
                <a:cubicBezTo>
                  <a:pt x="505" y="210"/>
                  <a:pt x="489" y="351"/>
                  <a:pt x="392" y="428"/>
                </a:cubicBezTo>
                <a:cubicBezTo>
                  <a:pt x="295" y="505"/>
                  <a:pt x="154" y="489"/>
                  <a:pt x="77" y="39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82" name="Freeform 141"/>
          <p:cNvSpPr>
            <a:spLocks noEditPoints="1"/>
          </p:cNvSpPr>
          <p:nvPr/>
        </p:nvSpPr>
        <p:spPr bwMode="auto">
          <a:xfrm>
            <a:off x="7394786" y="3350720"/>
            <a:ext cx="1100071" cy="1102170"/>
          </a:xfrm>
          <a:custGeom>
            <a:avLst/>
            <a:gdLst>
              <a:gd name="T0" fmla="*/ 531 w 556"/>
              <a:gd name="T1" fmla="*/ 226 h 556"/>
              <a:gd name="T2" fmla="*/ 507 w 556"/>
              <a:gd name="T3" fmla="*/ 226 h 556"/>
              <a:gd name="T4" fmla="*/ 476 w 556"/>
              <a:gd name="T5" fmla="*/ 153 h 556"/>
              <a:gd name="T6" fmla="*/ 493 w 556"/>
              <a:gd name="T7" fmla="*/ 136 h 556"/>
              <a:gd name="T8" fmla="*/ 493 w 556"/>
              <a:gd name="T9" fmla="*/ 100 h 556"/>
              <a:gd name="T10" fmla="*/ 456 w 556"/>
              <a:gd name="T11" fmla="*/ 63 h 556"/>
              <a:gd name="T12" fmla="*/ 438 w 556"/>
              <a:gd name="T13" fmla="*/ 56 h 556"/>
              <a:gd name="T14" fmla="*/ 420 w 556"/>
              <a:gd name="T15" fmla="*/ 63 h 556"/>
              <a:gd name="T16" fmla="*/ 403 w 556"/>
              <a:gd name="T17" fmla="*/ 80 h 556"/>
              <a:gd name="T18" fmla="*/ 330 w 556"/>
              <a:gd name="T19" fmla="*/ 49 h 556"/>
              <a:gd name="T20" fmla="*/ 330 w 556"/>
              <a:gd name="T21" fmla="*/ 26 h 556"/>
              <a:gd name="T22" fmla="*/ 304 w 556"/>
              <a:gd name="T23" fmla="*/ 0 h 556"/>
              <a:gd name="T24" fmla="*/ 252 w 556"/>
              <a:gd name="T25" fmla="*/ 0 h 556"/>
              <a:gd name="T26" fmla="*/ 226 w 556"/>
              <a:gd name="T27" fmla="*/ 26 h 556"/>
              <a:gd name="T28" fmla="*/ 226 w 556"/>
              <a:gd name="T29" fmla="*/ 49 h 556"/>
              <a:gd name="T30" fmla="*/ 153 w 556"/>
              <a:gd name="T31" fmla="*/ 80 h 556"/>
              <a:gd name="T32" fmla="*/ 136 w 556"/>
              <a:gd name="T33" fmla="*/ 63 h 556"/>
              <a:gd name="T34" fmla="*/ 118 w 556"/>
              <a:gd name="T35" fmla="*/ 56 h 556"/>
              <a:gd name="T36" fmla="*/ 100 w 556"/>
              <a:gd name="T37" fmla="*/ 63 h 556"/>
              <a:gd name="T38" fmla="*/ 63 w 556"/>
              <a:gd name="T39" fmla="*/ 100 h 556"/>
              <a:gd name="T40" fmla="*/ 63 w 556"/>
              <a:gd name="T41" fmla="*/ 136 h 556"/>
              <a:gd name="T42" fmla="*/ 80 w 556"/>
              <a:gd name="T43" fmla="*/ 153 h 556"/>
              <a:gd name="T44" fmla="*/ 49 w 556"/>
              <a:gd name="T45" fmla="*/ 226 h 556"/>
              <a:gd name="T46" fmla="*/ 26 w 556"/>
              <a:gd name="T47" fmla="*/ 226 h 556"/>
              <a:gd name="T48" fmla="*/ 0 w 556"/>
              <a:gd name="T49" fmla="*/ 252 h 556"/>
              <a:gd name="T50" fmla="*/ 0 w 556"/>
              <a:gd name="T51" fmla="*/ 304 h 556"/>
              <a:gd name="T52" fmla="*/ 26 w 556"/>
              <a:gd name="T53" fmla="*/ 330 h 556"/>
              <a:gd name="T54" fmla="*/ 49 w 556"/>
              <a:gd name="T55" fmla="*/ 330 h 556"/>
              <a:gd name="T56" fmla="*/ 80 w 556"/>
              <a:gd name="T57" fmla="*/ 403 h 556"/>
              <a:gd name="T58" fmla="*/ 63 w 556"/>
              <a:gd name="T59" fmla="*/ 420 h 556"/>
              <a:gd name="T60" fmla="*/ 56 w 556"/>
              <a:gd name="T61" fmla="*/ 438 h 556"/>
              <a:gd name="T62" fmla="*/ 63 w 556"/>
              <a:gd name="T63" fmla="*/ 456 h 556"/>
              <a:gd name="T64" fmla="*/ 100 w 556"/>
              <a:gd name="T65" fmla="*/ 493 h 556"/>
              <a:gd name="T66" fmla="*/ 118 w 556"/>
              <a:gd name="T67" fmla="*/ 501 h 556"/>
              <a:gd name="T68" fmla="*/ 136 w 556"/>
              <a:gd name="T69" fmla="*/ 493 h 556"/>
              <a:gd name="T70" fmla="*/ 153 w 556"/>
              <a:gd name="T71" fmla="*/ 476 h 556"/>
              <a:gd name="T72" fmla="*/ 226 w 556"/>
              <a:gd name="T73" fmla="*/ 507 h 556"/>
              <a:gd name="T74" fmla="*/ 226 w 556"/>
              <a:gd name="T75" fmla="*/ 531 h 556"/>
              <a:gd name="T76" fmla="*/ 252 w 556"/>
              <a:gd name="T77" fmla="*/ 556 h 556"/>
              <a:gd name="T78" fmla="*/ 304 w 556"/>
              <a:gd name="T79" fmla="*/ 556 h 556"/>
              <a:gd name="T80" fmla="*/ 330 w 556"/>
              <a:gd name="T81" fmla="*/ 531 h 556"/>
              <a:gd name="T82" fmla="*/ 330 w 556"/>
              <a:gd name="T83" fmla="*/ 507 h 556"/>
              <a:gd name="T84" fmla="*/ 403 w 556"/>
              <a:gd name="T85" fmla="*/ 476 h 556"/>
              <a:gd name="T86" fmla="*/ 420 w 556"/>
              <a:gd name="T87" fmla="*/ 493 h 556"/>
              <a:gd name="T88" fmla="*/ 438 w 556"/>
              <a:gd name="T89" fmla="*/ 501 h 556"/>
              <a:gd name="T90" fmla="*/ 456 w 556"/>
              <a:gd name="T91" fmla="*/ 493 h 556"/>
              <a:gd name="T92" fmla="*/ 493 w 556"/>
              <a:gd name="T93" fmla="*/ 456 h 556"/>
              <a:gd name="T94" fmla="*/ 501 w 556"/>
              <a:gd name="T95" fmla="*/ 438 h 556"/>
              <a:gd name="T96" fmla="*/ 493 w 556"/>
              <a:gd name="T97" fmla="*/ 420 h 556"/>
              <a:gd name="T98" fmla="*/ 476 w 556"/>
              <a:gd name="T99" fmla="*/ 403 h 556"/>
              <a:gd name="T100" fmla="*/ 507 w 556"/>
              <a:gd name="T101" fmla="*/ 330 h 556"/>
              <a:gd name="T102" fmla="*/ 531 w 556"/>
              <a:gd name="T103" fmla="*/ 330 h 556"/>
              <a:gd name="T104" fmla="*/ 556 w 556"/>
              <a:gd name="T105" fmla="*/ 304 h 556"/>
              <a:gd name="T106" fmla="*/ 556 w 556"/>
              <a:gd name="T107" fmla="*/ 252 h 556"/>
              <a:gd name="T108" fmla="*/ 531 w 556"/>
              <a:gd name="T109" fmla="*/ 226 h 556"/>
              <a:gd name="T110" fmla="*/ 540 w 556"/>
              <a:gd name="T111" fmla="*/ 304 h 556"/>
              <a:gd name="T112" fmla="*/ 540 w 556"/>
              <a:gd name="T113" fmla="*/ 304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56" h="556">
                <a:moveTo>
                  <a:pt x="531" y="226"/>
                </a:moveTo>
                <a:cubicBezTo>
                  <a:pt x="507" y="226"/>
                  <a:pt x="507" y="226"/>
                  <a:pt x="507" y="226"/>
                </a:cubicBezTo>
                <a:cubicBezTo>
                  <a:pt x="501" y="200"/>
                  <a:pt x="491" y="176"/>
                  <a:pt x="476" y="153"/>
                </a:cubicBezTo>
                <a:cubicBezTo>
                  <a:pt x="493" y="136"/>
                  <a:pt x="493" y="136"/>
                  <a:pt x="493" y="136"/>
                </a:cubicBezTo>
                <a:cubicBezTo>
                  <a:pt x="503" y="126"/>
                  <a:pt x="503" y="110"/>
                  <a:pt x="493" y="100"/>
                </a:cubicBezTo>
                <a:cubicBezTo>
                  <a:pt x="456" y="63"/>
                  <a:pt x="456" y="63"/>
                  <a:pt x="456" y="63"/>
                </a:cubicBezTo>
                <a:cubicBezTo>
                  <a:pt x="451" y="58"/>
                  <a:pt x="445" y="56"/>
                  <a:pt x="438" y="56"/>
                </a:cubicBezTo>
                <a:cubicBezTo>
                  <a:pt x="431" y="56"/>
                  <a:pt x="425" y="58"/>
                  <a:pt x="420" y="63"/>
                </a:cubicBezTo>
                <a:cubicBezTo>
                  <a:pt x="403" y="80"/>
                  <a:pt x="403" y="80"/>
                  <a:pt x="403" y="80"/>
                </a:cubicBezTo>
                <a:cubicBezTo>
                  <a:pt x="381" y="66"/>
                  <a:pt x="356" y="55"/>
                  <a:pt x="330" y="49"/>
                </a:cubicBezTo>
                <a:cubicBezTo>
                  <a:pt x="330" y="26"/>
                  <a:pt x="330" y="26"/>
                  <a:pt x="330" y="26"/>
                </a:cubicBezTo>
                <a:cubicBezTo>
                  <a:pt x="330" y="12"/>
                  <a:pt x="318" y="0"/>
                  <a:pt x="304" y="0"/>
                </a:cubicBezTo>
                <a:cubicBezTo>
                  <a:pt x="252" y="0"/>
                  <a:pt x="252" y="0"/>
                  <a:pt x="252" y="0"/>
                </a:cubicBezTo>
                <a:cubicBezTo>
                  <a:pt x="238" y="0"/>
                  <a:pt x="226" y="12"/>
                  <a:pt x="226" y="26"/>
                </a:cubicBezTo>
                <a:cubicBezTo>
                  <a:pt x="226" y="49"/>
                  <a:pt x="226" y="49"/>
                  <a:pt x="226" y="49"/>
                </a:cubicBezTo>
                <a:cubicBezTo>
                  <a:pt x="200" y="55"/>
                  <a:pt x="176" y="66"/>
                  <a:pt x="153" y="80"/>
                </a:cubicBezTo>
                <a:cubicBezTo>
                  <a:pt x="136" y="63"/>
                  <a:pt x="136" y="63"/>
                  <a:pt x="136" y="63"/>
                </a:cubicBezTo>
                <a:cubicBezTo>
                  <a:pt x="131" y="58"/>
                  <a:pt x="125" y="56"/>
                  <a:pt x="118" y="56"/>
                </a:cubicBezTo>
                <a:cubicBezTo>
                  <a:pt x="111" y="56"/>
                  <a:pt x="105" y="58"/>
                  <a:pt x="100" y="63"/>
                </a:cubicBezTo>
                <a:cubicBezTo>
                  <a:pt x="63" y="100"/>
                  <a:pt x="63" y="100"/>
                  <a:pt x="63" y="100"/>
                </a:cubicBezTo>
                <a:cubicBezTo>
                  <a:pt x="53" y="110"/>
                  <a:pt x="53" y="126"/>
                  <a:pt x="63" y="136"/>
                </a:cubicBezTo>
                <a:cubicBezTo>
                  <a:pt x="80" y="153"/>
                  <a:pt x="80" y="153"/>
                  <a:pt x="80" y="153"/>
                </a:cubicBezTo>
                <a:cubicBezTo>
                  <a:pt x="65" y="176"/>
                  <a:pt x="55" y="200"/>
                  <a:pt x="49" y="226"/>
                </a:cubicBezTo>
                <a:cubicBezTo>
                  <a:pt x="26" y="226"/>
                  <a:pt x="26" y="226"/>
                  <a:pt x="26" y="226"/>
                </a:cubicBezTo>
                <a:cubicBezTo>
                  <a:pt x="12" y="226"/>
                  <a:pt x="0" y="238"/>
                  <a:pt x="0" y="252"/>
                </a:cubicBezTo>
                <a:cubicBezTo>
                  <a:pt x="0" y="304"/>
                  <a:pt x="0" y="304"/>
                  <a:pt x="0" y="304"/>
                </a:cubicBezTo>
                <a:cubicBezTo>
                  <a:pt x="0" y="318"/>
                  <a:pt x="12" y="330"/>
                  <a:pt x="26" y="330"/>
                </a:cubicBezTo>
                <a:cubicBezTo>
                  <a:pt x="49" y="330"/>
                  <a:pt x="49" y="330"/>
                  <a:pt x="49" y="330"/>
                </a:cubicBezTo>
                <a:cubicBezTo>
                  <a:pt x="55" y="356"/>
                  <a:pt x="65" y="381"/>
                  <a:pt x="80" y="403"/>
                </a:cubicBezTo>
                <a:cubicBezTo>
                  <a:pt x="63" y="420"/>
                  <a:pt x="63" y="420"/>
                  <a:pt x="63" y="420"/>
                </a:cubicBezTo>
                <a:cubicBezTo>
                  <a:pt x="58" y="425"/>
                  <a:pt x="56" y="431"/>
                  <a:pt x="56" y="438"/>
                </a:cubicBezTo>
                <a:cubicBezTo>
                  <a:pt x="56" y="445"/>
                  <a:pt x="58" y="451"/>
                  <a:pt x="63" y="456"/>
                </a:cubicBezTo>
                <a:cubicBezTo>
                  <a:pt x="100" y="493"/>
                  <a:pt x="100" y="493"/>
                  <a:pt x="100" y="493"/>
                </a:cubicBezTo>
                <a:cubicBezTo>
                  <a:pt x="105" y="498"/>
                  <a:pt x="111" y="501"/>
                  <a:pt x="118" y="501"/>
                </a:cubicBezTo>
                <a:cubicBezTo>
                  <a:pt x="125" y="501"/>
                  <a:pt x="131" y="498"/>
                  <a:pt x="136" y="493"/>
                </a:cubicBezTo>
                <a:cubicBezTo>
                  <a:pt x="153" y="476"/>
                  <a:pt x="153" y="476"/>
                  <a:pt x="153" y="476"/>
                </a:cubicBezTo>
                <a:cubicBezTo>
                  <a:pt x="176" y="491"/>
                  <a:pt x="200" y="501"/>
                  <a:pt x="226" y="507"/>
                </a:cubicBezTo>
                <a:cubicBezTo>
                  <a:pt x="226" y="531"/>
                  <a:pt x="226" y="531"/>
                  <a:pt x="226" y="531"/>
                </a:cubicBezTo>
                <a:cubicBezTo>
                  <a:pt x="226" y="545"/>
                  <a:pt x="238" y="556"/>
                  <a:pt x="252" y="556"/>
                </a:cubicBezTo>
                <a:cubicBezTo>
                  <a:pt x="304" y="556"/>
                  <a:pt x="304" y="556"/>
                  <a:pt x="304" y="556"/>
                </a:cubicBezTo>
                <a:cubicBezTo>
                  <a:pt x="318" y="556"/>
                  <a:pt x="330" y="545"/>
                  <a:pt x="330" y="531"/>
                </a:cubicBezTo>
                <a:cubicBezTo>
                  <a:pt x="330" y="507"/>
                  <a:pt x="330" y="507"/>
                  <a:pt x="330" y="507"/>
                </a:cubicBezTo>
                <a:cubicBezTo>
                  <a:pt x="356" y="501"/>
                  <a:pt x="381" y="491"/>
                  <a:pt x="403" y="476"/>
                </a:cubicBezTo>
                <a:cubicBezTo>
                  <a:pt x="420" y="493"/>
                  <a:pt x="420" y="493"/>
                  <a:pt x="420" y="493"/>
                </a:cubicBezTo>
                <a:cubicBezTo>
                  <a:pt x="425" y="498"/>
                  <a:pt x="431" y="501"/>
                  <a:pt x="438" y="501"/>
                </a:cubicBezTo>
                <a:cubicBezTo>
                  <a:pt x="445" y="501"/>
                  <a:pt x="451" y="498"/>
                  <a:pt x="456" y="493"/>
                </a:cubicBezTo>
                <a:cubicBezTo>
                  <a:pt x="493" y="456"/>
                  <a:pt x="493" y="456"/>
                  <a:pt x="493" y="456"/>
                </a:cubicBezTo>
                <a:cubicBezTo>
                  <a:pt x="498" y="451"/>
                  <a:pt x="501" y="445"/>
                  <a:pt x="501" y="438"/>
                </a:cubicBezTo>
                <a:cubicBezTo>
                  <a:pt x="501" y="431"/>
                  <a:pt x="498" y="425"/>
                  <a:pt x="493" y="420"/>
                </a:cubicBezTo>
                <a:cubicBezTo>
                  <a:pt x="476" y="403"/>
                  <a:pt x="476" y="403"/>
                  <a:pt x="476" y="403"/>
                </a:cubicBezTo>
                <a:cubicBezTo>
                  <a:pt x="491" y="381"/>
                  <a:pt x="501" y="356"/>
                  <a:pt x="507" y="330"/>
                </a:cubicBezTo>
                <a:cubicBezTo>
                  <a:pt x="531" y="330"/>
                  <a:pt x="531" y="330"/>
                  <a:pt x="531" y="330"/>
                </a:cubicBezTo>
                <a:cubicBezTo>
                  <a:pt x="545" y="330"/>
                  <a:pt x="556" y="318"/>
                  <a:pt x="556" y="304"/>
                </a:cubicBezTo>
                <a:cubicBezTo>
                  <a:pt x="556" y="252"/>
                  <a:pt x="556" y="252"/>
                  <a:pt x="556" y="252"/>
                </a:cubicBezTo>
                <a:cubicBezTo>
                  <a:pt x="556" y="238"/>
                  <a:pt x="545" y="226"/>
                  <a:pt x="531" y="226"/>
                </a:cubicBezTo>
                <a:close/>
                <a:moveTo>
                  <a:pt x="540" y="304"/>
                </a:moveTo>
                <a:cubicBezTo>
                  <a:pt x="540" y="304"/>
                  <a:pt x="540" y="304"/>
                  <a:pt x="540" y="304"/>
                </a:cubicBezTo>
              </a:path>
            </a:pathLst>
          </a:custGeom>
          <a:solidFill>
            <a:schemeClr val="bg2">
              <a:lumMod val="50000"/>
            </a:schemeClr>
          </a:solidFill>
          <a:ln>
            <a:noFill/>
          </a:ln>
          <a:extLst/>
        </p:spPr>
        <p:txBody>
          <a:bodyPr vert="horz" wrap="square" lIns="93260" tIns="46630" rIns="93260" bIns="46630" numCol="1" anchor="t" anchorCtr="0" compatLnSpc="1">
            <a:prstTxWarp prst="textNoShape">
              <a:avLst/>
            </a:prstTxWarp>
          </a:bodyPr>
          <a:lstStyle/>
          <a:p>
            <a:endParaRPr lang="en-US" sz="1836"/>
          </a:p>
        </p:txBody>
      </p:sp>
      <p:sp>
        <p:nvSpPr>
          <p:cNvPr id="283" name="Freeform 142"/>
          <p:cNvSpPr>
            <a:spLocks/>
          </p:cNvSpPr>
          <p:nvPr/>
        </p:nvSpPr>
        <p:spPr bwMode="auto">
          <a:xfrm>
            <a:off x="7466165" y="3422098"/>
            <a:ext cx="957314" cy="959413"/>
          </a:xfrm>
          <a:custGeom>
            <a:avLst/>
            <a:gdLst>
              <a:gd name="T0" fmla="*/ 74 w 484"/>
              <a:gd name="T1" fmla="*/ 376 h 484"/>
              <a:gd name="T2" fmla="*/ 108 w 484"/>
              <a:gd name="T3" fmla="*/ 74 h 484"/>
              <a:gd name="T4" fmla="*/ 410 w 484"/>
              <a:gd name="T5" fmla="*/ 108 h 484"/>
              <a:gd name="T6" fmla="*/ 376 w 484"/>
              <a:gd name="T7" fmla="*/ 411 h 484"/>
              <a:gd name="T8" fmla="*/ 74 w 484"/>
              <a:gd name="T9" fmla="*/ 376 h 484"/>
            </a:gdLst>
            <a:ahLst/>
            <a:cxnLst>
              <a:cxn ang="0">
                <a:pos x="T0" y="T1"/>
              </a:cxn>
              <a:cxn ang="0">
                <a:pos x="T2" y="T3"/>
              </a:cxn>
              <a:cxn ang="0">
                <a:pos x="T4" y="T5"/>
              </a:cxn>
              <a:cxn ang="0">
                <a:pos x="T6" y="T7"/>
              </a:cxn>
              <a:cxn ang="0">
                <a:pos x="T8" y="T9"/>
              </a:cxn>
            </a:cxnLst>
            <a:rect l="0" t="0" r="r" b="b"/>
            <a:pathLst>
              <a:path w="484" h="484">
                <a:moveTo>
                  <a:pt x="74" y="376"/>
                </a:moveTo>
                <a:cubicBezTo>
                  <a:pt x="0" y="283"/>
                  <a:pt x="15" y="148"/>
                  <a:pt x="108" y="74"/>
                </a:cubicBezTo>
                <a:cubicBezTo>
                  <a:pt x="201" y="0"/>
                  <a:pt x="337" y="15"/>
                  <a:pt x="410" y="108"/>
                </a:cubicBezTo>
                <a:cubicBezTo>
                  <a:pt x="484" y="201"/>
                  <a:pt x="469" y="337"/>
                  <a:pt x="376" y="411"/>
                </a:cubicBezTo>
                <a:cubicBezTo>
                  <a:pt x="283" y="484"/>
                  <a:pt x="148" y="469"/>
                  <a:pt x="74" y="3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85" name="Freeform 144"/>
          <p:cNvSpPr>
            <a:spLocks noEditPoints="1"/>
          </p:cNvSpPr>
          <p:nvPr/>
        </p:nvSpPr>
        <p:spPr bwMode="auto">
          <a:xfrm>
            <a:off x="9639015" y="2886759"/>
            <a:ext cx="1047587" cy="1051786"/>
          </a:xfrm>
          <a:custGeom>
            <a:avLst/>
            <a:gdLst>
              <a:gd name="T0" fmla="*/ 506 w 530"/>
              <a:gd name="T1" fmla="*/ 216 h 530"/>
              <a:gd name="T2" fmla="*/ 483 w 530"/>
              <a:gd name="T3" fmla="*/ 216 h 530"/>
              <a:gd name="T4" fmla="*/ 454 w 530"/>
              <a:gd name="T5" fmla="*/ 146 h 530"/>
              <a:gd name="T6" fmla="*/ 470 w 530"/>
              <a:gd name="T7" fmla="*/ 130 h 530"/>
              <a:gd name="T8" fmla="*/ 470 w 530"/>
              <a:gd name="T9" fmla="*/ 95 h 530"/>
              <a:gd name="T10" fmla="*/ 435 w 530"/>
              <a:gd name="T11" fmla="*/ 60 h 530"/>
              <a:gd name="T12" fmla="*/ 418 w 530"/>
              <a:gd name="T13" fmla="*/ 53 h 530"/>
              <a:gd name="T14" fmla="*/ 401 w 530"/>
              <a:gd name="T15" fmla="*/ 60 h 530"/>
              <a:gd name="T16" fmla="*/ 385 w 530"/>
              <a:gd name="T17" fmla="*/ 76 h 530"/>
              <a:gd name="T18" fmla="*/ 315 w 530"/>
              <a:gd name="T19" fmla="*/ 47 h 530"/>
              <a:gd name="T20" fmla="*/ 315 w 530"/>
              <a:gd name="T21" fmla="*/ 25 h 530"/>
              <a:gd name="T22" fmla="*/ 290 w 530"/>
              <a:gd name="T23" fmla="*/ 0 h 530"/>
              <a:gd name="T24" fmla="*/ 241 w 530"/>
              <a:gd name="T25" fmla="*/ 0 h 530"/>
              <a:gd name="T26" fmla="*/ 216 w 530"/>
              <a:gd name="T27" fmla="*/ 25 h 530"/>
              <a:gd name="T28" fmla="*/ 216 w 530"/>
              <a:gd name="T29" fmla="*/ 47 h 530"/>
              <a:gd name="T30" fmla="*/ 146 w 530"/>
              <a:gd name="T31" fmla="*/ 76 h 530"/>
              <a:gd name="T32" fmla="*/ 130 w 530"/>
              <a:gd name="T33" fmla="*/ 60 h 530"/>
              <a:gd name="T34" fmla="*/ 113 w 530"/>
              <a:gd name="T35" fmla="*/ 53 h 530"/>
              <a:gd name="T36" fmla="*/ 96 w 530"/>
              <a:gd name="T37" fmla="*/ 60 h 530"/>
              <a:gd name="T38" fmla="*/ 60 w 530"/>
              <a:gd name="T39" fmla="*/ 95 h 530"/>
              <a:gd name="T40" fmla="*/ 60 w 530"/>
              <a:gd name="T41" fmla="*/ 130 h 530"/>
              <a:gd name="T42" fmla="*/ 76 w 530"/>
              <a:gd name="T43" fmla="*/ 146 h 530"/>
              <a:gd name="T44" fmla="*/ 47 w 530"/>
              <a:gd name="T45" fmla="*/ 216 h 530"/>
              <a:gd name="T46" fmla="*/ 25 w 530"/>
              <a:gd name="T47" fmla="*/ 216 h 530"/>
              <a:gd name="T48" fmla="*/ 0 w 530"/>
              <a:gd name="T49" fmla="*/ 240 h 530"/>
              <a:gd name="T50" fmla="*/ 0 w 530"/>
              <a:gd name="T51" fmla="*/ 290 h 530"/>
              <a:gd name="T52" fmla="*/ 25 w 530"/>
              <a:gd name="T53" fmla="*/ 314 h 530"/>
              <a:gd name="T54" fmla="*/ 47 w 530"/>
              <a:gd name="T55" fmla="*/ 314 h 530"/>
              <a:gd name="T56" fmla="*/ 76 w 530"/>
              <a:gd name="T57" fmla="*/ 384 h 530"/>
              <a:gd name="T58" fmla="*/ 60 w 530"/>
              <a:gd name="T59" fmla="*/ 400 h 530"/>
              <a:gd name="T60" fmla="*/ 53 w 530"/>
              <a:gd name="T61" fmla="*/ 418 h 530"/>
              <a:gd name="T62" fmla="*/ 60 w 530"/>
              <a:gd name="T63" fmla="*/ 435 h 530"/>
              <a:gd name="T64" fmla="*/ 96 w 530"/>
              <a:gd name="T65" fmla="*/ 470 h 530"/>
              <a:gd name="T66" fmla="*/ 113 w 530"/>
              <a:gd name="T67" fmla="*/ 477 h 530"/>
              <a:gd name="T68" fmla="*/ 130 w 530"/>
              <a:gd name="T69" fmla="*/ 470 h 530"/>
              <a:gd name="T70" fmla="*/ 146 w 530"/>
              <a:gd name="T71" fmla="*/ 454 h 530"/>
              <a:gd name="T72" fmla="*/ 216 w 530"/>
              <a:gd name="T73" fmla="*/ 483 h 530"/>
              <a:gd name="T74" fmla="*/ 216 w 530"/>
              <a:gd name="T75" fmla="*/ 506 h 530"/>
              <a:gd name="T76" fmla="*/ 241 w 530"/>
              <a:gd name="T77" fmla="*/ 530 h 530"/>
              <a:gd name="T78" fmla="*/ 290 w 530"/>
              <a:gd name="T79" fmla="*/ 530 h 530"/>
              <a:gd name="T80" fmla="*/ 315 w 530"/>
              <a:gd name="T81" fmla="*/ 506 h 530"/>
              <a:gd name="T82" fmla="*/ 315 w 530"/>
              <a:gd name="T83" fmla="*/ 483 h 530"/>
              <a:gd name="T84" fmla="*/ 385 w 530"/>
              <a:gd name="T85" fmla="*/ 454 h 530"/>
              <a:gd name="T86" fmla="*/ 401 w 530"/>
              <a:gd name="T87" fmla="*/ 470 h 530"/>
              <a:gd name="T88" fmla="*/ 418 w 530"/>
              <a:gd name="T89" fmla="*/ 477 h 530"/>
              <a:gd name="T90" fmla="*/ 435 w 530"/>
              <a:gd name="T91" fmla="*/ 470 h 530"/>
              <a:gd name="T92" fmla="*/ 470 w 530"/>
              <a:gd name="T93" fmla="*/ 435 h 530"/>
              <a:gd name="T94" fmla="*/ 478 w 530"/>
              <a:gd name="T95" fmla="*/ 418 h 530"/>
              <a:gd name="T96" fmla="*/ 470 w 530"/>
              <a:gd name="T97" fmla="*/ 400 h 530"/>
              <a:gd name="T98" fmla="*/ 454 w 530"/>
              <a:gd name="T99" fmla="*/ 384 h 530"/>
              <a:gd name="T100" fmla="*/ 483 w 530"/>
              <a:gd name="T101" fmla="*/ 314 h 530"/>
              <a:gd name="T102" fmla="*/ 506 w 530"/>
              <a:gd name="T103" fmla="*/ 314 h 530"/>
              <a:gd name="T104" fmla="*/ 530 w 530"/>
              <a:gd name="T105" fmla="*/ 290 h 530"/>
              <a:gd name="T106" fmla="*/ 530 w 530"/>
              <a:gd name="T107" fmla="*/ 240 h 530"/>
              <a:gd name="T108" fmla="*/ 506 w 530"/>
              <a:gd name="T109" fmla="*/ 216 h 530"/>
              <a:gd name="T110" fmla="*/ 438 w 530"/>
              <a:gd name="T111" fmla="*/ 366 h 530"/>
              <a:gd name="T112" fmla="*/ 164 w 530"/>
              <a:gd name="T113" fmla="*/ 438 h 530"/>
              <a:gd name="T114" fmla="*/ 93 w 530"/>
              <a:gd name="T115" fmla="*/ 164 h 530"/>
              <a:gd name="T116" fmla="*/ 367 w 530"/>
              <a:gd name="T117" fmla="*/ 93 h 530"/>
              <a:gd name="T118" fmla="*/ 438 w 530"/>
              <a:gd name="T119" fmla="*/ 366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0" h="530">
                <a:moveTo>
                  <a:pt x="506" y="216"/>
                </a:moveTo>
                <a:cubicBezTo>
                  <a:pt x="483" y="216"/>
                  <a:pt x="483" y="216"/>
                  <a:pt x="483" y="216"/>
                </a:cubicBezTo>
                <a:cubicBezTo>
                  <a:pt x="478" y="191"/>
                  <a:pt x="468" y="167"/>
                  <a:pt x="454" y="146"/>
                </a:cubicBezTo>
                <a:cubicBezTo>
                  <a:pt x="470" y="130"/>
                  <a:pt x="470" y="130"/>
                  <a:pt x="470" y="130"/>
                </a:cubicBezTo>
                <a:cubicBezTo>
                  <a:pt x="480" y="120"/>
                  <a:pt x="480" y="105"/>
                  <a:pt x="470" y="95"/>
                </a:cubicBezTo>
                <a:cubicBezTo>
                  <a:pt x="435" y="60"/>
                  <a:pt x="435" y="60"/>
                  <a:pt x="435" y="60"/>
                </a:cubicBezTo>
                <a:cubicBezTo>
                  <a:pt x="431" y="56"/>
                  <a:pt x="424" y="53"/>
                  <a:pt x="418" y="53"/>
                </a:cubicBezTo>
                <a:cubicBezTo>
                  <a:pt x="411" y="53"/>
                  <a:pt x="405" y="56"/>
                  <a:pt x="401" y="60"/>
                </a:cubicBezTo>
                <a:cubicBezTo>
                  <a:pt x="385" y="76"/>
                  <a:pt x="385" y="76"/>
                  <a:pt x="385" y="76"/>
                </a:cubicBezTo>
                <a:cubicBezTo>
                  <a:pt x="363" y="62"/>
                  <a:pt x="340" y="53"/>
                  <a:pt x="315" y="47"/>
                </a:cubicBezTo>
                <a:cubicBezTo>
                  <a:pt x="315" y="25"/>
                  <a:pt x="315" y="25"/>
                  <a:pt x="315" y="25"/>
                </a:cubicBezTo>
                <a:cubicBezTo>
                  <a:pt x="315" y="11"/>
                  <a:pt x="304" y="0"/>
                  <a:pt x="290" y="0"/>
                </a:cubicBezTo>
                <a:cubicBezTo>
                  <a:pt x="241" y="0"/>
                  <a:pt x="241" y="0"/>
                  <a:pt x="241" y="0"/>
                </a:cubicBezTo>
                <a:cubicBezTo>
                  <a:pt x="227" y="0"/>
                  <a:pt x="216" y="11"/>
                  <a:pt x="216" y="25"/>
                </a:cubicBezTo>
                <a:cubicBezTo>
                  <a:pt x="216" y="47"/>
                  <a:pt x="216" y="47"/>
                  <a:pt x="216" y="47"/>
                </a:cubicBezTo>
                <a:cubicBezTo>
                  <a:pt x="191" y="53"/>
                  <a:pt x="168" y="62"/>
                  <a:pt x="146" y="76"/>
                </a:cubicBezTo>
                <a:cubicBezTo>
                  <a:pt x="130" y="60"/>
                  <a:pt x="130" y="60"/>
                  <a:pt x="130" y="60"/>
                </a:cubicBezTo>
                <a:cubicBezTo>
                  <a:pt x="126" y="56"/>
                  <a:pt x="119" y="53"/>
                  <a:pt x="113" y="53"/>
                </a:cubicBezTo>
                <a:cubicBezTo>
                  <a:pt x="106" y="53"/>
                  <a:pt x="100" y="56"/>
                  <a:pt x="96" y="60"/>
                </a:cubicBezTo>
                <a:cubicBezTo>
                  <a:pt x="60" y="95"/>
                  <a:pt x="60" y="95"/>
                  <a:pt x="60" y="95"/>
                </a:cubicBezTo>
                <a:cubicBezTo>
                  <a:pt x="51" y="105"/>
                  <a:pt x="51" y="120"/>
                  <a:pt x="60" y="130"/>
                </a:cubicBezTo>
                <a:cubicBezTo>
                  <a:pt x="76" y="146"/>
                  <a:pt x="76" y="146"/>
                  <a:pt x="76" y="146"/>
                </a:cubicBezTo>
                <a:cubicBezTo>
                  <a:pt x="63" y="167"/>
                  <a:pt x="53" y="191"/>
                  <a:pt x="47" y="216"/>
                </a:cubicBezTo>
                <a:cubicBezTo>
                  <a:pt x="25" y="216"/>
                  <a:pt x="25" y="216"/>
                  <a:pt x="25" y="216"/>
                </a:cubicBezTo>
                <a:cubicBezTo>
                  <a:pt x="11" y="216"/>
                  <a:pt x="0" y="227"/>
                  <a:pt x="0" y="240"/>
                </a:cubicBezTo>
                <a:cubicBezTo>
                  <a:pt x="0" y="290"/>
                  <a:pt x="0" y="290"/>
                  <a:pt x="0" y="290"/>
                </a:cubicBezTo>
                <a:cubicBezTo>
                  <a:pt x="0" y="303"/>
                  <a:pt x="11" y="314"/>
                  <a:pt x="25" y="314"/>
                </a:cubicBezTo>
                <a:cubicBezTo>
                  <a:pt x="47" y="314"/>
                  <a:pt x="47" y="314"/>
                  <a:pt x="47" y="314"/>
                </a:cubicBezTo>
                <a:cubicBezTo>
                  <a:pt x="53" y="339"/>
                  <a:pt x="63" y="363"/>
                  <a:pt x="76" y="384"/>
                </a:cubicBezTo>
                <a:cubicBezTo>
                  <a:pt x="60" y="400"/>
                  <a:pt x="60" y="400"/>
                  <a:pt x="60" y="400"/>
                </a:cubicBezTo>
                <a:cubicBezTo>
                  <a:pt x="56" y="405"/>
                  <a:pt x="53" y="411"/>
                  <a:pt x="53" y="418"/>
                </a:cubicBezTo>
                <a:cubicBezTo>
                  <a:pt x="53" y="424"/>
                  <a:pt x="56" y="430"/>
                  <a:pt x="60" y="435"/>
                </a:cubicBezTo>
                <a:cubicBezTo>
                  <a:pt x="96" y="470"/>
                  <a:pt x="96" y="470"/>
                  <a:pt x="96" y="470"/>
                </a:cubicBezTo>
                <a:cubicBezTo>
                  <a:pt x="100" y="475"/>
                  <a:pt x="106" y="477"/>
                  <a:pt x="113" y="477"/>
                </a:cubicBezTo>
                <a:cubicBezTo>
                  <a:pt x="119" y="477"/>
                  <a:pt x="126" y="475"/>
                  <a:pt x="130" y="470"/>
                </a:cubicBezTo>
                <a:cubicBezTo>
                  <a:pt x="146" y="454"/>
                  <a:pt x="146" y="454"/>
                  <a:pt x="146" y="454"/>
                </a:cubicBezTo>
                <a:cubicBezTo>
                  <a:pt x="168" y="468"/>
                  <a:pt x="191" y="478"/>
                  <a:pt x="216" y="483"/>
                </a:cubicBezTo>
                <a:cubicBezTo>
                  <a:pt x="216" y="506"/>
                  <a:pt x="216" y="506"/>
                  <a:pt x="216" y="506"/>
                </a:cubicBezTo>
                <a:cubicBezTo>
                  <a:pt x="216" y="519"/>
                  <a:pt x="227" y="530"/>
                  <a:pt x="241" y="530"/>
                </a:cubicBezTo>
                <a:cubicBezTo>
                  <a:pt x="290" y="530"/>
                  <a:pt x="290" y="530"/>
                  <a:pt x="290" y="530"/>
                </a:cubicBezTo>
                <a:cubicBezTo>
                  <a:pt x="304" y="530"/>
                  <a:pt x="315" y="519"/>
                  <a:pt x="315" y="506"/>
                </a:cubicBezTo>
                <a:cubicBezTo>
                  <a:pt x="315" y="483"/>
                  <a:pt x="315" y="483"/>
                  <a:pt x="315" y="483"/>
                </a:cubicBezTo>
                <a:cubicBezTo>
                  <a:pt x="340" y="478"/>
                  <a:pt x="363" y="468"/>
                  <a:pt x="385" y="454"/>
                </a:cubicBezTo>
                <a:cubicBezTo>
                  <a:pt x="401" y="470"/>
                  <a:pt x="401" y="470"/>
                  <a:pt x="401" y="470"/>
                </a:cubicBezTo>
                <a:cubicBezTo>
                  <a:pt x="405" y="475"/>
                  <a:pt x="411" y="477"/>
                  <a:pt x="418" y="477"/>
                </a:cubicBezTo>
                <a:cubicBezTo>
                  <a:pt x="424" y="477"/>
                  <a:pt x="431" y="475"/>
                  <a:pt x="435" y="470"/>
                </a:cubicBezTo>
                <a:cubicBezTo>
                  <a:pt x="470" y="435"/>
                  <a:pt x="470" y="435"/>
                  <a:pt x="470" y="435"/>
                </a:cubicBezTo>
                <a:cubicBezTo>
                  <a:pt x="475" y="430"/>
                  <a:pt x="478" y="424"/>
                  <a:pt x="478" y="418"/>
                </a:cubicBezTo>
                <a:cubicBezTo>
                  <a:pt x="478" y="411"/>
                  <a:pt x="475" y="405"/>
                  <a:pt x="470" y="400"/>
                </a:cubicBezTo>
                <a:cubicBezTo>
                  <a:pt x="454" y="384"/>
                  <a:pt x="454" y="384"/>
                  <a:pt x="454" y="384"/>
                </a:cubicBezTo>
                <a:cubicBezTo>
                  <a:pt x="468" y="363"/>
                  <a:pt x="478" y="339"/>
                  <a:pt x="483" y="314"/>
                </a:cubicBezTo>
                <a:cubicBezTo>
                  <a:pt x="506" y="314"/>
                  <a:pt x="506" y="314"/>
                  <a:pt x="506" y="314"/>
                </a:cubicBezTo>
                <a:cubicBezTo>
                  <a:pt x="519" y="314"/>
                  <a:pt x="530" y="303"/>
                  <a:pt x="530" y="290"/>
                </a:cubicBezTo>
                <a:cubicBezTo>
                  <a:pt x="530" y="240"/>
                  <a:pt x="530" y="240"/>
                  <a:pt x="530" y="240"/>
                </a:cubicBezTo>
                <a:cubicBezTo>
                  <a:pt x="530" y="227"/>
                  <a:pt x="519" y="216"/>
                  <a:pt x="506" y="216"/>
                </a:cubicBezTo>
                <a:close/>
                <a:moveTo>
                  <a:pt x="438" y="366"/>
                </a:moveTo>
                <a:cubicBezTo>
                  <a:pt x="382" y="462"/>
                  <a:pt x="260" y="494"/>
                  <a:pt x="164" y="438"/>
                </a:cubicBezTo>
                <a:cubicBezTo>
                  <a:pt x="69" y="382"/>
                  <a:pt x="37" y="259"/>
                  <a:pt x="93" y="164"/>
                </a:cubicBezTo>
                <a:cubicBezTo>
                  <a:pt x="149" y="69"/>
                  <a:pt x="271" y="37"/>
                  <a:pt x="367" y="93"/>
                </a:cubicBezTo>
                <a:cubicBezTo>
                  <a:pt x="462" y="148"/>
                  <a:pt x="494" y="271"/>
                  <a:pt x="438" y="366"/>
                </a:cubicBezTo>
                <a:close/>
              </a:path>
            </a:pathLst>
          </a:custGeom>
          <a:solidFill>
            <a:schemeClr val="bg2">
              <a:lumMod val="50000"/>
            </a:schemeClr>
          </a:solidFill>
          <a:ln>
            <a:noFill/>
          </a:ln>
          <a:extLst/>
        </p:spPr>
        <p:txBody>
          <a:bodyPr vert="horz" wrap="square" lIns="93260" tIns="46630" rIns="93260" bIns="46630" numCol="1" anchor="t" anchorCtr="0" compatLnSpc="1">
            <a:prstTxWarp prst="textNoShape">
              <a:avLst/>
            </a:prstTxWarp>
          </a:bodyPr>
          <a:lstStyle/>
          <a:p>
            <a:endParaRPr lang="en-US" sz="1836"/>
          </a:p>
        </p:txBody>
      </p:sp>
      <p:sp>
        <p:nvSpPr>
          <p:cNvPr id="286" name="Freeform 145"/>
          <p:cNvSpPr>
            <a:spLocks/>
          </p:cNvSpPr>
          <p:nvPr/>
        </p:nvSpPr>
        <p:spPr bwMode="auto">
          <a:xfrm>
            <a:off x="9699896" y="2947640"/>
            <a:ext cx="927922" cy="932121"/>
          </a:xfrm>
          <a:custGeom>
            <a:avLst/>
            <a:gdLst>
              <a:gd name="T0" fmla="*/ 412 w 469"/>
              <a:gd name="T1" fmla="*/ 339 h 470"/>
              <a:gd name="T2" fmla="*/ 130 w 469"/>
              <a:gd name="T3" fmla="*/ 412 h 470"/>
              <a:gd name="T4" fmla="*/ 57 w 469"/>
              <a:gd name="T5" fmla="*/ 131 h 470"/>
              <a:gd name="T6" fmla="*/ 338 w 469"/>
              <a:gd name="T7" fmla="*/ 58 h 470"/>
              <a:gd name="T8" fmla="*/ 412 w 469"/>
              <a:gd name="T9" fmla="*/ 339 h 470"/>
            </a:gdLst>
            <a:ahLst/>
            <a:cxnLst>
              <a:cxn ang="0">
                <a:pos x="T0" y="T1"/>
              </a:cxn>
              <a:cxn ang="0">
                <a:pos x="T2" y="T3"/>
              </a:cxn>
              <a:cxn ang="0">
                <a:pos x="T4" y="T5"/>
              </a:cxn>
              <a:cxn ang="0">
                <a:pos x="T6" y="T7"/>
              </a:cxn>
              <a:cxn ang="0">
                <a:pos x="T8" y="T9"/>
              </a:cxn>
            </a:cxnLst>
            <a:rect l="0" t="0" r="r" b="b"/>
            <a:pathLst>
              <a:path w="469" h="470">
                <a:moveTo>
                  <a:pt x="412" y="339"/>
                </a:moveTo>
                <a:cubicBezTo>
                  <a:pt x="354" y="437"/>
                  <a:pt x="228" y="470"/>
                  <a:pt x="130" y="412"/>
                </a:cubicBezTo>
                <a:cubicBezTo>
                  <a:pt x="33" y="355"/>
                  <a:pt x="0" y="229"/>
                  <a:pt x="57" y="131"/>
                </a:cubicBezTo>
                <a:cubicBezTo>
                  <a:pt x="115" y="33"/>
                  <a:pt x="240" y="0"/>
                  <a:pt x="338" y="58"/>
                </a:cubicBezTo>
                <a:cubicBezTo>
                  <a:pt x="436" y="115"/>
                  <a:pt x="469" y="241"/>
                  <a:pt x="412" y="339"/>
                </a:cubicBezTo>
                <a:close/>
              </a:path>
            </a:pathLst>
          </a:custGeom>
          <a:solidFill>
            <a:srgbClr val="FFFFFF">
              <a:alpha val="50196"/>
            </a:srgbClr>
          </a:solidFill>
          <a:ln>
            <a:noFill/>
          </a:ln>
          <a:extLst/>
        </p:spPr>
        <p:txBody>
          <a:bodyPr vert="horz" wrap="square" lIns="93260" tIns="46630" rIns="93260" bIns="46630" numCol="1" anchor="t" anchorCtr="0" compatLnSpc="1">
            <a:prstTxWarp prst="textNoShape">
              <a:avLst/>
            </a:prstTxWarp>
          </a:bodyPr>
          <a:lstStyle/>
          <a:p>
            <a:endParaRPr lang="en-US" sz="1836"/>
          </a:p>
        </p:txBody>
      </p:sp>
      <p:sp>
        <p:nvSpPr>
          <p:cNvPr id="291" name="Freeform 149"/>
          <p:cNvSpPr>
            <a:spLocks/>
          </p:cNvSpPr>
          <p:nvPr/>
        </p:nvSpPr>
        <p:spPr bwMode="auto">
          <a:xfrm>
            <a:off x="10501856" y="3955338"/>
            <a:ext cx="1041289" cy="1047587"/>
          </a:xfrm>
          <a:custGeom>
            <a:avLst/>
            <a:gdLst>
              <a:gd name="T0" fmla="*/ 263 w 527"/>
              <a:gd name="T1" fmla="*/ 528 h 528"/>
              <a:gd name="T2" fmla="*/ 75 w 527"/>
              <a:gd name="T3" fmla="*/ 448 h 528"/>
              <a:gd name="T4" fmla="*/ 74 w 527"/>
              <a:gd name="T5" fmla="*/ 448 h 528"/>
              <a:gd name="T6" fmla="*/ 68 w 527"/>
              <a:gd name="T7" fmla="*/ 441 h 528"/>
              <a:gd name="T8" fmla="*/ 68 w 527"/>
              <a:gd name="T9" fmla="*/ 441 h 528"/>
              <a:gd name="T10" fmla="*/ 61 w 527"/>
              <a:gd name="T11" fmla="*/ 433 h 528"/>
              <a:gd name="T12" fmla="*/ 49 w 527"/>
              <a:gd name="T13" fmla="*/ 417 h 528"/>
              <a:gd name="T14" fmla="*/ 46 w 527"/>
              <a:gd name="T15" fmla="*/ 413 h 528"/>
              <a:gd name="T16" fmla="*/ 44 w 527"/>
              <a:gd name="T17" fmla="*/ 411 h 528"/>
              <a:gd name="T18" fmla="*/ 34 w 527"/>
              <a:gd name="T19" fmla="*/ 395 h 528"/>
              <a:gd name="T20" fmla="*/ 33 w 527"/>
              <a:gd name="T21" fmla="*/ 392 h 528"/>
              <a:gd name="T22" fmla="*/ 0 w 527"/>
              <a:gd name="T23" fmla="*/ 264 h 528"/>
              <a:gd name="T24" fmla="*/ 81 w 527"/>
              <a:gd name="T25" fmla="*/ 74 h 528"/>
              <a:gd name="T26" fmla="*/ 82 w 527"/>
              <a:gd name="T27" fmla="*/ 73 h 528"/>
              <a:gd name="T28" fmla="*/ 252 w 527"/>
              <a:gd name="T29" fmla="*/ 1 h 528"/>
              <a:gd name="T30" fmla="*/ 262 w 527"/>
              <a:gd name="T31" fmla="*/ 0 h 528"/>
              <a:gd name="T32" fmla="*/ 263 w 527"/>
              <a:gd name="T33" fmla="*/ 0 h 528"/>
              <a:gd name="T34" fmla="*/ 263 w 527"/>
              <a:gd name="T35" fmla="*/ 0 h 528"/>
              <a:gd name="T36" fmla="*/ 264 w 527"/>
              <a:gd name="T37" fmla="*/ 0 h 528"/>
              <a:gd name="T38" fmla="*/ 269 w 527"/>
              <a:gd name="T39" fmla="*/ 1 h 528"/>
              <a:gd name="T40" fmla="*/ 527 w 527"/>
              <a:gd name="T41" fmla="*/ 264 h 528"/>
              <a:gd name="T42" fmla="*/ 263 w 527"/>
              <a:gd name="T43" fmla="*/ 528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7" h="528">
                <a:moveTo>
                  <a:pt x="263" y="528"/>
                </a:moveTo>
                <a:cubicBezTo>
                  <a:pt x="189" y="528"/>
                  <a:pt x="122" y="497"/>
                  <a:pt x="75" y="448"/>
                </a:cubicBezTo>
                <a:cubicBezTo>
                  <a:pt x="74" y="448"/>
                  <a:pt x="74" y="448"/>
                  <a:pt x="74" y="448"/>
                </a:cubicBezTo>
                <a:cubicBezTo>
                  <a:pt x="72" y="446"/>
                  <a:pt x="70" y="444"/>
                  <a:pt x="68" y="441"/>
                </a:cubicBezTo>
                <a:cubicBezTo>
                  <a:pt x="68" y="441"/>
                  <a:pt x="68" y="441"/>
                  <a:pt x="68" y="441"/>
                </a:cubicBezTo>
                <a:cubicBezTo>
                  <a:pt x="66" y="439"/>
                  <a:pt x="63" y="436"/>
                  <a:pt x="61" y="433"/>
                </a:cubicBezTo>
                <a:cubicBezTo>
                  <a:pt x="57" y="428"/>
                  <a:pt x="53" y="423"/>
                  <a:pt x="49" y="417"/>
                </a:cubicBezTo>
                <a:cubicBezTo>
                  <a:pt x="48" y="416"/>
                  <a:pt x="47" y="414"/>
                  <a:pt x="46" y="413"/>
                </a:cubicBezTo>
                <a:cubicBezTo>
                  <a:pt x="45" y="412"/>
                  <a:pt x="45" y="412"/>
                  <a:pt x="44" y="411"/>
                </a:cubicBezTo>
                <a:cubicBezTo>
                  <a:pt x="38" y="402"/>
                  <a:pt x="34" y="395"/>
                  <a:pt x="34" y="395"/>
                </a:cubicBezTo>
                <a:cubicBezTo>
                  <a:pt x="33" y="394"/>
                  <a:pt x="33" y="393"/>
                  <a:pt x="33" y="392"/>
                </a:cubicBezTo>
                <a:cubicBezTo>
                  <a:pt x="12" y="354"/>
                  <a:pt x="0" y="310"/>
                  <a:pt x="0" y="264"/>
                </a:cubicBezTo>
                <a:cubicBezTo>
                  <a:pt x="0" y="189"/>
                  <a:pt x="31" y="122"/>
                  <a:pt x="81" y="74"/>
                </a:cubicBezTo>
                <a:cubicBezTo>
                  <a:pt x="81" y="73"/>
                  <a:pt x="82" y="73"/>
                  <a:pt x="82" y="73"/>
                </a:cubicBezTo>
                <a:cubicBezTo>
                  <a:pt x="127" y="30"/>
                  <a:pt x="186" y="3"/>
                  <a:pt x="252" y="1"/>
                </a:cubicBezTo>
                <a:cubicBezTo>
                  <a:pt x="255" y="0"/>
                  <a:pt x="259" y="0"/>
                  <a:pt x="262" y="0"/>
                </a:cubicBezTo>
                <a:cubicBezTo>
                  <a:pt x="262" y="0"/>
                  <a:pt x="263" y="0"/>
                  <a:pt x="263" y="0"/>
                </a:cubicBezTo>
                <a:cubicBezTo>
                  <a:pt x="263" y="0"/>
                  <a:pt x="263" y="0"/>
                  <a:pt x="263" y="0"/>
                </a:cubicBezTo>
                <a:cubicBezTo>
                  <a:pt x="264" y="0"/>
                  <a:pt x="264" y="0"/>
                  <a:pt x="264" y="0"/>
                </a:cubicBezTo>
                <a:cubicBezTo>
                  <a:pt x="266" y="0"/>
                  <a:pt x="268" y="0"/>
                  <a:pt x="269" y="1"/>
                </a:cubicBezTo>
                <a:cubicBezTo>
                  <a:pt x="412" y="4"/>
                  <a:pt x="527" y="120"/>
                  <a:pt x="527" y="264"/>
                </a:cubicBezTo>
                <a:cubicBezTo>
                  <a:pt x="527" y="410"/>
                  <a:pt x="409" y="528"/>
                  <a:pt x="263" y="5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54" name="Freeform 211"/>
          <p:cNvSpPr>
            <a:spLocks noEditPoints="1"/>
          </p:cNvSpPr>
          <p:nvPr/>
        </p:nvSpPr>
        <p:spPr bwMode="auto">
          <a:xfrm>
            <a:off x="10350702" y="3808383"/>
            <a:ext cx="1341498" cy="1343597"/>
          </a:xfrm>
          <a:custGeom>
            <a:avLst/>
            <a:gdLst>
              <a:gd name="T0" fmla="*/ 639 w 678"/>
              <a:gd name="T1" fmla="*/ 299 h 678"/>
              <a:gd name="T2" fmla="*/ 665 w 678"/>
              <a:gd name="T3" fmla="*/ 244 h 678"/>
              <a:gd name="T4" fmla="*/ 600 w 678"/>
              <a:gd name="T5" fmla="*/ 188 h 678"/>
              <a:gd name="T6" fmla="*/ 602 w 678"/>
              <a:gd name="T7" fmla="*/ 125 h 678"/>
              <a:gd name="T8" fmla="*/ 520 w 678"/>
              <a:gd name="T9" fmla="*/ 100 h 678"/>
              <a:gd name="T10" fmla="*/ 502 w 678"/>
              <a:gd name="T11" fmla="*/ 42 h 678"/>
              <a:gd name="T12" fmla="*/ 418 w 678"/>
              <a:gd name="T13" fmla="*/ 50 h 678"/>
              <a:gd name="T14" fmla="*/ 373 w 678"/>
              <a:gd name="T15" fmla="*/ 2 h 678"/>
              <a:gd name="T16" fmla="*/ 340 w 678"/>
              <a:gd name="T17" fmla="*/ 0 h 678"/>
              <a:gd name="T18" fmla="*/ 339 w 678"/>
              <a:gd name="T19" fmla="*/ 0 h 678"/>
              <a:gd name="T20" fmla="*/ 325 w 678"/>
              <a:gd name="T21" fmla="*/ 0 h 678"/>
              <a:gd name="T22" fmla="*/ 299 w 678"/>
              <a:gd name="T23" fmla="*/ 42 h 678"/>
              <a:gd name="T24" fmla="*/ 244 w 678"/>
              <a:gd name="T25" fmla="*/ 14 h 678"/>
              <a:gd name="T26" fmla="*/ 189 w 678"/>
              <a:gd name="T27" fmla="*/ 78 h 678"/>
              <a:gd name="T28" fmla="*/ 125 w 678"/>
              <a:gd name="T29" fmla="*/ 77 h 678"/>
              <a:gd name="T30" fmla="*/ 105 w 678"/>
              <a:gd name="T31" fmla="*/ 94 h 678"/>
              <a:gd name="T32" fmla="*/ 101 w 678"/>
              <a:gd name="T33" fmla="*/ 158 h 678"/>
              <a:gd name="T34" fmla="*/ 42 w 678"/>
              <a:gd name="T35" fmla="*/ 176 h 678"/>
              <a:gd name="T36" fmla="*/ 48 w 678"/>
              <a:gd name="T37" fmla="*/ 263 h 678"/>
              <a:gd name="T38" fmla="*/ 2 w 678"/>
              <a:gd name="T39" fmla="*/ 305 h 678"/>
              <a:gd name="T40" fmla="*/ 2 w 678"/>
              <a:gd name="T41" fmla="*/ 376 h 678"/>
              <a:gd name="T42" fmla="*/ 48 w 678"/>
              <a:gd name="T43" fmla="*/ 415 h 678"/>
              <a:gd name="T44" fmla="*/ 41 w 678"/>
              <a:gd name="T45" fmla="*/ 499 h 678"/>
              <a:gd name="T46" fmla="*/ 101 w 678"/>
              <a:gd name="T47" fmla="*/ 523 h 678"/>
              <a:gd name="T48" fmla="*/ 79 w 678"/>
              <a:gd name="T49" fmla="*/ 557 h 678"/>
              <a:gd name="T50" fmla="*/ 88 w 678"/>
              <a:gd name="T51" fmla="*/ 567 h 678"/>
              <a:gd name="T52" fmla="*/ 97 w 678"/>
              <a:gd name="T53" fmla="*/ 576 h 678"/>
              <a:gd name="T54" fmla="*/ 156 w 678"/>
              <a:gd name="T55" fmla="*/ 581 h 678"/>
              <a:gd name="T56" fmla="*/ 177 w 678"/>
              <a:gd name="T57" fmla="*/ 636 h 678"/>
              <a:gd name="T58" fmla="*/ 261 w 678"/>
              <a:gd name="T59" fmla="*/ 631 h 678"/>
              <a:gd name="T60" fmla="*/ 305 w 678"/>
              <a:gd name="T61" fmla="*/ 676 h 678"/>
              <a:gd name="T62" fmla="*/ 374 w 678"/>
              <a:gd name="T63" fmla="*/ 676 h 678"/>
              <a:gd name="T64" fmla="*/ 415 w 678"/>
              <a:gd name="T65" fmla="*/ 634 h 678"/>
              <a:gd name="T66" fmla="*/ 499 w 678"/>
              <a:gd name="T67" fmla="*/ 638 h 678"/>
              <a:gd name="T68" fmla="*/ 520 w 678"/>
              <a:gd name="T69" fmla="*/ 581 h 678"/>
              <a:gd name="T70" fmla="*/ 601 w 678"/>
              <a:gd name="T71" fmla="*/ 554 h 678"/>
              <a:gd name="T72" fmla="*/ 597 w 678"/>
              <a:gd name="T73" fmla="*/ 493 h 678"/>
              <a:gd name="T74" fmla="*/ 663 w 678"/>
              <a:gd name="T75" fmla="*/ 439 h 678"/>
              <a:gd name="T76" fmla="*/ 639 w 678"/>
              <a:gd name="T77" fmla="*/ 382 h 678"/>
              <a:gd name="T78" fmla="*/ 678 w 678"/>
              <a:gd name="T79" fmla="*/ 339 h 678"/>
              <a:gd name="T80" fmla="*/ 339 w 678"/>
              <a:gd name="T81" fmla="*/ 590 h 678"/>
              <a:gd name="T82" fmla="*/ 159 w 678"/>
              <a:gd name="T83" fmla="*/ 514 h 678"/>
              <a:gd name="T84" fmla="*/ 153 w 678"/>
              <a:gd name="T85" fmla="*/ 508 h 678"/>
              <a:gd name="T86" fmla="*/ 135 w 678"/>
              <a:gd name="T87" fmla="*/ 485 h 678"/>
              <a:gd name="T88" fmla="*/ 131 w 678"/>
              <a:gd name="T89" fmla="*/ 479 h 678"/>
              <a:gd name="T90" fmla="*/ 120 w 678"/>
              <a:gd name="T91" fmla="*/ 461 h 678"/>
              <a:gd name="T92" fmla="*/ 166 w 678"/>
              <a:gd name="T93" fmla="*/ 158 h 678"/>
              <a:gd name="T94" fmla="*/ 329 w 678"/>
              <a:gd name="T95" fmla="*/ 88 h 678"/>
              <a:gd name="T96" fmla="*/ 339 w 678"/>
              <a:gd name="T97" fmla="*/ 88 h 678"/>
              <a:gd name="T98" fmla="*/ 340 w 678"/>
              <a:gd name="T99" fmla="*/ 88 h 678"/>
              <a:gd name="T100" fmla="*/ 590 w 678"/>
              <a:gd name="T101" fmla="*/ 339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78" h="678">
                <a:moveTo>
                  <a:pt x="677" y="305"/>
                </a:moveTo>
                <a:cubicBezTo>
                  <a:pt x="639" y="299"/>
                  <a:pt x="639" y="299"/>
                  <a:pt x="639" y="299"/>
                </a:cubicBezTo>
                <a:cubicBezTo>
                  <a:pt x="636" y="288"/>
                  <a:pt x="633" y="277"/>
                  <a:pt x="630" y="266"/>
                </a:cubicBezTo>
                <a:cubicBezTo>
                  <a:pt x="647" y="255"/>
                  <a:pt x="658" y="248"/>
                  <a:pt x="665" y="244"/>
                </a:cubicBezTo>
                <a:cubicBezTo>
                  <a:pt x="658" y="221"/>
                  <a:pt x="649" y="200"/>
                  <a:pt x="639" y="180"/>
                </a:cubicBezTo>
                <a:cubicBezTo>
                  <a:pt x="600" y="188"/>
                  <a:pt x="600" y="188"/>
                  <a:pt x="600" y="188"/>
                </a:cubicBezTo>
                <a:cubicBezTo>
                  <a:pt x="595" y="177"/>
                  <a:pt x="586" y="169"/>
                  <a:pt x="578" y="158"/>
                </a:cubicBezTo>
                <a:cubicBezTo>
                  <a:pt x="590" y="142"/>
                  <a:pt x="597" y="132"/>
                  <a:pt x="602" y="125"/>
                </a:cubicBezTo>
                <a:cubicBezTo>
                  <a:pt x="588" y="107"/>
                  <a:pt x="571" y="91"/>
                  <a:pt x="553" y="76"/>
                </a:cubicBezTo>
                <a:cubicBezTo>
                  <a:pt x="520" y="100"/>
                  <a:pt x="520" y="100"/>
                  <a:pt x="520" y="100"/>
                </a:cubicBezTo>
                <a:cubicBezTo>
                  <a:pt x="512" y="92"/>
                  <a:pt x="503" y="86"/>
                  <a:pt x="492" y="81"/>
                </a:cubicBezTo>
                <a:cubicBezTo>
                  <a:pt x="497" y="62"/>
                  <a:pt x="500" y="50"/>
                  <a:pt x="502" y="42"/>
                </a:cubicBezTo>
                <a:cubicBezTo>
                  <a:pt x="482" y="31"/>
                  <a:pt x="460" y="22"/>
                  <a:pt x="438" y="15"/>
                </a:cubicBezTo>
                <a:cubicBezTo>
                  <a:pt x="418" y="50"/>
                  <a:pt x="418" y="50"/>
                  <a:pt x="418" y="50"/>
                </a:cubicBezTo>
                <a:cubicBezTo>
                  <a:pt x="404" y="45"/>
                  <a:pt x="393" y="42"/>
                  <a:pt x="379" y="42"/>
                </a:cubicBezTo>
                <a:cubicBezTo>
                  <a:pt x="376" y="23"/>
                  <a:pt x="375" y="10"/>
                  <a:pt x="373" y="2"/>
                </a:cubicBezTo>
                <a:cubicBezTo>
                  <a:pt x="365" y="1"/>
                  <a:pt x="356" y="1"/>
                  <a:pt x="347" y="0"/>
                </a:cubicBezTo>
                <a:cubicBezTo>
                  <a:pt x="345" y="0"/>
                  <a:pt x="343" y="0"/>
                  <a:pt x="340" y="0"/>
                </a:cubicBezTo>
                <a:cubicBezTo>
                  <a:pt x="340" y="0"/>
                  <a:pt x="340" y="0"/>
                  <a:pt x="339" y="0"/>
                </a:cubicBezTo>
                <a:cubicBezTo>
                  <a:pt x="339" y="0"/>
                  <a:pt x="339" y="0"/>
                  <a:pt x="339" y="0"/>
                </a:cubicBezTo>
                <a:cubicBezTo>
                  <a:pt x="338" y="0"/>
                  <a:pt x="338" y="0"/>
                  <a:pt x="337" y="0"/>
                </a:cubicBezTo>
                <a:cubicBezTo>
                  <a:pt x="333" y="0"/>
                  <a:pt x="329" y="0"/>
                  <a:pt x="325" y="0"/>
                </a:cubicBezTo>
                <a:cubicBezTo>
                  <a:pt x="318" y="1"/>
                  <a:pt x="312" y="1"/>
                  <a:pt x="305" y="2"/>
                </a:cubicBezTo>
                <a:cubicBezTo>
                  <a:pt x="299" y="42"/>
                  <a:pt x="299" y="42"/>
                  <a:pt x="299" y="42"/>
                </a:cubicBezTo>
                <a:cubicBezTo>
                  <a:pt x="285" y="42"/>
                  <a:pt x="274" y="45"/>
                  <a:pt x="263" y="47"/>
                </a:cubicBezTo>
                <a:cubicBezTo>
                  <a:pt x="254" y="31"/>
                  <a:pt x="248" y="21"/>
                  <a:pt x="244" y="14"/>
                </a:cubicBezTo>
                <a:cubicBezTo>
                  <a:pt x="221" y="21"/>
                  <a:pt x="199" y="29"/>
                  <a:pt x="179" y="40"/>
                </a:cubicBezTo>
                <a:cubicBezTo>
                  <a:pt x="189" y="78"/>
                  <a:pt x="189" y="78"/>
                  <a:pt x="189" y="78"/>
                </a:cubicBezTo>
                <a:cubicBezTo>
                  <a:pt x="178" y="86"/>
                  <a:pt x="167" y="92"/>
                  <a:pt x="156" y="100"/>
                </a:cubicBezTo>
                <a:cubicBezTo>
                  <a:pt x="141" y="89"/>
                  <a:pt x="131" y="82"/>
                  <a:pt x="125" y="77"/>
                </a:cubicBezTo>
                <a:cubicBezTo>
                  <a:pt x="118" y="82"/>
                  <a:pt x="112" y="87"/>
                  <a:pt x="106" y="93"/>
                </a:cubicBezTo>
                <a:cubicBezTo>
                  <a:pt x="106" y="93"/>
                  <a:pt x="105" y="94"/>
                  <a:pt x="105" y="94"/>
                </a:cubicBezTo>
                <a:cubicBezTo>
                  <a:pt x="94" y="104"/>
                  <a:pt x="84" y="115"/>
                  <a:pt x="75" y="127"/>
                </a:cubicBezTo>
                <a:cubicBezTo>
                  <a:pt x="101" y="158"/>
                  <a:pt x="101" y="158"/>
                  <a:pt x="101" y="158"/>
                </a:cubicBezTo>
                <a:cubicBezTo>
                  <a:pt x="92" y="166"/>
                  <a:pt x="87" y="177"/>
                  <a:pt x="78" y="186"/>
                </a:cubicBezTo>
                <a:cubicBezTo>
                  <a:pt x="61" y="181"/>
                  <a:pt x="50" y="178"/>
                  <a:pt x="42" y="176"/>
                </a:cubicBezTo>
                <a:cubicBezTo>
                  <a:pt x="31" y="197"/>
                  <a:pt x="22" y="218"/>
                  <a:pt x="15" y="241"/>
                </a:cubicBezTo>
                <a:cubicBezTo>
                  <a:pt x="48" y="263"/>
                  <a:pt x="48" y="263"/>
                  <a:pt x="48" y="263"/>
                </a:cubicBezTo>
                <a:cubicBezTo>
                  <a:pt x="45" y="274"/>
                  <a:pt x="43" y="288"/>
                  <a:pt x="40" y="299"/>
                </a:cubicBezTo>
                <a:cubicBezTo>
                  <a:pt x="22" y="302"/>
                  <a:pt x="10" y="303"/>
                  <a:pt x="2" y="305"/>
                </a:cubicBezTo>
                <a:cubicBezTo>
                  <a:pt x="1" y="316"/>
                  <a:pt x="0" y="327"/>
                  <a:pt x="0" y="339"/>
                </a:cubicBezTo>
                <a:cubicBezTo>
                  <a:pt x="0" y="352"/>
                  <a:pt x="1" y="364"/>
                  <a:pt x="2" y="376"/>
                </a:cubicBezTo>
                <a:cubicBezTo>
                  <a:pt x="40" y="382"/>
                  <a:pt x="40" y="382"/>
                  <a:pt x="40" y="382"/>
                </a:cubicBezTo>
                <a:cubicBezTo>
                  <a:pt x="43" y="393"/>
                  <a:pt x="45" y="404"/>
                  <a:pt x="48" y="415"/>
                </a:cubicBezTo>
                <a:cubicBezTo>
                  <a:pt x="32" y="424"/>
                  <a:pt x="21" y="430"/>
                  <a:pt x="14" y="434"/>
                </a:cubicBezTo>
                <a:cubicBezTo>
                  <a:pt x="21" y="457"/>
                  <a:pt x="30" y="479"/>
                  <a:pt x="41" y="499"/>
                </a:cubicBezTo>
                <a:cubicBezTo>
                  <a:pt x="78" y="490"/>
                  <a:pt x="78" y="490"/>
                  <a:pt x="78" y="490"/>
                </a:cubicBezTo>
                <a:cubicBezTo>
                  <a:pt x="84" y="501"/>
                  <a:pt x="92" y="512"/>
                  <a:pt x="101" y="523"/>
                </a:cubicBezTo>
                <a:cubicBezTo>
                  <a:pt x="89" y="537"/>
                  <a:pt x="82" y="546"/>
                  <a:pt x="76" y="553"/>
                </a:cubicBezTo>
                <a:cubicBezTo>
                  <a:pt x="77" y="554"/>
                  <a:pt x="78" y="555"/>
                  <a:pt x="79" y="557"/>
                </a:cubicBezTo>
                <a:cubicBezTo>
                  <a:pt x="82" y="560"/>
                  <a:pt x="85" y="564"/>
                  <a:pt x="88" y="567"/>
                </a:cubicBezTo>
                <a:cubicBezTo>
                  <a:pt x="88" y="567"/>
                  <a:pt x="88" y="567"/>
                  <a:pt x="88" y="567"/>
                </a:cubicBezTo>
                <a:cubicBezTo>
                  <a:pt x="91" y="570"/>
                  <a:pt x="93" y="572"/>
                  <a:pt x="96" y="575"/>
                </a:cubicBezTo>
                <a:cubicBezTo>
                  <a:pt x="96" y="575"/>
                  <a:pt x="96" y="575"/>
                  <a:pt x="97" y="576"/>
                </a:cubicBezTo>
                <a:cubicBezTo>
                  <a:pt x="106" y="585"/>
                  <a:pt x="116" y="594"/>
                  <a:pt x="127" y="603"/>
                </a:cubicBezTo>
                <a:cubicBezTo>
                  <a:pt x="156" y="581"/>
                  <a:pt x="156" y="581"/>
                  <a:pt x="156" y="581"/>
                </a:cubicBezTo>
                <a:cubicBezTo>
                  <a:pt x="167" y="587"/>
                  <a:pt x="175" y="595"/>
                  <a:pt x="186" y="600"/>
                </a:cubicBezTo>
                <a:cubicBezTo>
                  <a:pt x="182" y="617"/>
                  <a:pt x="179" y="629"/>
                  <a:pt x="177" y="636"/>
                </a:cubicBezTo>
                <a:cubicBezTo>
                  <a:pt x="197" y="648"/>
                  <a:pt x="219" y="657"/>
                  <a:pt x="242" y="664"/>
                </a:cubicBezTo>
                <a:cubicBezTo>
                  <a:pt x="261" y="631"/>
                  <a:pt x="261" y="631"/>
                  <a:pt x="261" y="631"/>
                </a:cubicBezTo>
                <a:cubicBezTo>
                  <a:pt x="272" y="636"/>
                  <a:pt x="285" y="636"/>
                  <a:pt x="299" y="639"/>
                </a:cubicBezTo>
                <a:cubicBezTo>
                  <a:pt x="302" y="656"/>
                  <a:pt x="304" y="668"/>
                  <a:pt x="305" y="676"/>
                </a:cubicBezTo>
                <a:cubicBezTo>
                  <a:pt x="316" y="677"/>
                  <a:pt x="328" y="678"/>
                  <a:pt x="339" y="678"/>
                </a:cubicBezTo>
                <a:cubicBezTo>
                  <a:pt x="351" y="678"/>
                  <a:pt x="362" y="677"/>
                  <a:pt x="374" y="676"/>
                </a:cubicBezTo>
                <a:cubicBezTo>
                  <a:pt x="379" y="639"/>
                  <a:pt x="379" y="639"/>
                  <a:pt x="379" y="639"/>
                </a:cubicBezTo>
                <a:cubicBezTo>
                  <a:pt x="390" y="636"/>
                  <a:pt x="404" y="636"/>
                  <a:pt x="415" y="634"/>
                </a:cubicBezTo>
                <a:cubicBezTo>
                  <a:pt x="424" y="648"/>
                  <a:pt x="429" y="658"/>
                  <a:pt x="433" y="665"/>
                </a:cubicBezTo>
                <a:cubicBezTo>
                  <a:pt x="456" y="658"/>
                  <a:pt x="478" y="649"/>
                  <a:pt x="499" y="638"/>
                </a:cubicBezTo>
                <a:cubicBezTo>
                  <a:pt x="490" y="600"/>
                  <a:pt x="490" y="600"/>
                  <a:pt x="490" y="600"/>
                </a:cubicBezTo>
                <a:cubicBezTo>
                  <a:pt x="501" y="595"/>
                  <a:pt x="512" y="589"/>
                  <a:pt x="520" y="581"/>
                </a:cubicBezTo>
                <a:cubicBezTo>
                  <a:pt x="535" y="591"/>
                  <a:pt x="545" y="598"/>
                  <a:pt x="552" y="603"/>
                </a:cubicBezTo>
                <a:cubicBezTo>
                  <a:pt x="570" y="589"/>
                  <a:pt x="586" y="572"/>
                  <a:pt x="601" y="554"/>
                </a:cubicBezTo>
                <a:cubicBezTo>
                  <a:pt x="578" y="523"/>
                  <a:pt x="578" y="523"/>
                  <a:pt x="578" y="523"/>
                </a:cubicBezTo>
                <a:cubicBezTo>
                  <a:pt x="586" y="515"/>
                  <a:pt x="592" y="504"/>
                  <a:pt x="597" y="493"/>
                </a:cubicBezTo>
                <a:cubicBezTo>
                  <a:pt x="616" y="497"/>
                  <a:pt x="628" y="500"/>
                  <a:pt x="636" y="502"/>
                </a:cubicBezTo>
                <a:cubicBezTo>
                  <a:pt x="647" y="482"/>
                  <a:pt x="656" y="461"/>
                  <a:pt x="663" y="439"/>
                </a:cubicBezTo>
                <a:cubicBezTo>
                  <a:pt x="630" y="418"/>
                  <a:pt x="630" y="418"/>
                  <a:pt x="630" y="418"/>
                </a:cubicBezTo>
                <a:cubicBezTo>
                  <a:pt x="633" y="407"/>
                  <a:pt x="636" y="393"/>
                  <a:pt x="639" y="382"/>
                </a:cubicBezTo>
                <a:cubicBezTo>
                  <a:pt x="657" y="379"/>
                  <a:pt x="668" y="377"/>
                  <a:pt x="676" y="376"/>
                </a:cubicBezTo>
                <a:cubicBezTo>
                  <a:pt x="678" y="364"/>
                  <a:pt x="678" y="352"/>
                  <a:pt x="678" y="339"/>
                </a:cubicBezTo>
                <a:cubicBezTo>
                  <a:pt x="678" y="328"/>
                  <a:pt x="678" y="316"/>
                  <a:pt x="677" y="305"/>
                </a:cubicBezTo>
                <a:close/>
                <a:moveTo>
                  <a:pt x="339" y="590"/>
                </a:moveTo>
                <a:cubicBezTo>
                  <a:pt x="269" y="590"/>
                  <a:pt x="205" y="561"/>
                  <a:pt x="160" y="514"/>
                </a:cubicBezTo>
                <a:cubicBezTo>
                  <a:pt x="159" y="514"/>
                  <a:pt x="159" y="514"/>
                  <a:pt x="159" y="514"/>
                </a:cubicBezTo>
                <a:cubicBezTo>
                  <a:pt x="157" y="512"/>
                  <a:pt x="155" y="510"/>
                  <a:pt x="153" y="508"/>
                </a:cubicBezTo>
                <a:cubicBezTo>
                  <a:pt x="153" y="508"/>
                  <a:pt x="153" y="508"/>
                  <a:pt x="153" y="508"/>
                </a:cubicBezTo>
                <a:cubicBezTo>
                  <a:pt x="151" y="505"/>
                  <a:pt x="149" y="503"/>
                  <a:pt x="147" y="500"/>
                </a:cubicBezTo>
                <a:cubicBezTo>
                  <a:pt x="143" y="495"/>
                  <a:pt x="139" y="490"/>
                  <a:pt x="135" y="485"/>
                </a:cubicBezTo>
                <a:cubicBezTo>
                  <a:pt x="134" y="484"/>
                  <a:pt x="133" y="482"/>
                  <a:pt x="132" y="481"/>
                </a:cubicBezTo>
                <a:cubicBezTo>
                  <a:pt x="132" y="480"/>
                  <a:pt x="131" y="480"/>
                  <a:pt x="131" y="479"/>
                </a:cubicBezTo>
                <a:cubicBezTo>
                  <a:pt x="125" y="470"/>
                  <a:pt x="121" y="464"/>
                  <a:pt x="121" y="464"/>
                </a:cubicBezTo>
                <a:cubicBezTo>
                  <a:pt x="120" y="463"/>
                  <a:pt x="120" y="462"/>
                  <a:pt x="120" y="461"/>
                </a:cubicBezTo>
                <a:cubicBezTo>
                  <a:pt x="100" y="425"/>
                  <a:pt x="88" y="383"/>
                  <a:pt x="88" y="339"/>
                </a:cubicBezTo>
                <a:cubicBezTo>
                  <a:pt x="88" y="268"/>
                  <a:pt x="118" y="203"/>
                  <a:pt x="166" y="158"/>
                </a:cubicBezTo>
                <a:cubicBezTo>
                  <a:pt x="166" y="157"/>
                  <a:pt x="166" y="157"/>
                  <a:pt x="167" y="157"/>
                </a:cubicBezTo>
                <a:cubicBezTo>
                  <a:pt x="209" y="116"/>
                  <a:pt x="266" y="91"/>
                  <a:pt x="329" y="88"/>
                </a:cubicBezTo>
                <a:cubicBezTo>
                  <a:pt x="332" y="88"/>
                  <a:pt x="335" y="88"/>
                  <a:pt x="338" y="88"/>
                </a:cubicBezTo>
                <a:cubicBezTo>
                  <a:pt x="338" y="88"/>
                  <a:pt x="339" y="88"/>
                  <a:pt x="339" y="88"/>
                </a:cubicBezTo>
                <a:cubicBezTo>
                  <a:pt x="339" y="88"/>
                  <a:pt x="339" y="88"/>
                  <a:pt x="339" y="88"/>
                </a:cubicBezTo>
                <a:cubicBezTo>
                  <a:pt x="340" y="88"/>
                  <a:pt x="340" y="88"/>
                  <a:pt x="340" y="88"/>
                </a:cubicBezTo>
                <a:cubicBezTo>
                  <a:pt x="342" y="88"/>
                  <a:pt x="343" y="88"/>
                  <a:pt x="345" y="88"/>
                </a:cubicBezTo>
                <a:cubicBezTo>
                  <a:pt x="481" y="91"/>
                  <a:pt x="590" y="202"/>
                  <a:pt x="590" y="339"/>
                </a:cubicBezTo>
                <a:cubicBezTo>
                  <a:pt x="590" y="478"/>
                  <a:pt x="478" y="590"/>
                  <a:pt x="339" y="590"/>
                </a:cubicBezTo>
                <a:close/>
              </a:path>
            </a:pathLst>
          </a:custGeom>
          <a:solidFill>
            <a:schemeClr val="bg2">
              <a:lumMod val="50000"/>
            </a:schemeClr>
          </a:solidFill>
          <a:ln>
            <a:noFill/>
          </a:ln>
          <a:extLst/>
        </p:spPr>
        <p:txBody>
          <a:bodyPr vert="horz" wrap="square" lIns="93260" tIns="46630" rIns="93260" bIns="46630" numCol="1" anchor="t" anchorCtr="0" compatLnSpc="1">
            <a:prstTxWarp prst="textNoShape">
              <a:avLst/>
            </a:prstTxWarp>
          </a:bodyPr>
          <a:lstStyle/>
          <a:p>
            <a:endParaRPr lang="en-US" sz="1836"/>
          </a:p>
        </p:txBody>
      </p:sp>
      <p:sp>
        <p:nvSpPr>
          <p:cNvPr id="355" name="Freeform 212"/>
          <p:cNvSpPr>
            <a:spLocks/>
          </p:cNvSpPr>
          <p:nvPr/>
        </p:nvSpPr>
        <p:spPr bwMode="auto">
          <a:xfrm>
            <a:off x="8704794" y="3886059"/>
            <a:ext cx="984605" cy="988804"/>
          </a:xfrm>
          <a:custGeom>
            <a:avLst/>
            <a:gdLst>
              <a:gd name="T0" fmla="*/ 249 w 498"/>
              <a:gd name="T1" fmla="*/ 498 h 498"/>
              <a:gd name="T2" fmla="*/ 71 w 498"/>
              <a:gd name="T3" fmla="*/ 423 h 498"/>
              <a:gd name="T4" fmla="*/ 70 w 498"/>
              <a:gd name="T5" fmla="*/ 422 h 498"/>
              <a:gd name="T6" fmla="*/ 65 w 498"/>
              <a:gd name="T7" fmla="*/ 417 h 498"/>
              <a:gd name="T8" fmla="*/ 65 w 498"/>
              <a:gd name="T9" fmla="*/ 417 h 498"/>
              <a:gd name="T10" fmla="*/ 58 w 498"/>
              <a:gd name="T11" fmla="*/ 409 h 498"/>
              <a:gd name="T12" fmla="*/ 46 w 498"/>
              <a:gd name="T13" fmla="*/ 394 h 498"/>
              <a:gd name="T14" fmla="*/ 43 w 498"/>
              <a:gd name="T15" fmla="*/ 390 h 498"/>
              <a:gd name="T16" fmla="*/ 42 w 498"/>
              <a:gd name="T17" fmla="*/ 388 h 498"/>
              <a:gd name="T18" fmla="*/ 32 w 498"/>
              <a:gd name="T19" fmla="*/ 373 h 498"/>
              <a:gd name="T20" fmla="*/ 31 w 498"/>
              <a:gd name="T21" fmla="*/ 370 h 498"/>
              <a:gd name="T22" fmla="*/ 0 w 498"/>
              <a:gd name="T23" fmla="*/ 249 h 498"/>
              <a:gd name="T24" fmla="*/ 77 w 498"/>
              <a:gd name="T25" fmla="*/ 69 h 498"/>
              <a:gd name="T26" fmla="*/ 78 w 498"/>
              <a:gd name="T27" fmla="*/ 68 h 498"/>
              <a:gd name="T28" fmla="*/ 238 w 498"/>
              <a:gd name="T29" fmla="*/ 0 h 498"/>
              <a:gd name="T30" fmla="*/ 247 w 498"/>
              <a:gd name="T31" fmla="*/ 0 h 498"/>
              <a:gd name="T32" fmla="*/ 249 w 498"/>
              <a:gd name="T33" fmla="*/ 0 h 498"/>
              <a:gd name="T34" fmla="*/ 249 w 498"/>
              <a:gd name="T35" fmla="*/ 0 h 498"/>
              <a:gd name="T36" fmla="*/ 250 w 498"/>
              <a:gd name="T37" fmla="*/ 0 h 498"/>
              <a:gd name="T38" fmla="*/ 255 w 498"/>
              <a:gd name="T39" fmla="*/ 0 h 498"/>
              <a:gd name="T40" fmla="*/ 498 w 498"/>
              <a:gd name="T41" fmla="*/ 249 h 498"/>
              <a:gd name="T42" fmla="*/ 249 w 498"/>
              <a:gd name="T43"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98" h="498">
                <a:moveTo>
                  <a:pt x="249" y="498"/>
                </a:moveTo>
                <a:cubicBezTo>
                  <a:pt x="179" y="498"/>
                  <a:pt x="116" y="469"/>
                  <a:pt x="71" y="423"/>
                </a:cubicBezTo>
                <a:cubicBezTo>
                  <a:pt x="70" y="423"/>
                  <a:pt x="70" y="423"/>
                  <a:pt x="70" y="422"/>
                </a:cubicBezTo>
                <a:cubicBezTo>
                  <a:pt x="68" y="421"/>
                  <a:pt x="66" y="419"/>
                  <a:pt x="65" y="417"/>
                </a:cubicBezTo>
                <a:cubicBezTo>
                  <a:pt x="65" y="417"/>
                  <a:pt x="65" y="417"/>
                  <a:pt x="65" y="417"/>
                </a:cubicBezTo>
                <a:cubicBezTo>
                  <a:pt x="62" y="414"/>
                  <a:pt x="60" y="411"/>
                  <a:pt x="58" y="409"/>
                </a:cubicBezTo>
                <a:cubicBezTo>
                  <a:pt x="54" y="404"/>
                  <a:pt x="50" y="399"/>
                  <a:pt x="46" y="394"/>
                </a:cubicBezTo>
                <a:cubicBezTo>
                  <a:pt x="45" y="392"/>
                  <a:pt x="44" y="391"/>
                  <a:pt x="43" y="390"/>
                </a:cubicBezTo>
                <a:cubicBezTo>
                  <a:pt x="43" y="389"/>
                  <a:pt x="42" y="388"/>
                  <a:pt x="42" y="388"/>
                </a:cubicBezTo>
                <a:cubicBezTo>
                  <a:pt x="36" y="379"/>
                  <a:pt x="32" y="373"/>
                  <a:pt x="32" y="373"/>
                </a:cubicBezTo>
                <a:cubicBezTo>
                  <a:pt x="32" y="372"/>
                  <a:pt x="31" y="371"/>
                  <a:pt x="31" y="370"/>
                </a:cubicBezTo>
                <a:cubicBezTo>
                  <a:pt x="11" y="334"/>
                  <a:pt x="0" y="293"/>
                  <a:pt x="0" y="249"/>
                </a:cubicBezTo>
                <a:cubicBezTo>
                  <a:pt x="0" y="178"/>
                  <a:pt x="29" y="114"/>
                  <a:pt x="77" y="69"/>
                </a:cubicBezTo>
                <a:cubicBezTo>
                  <a:pt x="77" y="69"/>
                  <a:pt x="77" y="69"/>
                  <a:pt x="78" y="68"/>
                </a:cubicBezTo>
                <a:cubicBezTo>
                  <a:pt x="120" y="28"/>
                  <a:pt x="176" y="3"/>
                  <a:pt x="238" y="0"/>
                </a:cubicBezTo>
                <a:cubicBezTo>
                  <a:pt x="241" y="0"/>
                  <a:pt x="244" y="0"/>
                  <a:pt x="247" y="0"/>
                </a:cubicBezTo>
                <a:cubicBezTo>
                  <a:pt x="248" y="0"/>
                  <a:pt x="248" y="0"/>
                  <a:pt x="249" y="0"/>
                </a:cubicBezTo>
                <a:cubicBezTo>
                  <a:pt x="249" y="0"/>
                  <a:pt x="249" y="0"/>
                  <a:pt x="249" y="0"/>
                </a:cubicBezTo>
                <a:cubicBezTo>
                  <a:pt x="249" y="0"/>
                  <a:pt x="249" y="0"/>
                  <a:pt x="250" y="0"/>
                </a:cubicBezTo>
                <a:cubicBezTo>
                  <a:pt x="251" y="0"/>
                  <a:pt x="253" y="0"/>
                  <a:pt x="255" y="0"/>
                </a:cubicBezTo>
                <a:cubicBezTo>
                  <a:pt x="390" y="3"/>
                  <a:pt x="498" y="113"/>
                  <a:pt x="498" y="249"/>
                </a:cubicBezTo>
                <a:cubicBezTo>
                  <a:pt x="498" y="387"/>
                  <a:pt x="387" y="498"/>
                  <a:pt x="249" y="4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65" name="Freeform 221"/>
          <p:cNvSpPr>
            <a:spLocks noEditPoints="1"/>
          </p:cNvSpPr>
          <p:nvPr/>
        </p:nvSpPr>
        <p:spPr bwMode="auto">
          <a:xfrm>
            <a:off x="8503254" y="3682420"/>
            <a:ext cx="1389784" cy="1396082"/>
          </a:xfrm>
          <a:custGeom>
            <a:avLst/>
            <a:gdLst>
              <a:gd name="T0" fmla="*/ 638 w 702"/>
              <a:gd name="T1" fmla="*/ 314 h 704"/>
              <a:gd name="T2" fmla="*/ 676 w 702"/>
              <a:gd name="T3" fmla="*/ 252 h 704"/>
              <a:gd name="T4" fmla="*/ 670 w 702"/>
              <a:gd name="T5" fmla="*/ 205 h 704"/>
              <a:gd name="T6" fmla="*/ 601 w 702"/>
              <a:gd name="T7" fmla="*/ 207 h 704"/>
              <a:gd name="T8" fmla="*/ 612 w 702"/>
              <a:gd name="T9" fmla="*/ 136 h 704"/>
              <a:gd name="T10" fmla="*/ 585 w 702"/>
              <a:gd name="T11" fmla="*/ 91 h 704"/>
              <a:gd name="T12" fmla="*/ 525 w 702"/>
              <a:gd name="T13" fmla="*/ 122 h 704"/>
              <a:gd name="T14" fmla="*/ 511 w 702"/>
              <a:gd name="T15" fmla="*/ 51 h 704"/>
              <a:gd name="T16" fmla="*/ 469 w 702"/>
              <a:gd name="T17" fmla="*/ 22 h 704"/>
              <a:gd name="T18" fmla="*/ 426 w 702"/>
              <a:gd name="T19" fmla="*/ 75 h 704"/>
              <a:gd name="T20" fmla="*/ 381 w 702"/>
              <a:gd name="T21" fmla="*/ 14 h 704"/>
              <a:gd name="T22" fmla="*/ 334 w 702"/>
              <a:gd name="T23" fmla="*/ 0 h 704"/>
              <a:gd name="T24" fmla="*/ 313 w 702"/>
              <a:gd name="T25" fmla="*/ 67 h 704"/>
              <a:gd name="T26" fmla="*/ 252 w 702"/>
              <a:gd name="T27" fmla="*/ 27 h 704"/>
              <a:gd name="T28" fmla="*/ 201 w 702"/>
              <a:gd name="T29" fmla="*/ 35 h 704"/>
              <a:gd name="T30" fmla="*/ 206 w 702"/>
              <a:gd name="T31" fmla="*/ 101 h 704"/>
              <a:gd name="T32" fmla="*/ 132 w 702"/>
              <a:gd name="T33" fmla="*/ 91 h 704"/>
              <a:gd name="T34" fmla="*/ 90 w 702"/>
              <a:gd name="T35" fmla="*/ 117 h 704"/>
              <a:gd name="T36" fmla="*/ 122 w 702"/>
              <a:gd name="T37" fmla="*/ 178 h 704"/>
              <a:gd name="T38" fmla="*/ 50 w 702"/>
              <a:gd name="T39" fmla="*/ 191 h 704"/>
              <a:gd name="T40" fmla="*/ 21 w 702"/>
              <a:gd name="T41" fmla="*/ 234 h 704"/>
              <a:gd name="T42" fmla="*/ 71 w 702"/>
              <a:gd name="T43" fmla="*/ 279 h 704"/>
              <a:gd name="T44" fmla="*/ 10 w 702"/>
              <a:gd name="T45" fmla="*/ 322 h 704"/>
              <a:gd name="T46" fmla="*/ 0 w 702"/>
              <a:gd name="T47" fmla="*/ 372 h 704"/>
              <a:gd name="T48" fmla="*/ 63 w 702"/>
              <a:gd name="T49" fmla="*/ 393 h 704"/>
              <a:gd name="T50" fmla="*/ 24 w 702"/>
              <a:gd name="T51" fmla="*/ 452 h 704"/>
              <a:gd name="T52" fmla="*/ 32 w 702"/>
              <a:gd name="T53" fmla="*/ 502 h 704"/>
              <a:gd name="T54" fmla="*/ 100 w 702"/>
              <a:gd name="T55" fmla="*/ 497 h 704"/>
              <a:gd name="T56" fmla="*/ 87 w 702"/>
              <a:gd name="T57" fmla="*/ 571 h 704"/>
              <a:gd name="T58" fmla="*/ 114 w 702"/>
              <a:gd name="T59" fmla="*/ 614 h 704"/>
              <a:gd name="T60" fmla="*/ 175 w 702"/>
              <a:gd name="T61" fmla="*/ 584 h 704"/>
              <a:gd name="T62" fmla="*/ 191 w 702"/>
              <a:gd name="T63" fmla="*/ 653 h 704"/>
              <a:gd name="T64" fmla="*/ 230 w 702"/>
              <a:gd name="T65" fmla="*/ 685 h 704"/>
              <a:gd name="T66" fmla="*/ 275 w 702"/>
              <a:gd name="T67" fmla="*/ 632 h 704"/>
              <a:gd name="T68" fmla="*/ 320 w 702"/>
              <a:gd name="T69" fmla="*/ 693 h 704"/>
              <a:gd name="T70" fmla="*/ 368 w 702"/>
              <a:gd name="T71" fmla="*/ 704 h 704"/>
              <a:gd name="T72" fmla="*/ 389 w 702"/>
              <a:gd name="T73" fmla="*/ 640 h 704"/>
              <a:gd name="T74" fmla="*/ 450 w 702"/>
              <a:gd name="T75" fmla="*/ 680 h 704"/>
              <a:gd name="T76" fmla="*/ 501 w 702"/>
              <a:gd name="T77" fmla="*/ 672 h 704"/>
              <a:gd name="T78" fmla="*/ 495 w 702"/>
              <a:gd name="T79" fmla="*/ 603 h 704"/>
              <a:gd name="T80" fmla="*/ 570 w 702"/>
              <a:gd name="T81" fmla="*/ 616 h 704"/>
              <a:gd name="T82" fmla="*/ 612 w 702"/>
              <a:gd name="T83" fmla="*/ 590 h 704"/>
              <a:gd name="T84" fmla="*/ 580 w 702"/>
              <a:gd name="T85" fmla="*/ 529 h 704"/>
              <a:gd name="T86" fmla="*/ 652 w 702"/>
              <a:gd name="T87" fmla="*/ 513 h 704"/>
              <a:gd name="T88" fmla="*/ 681 w 702"/>
              <a:gd name="T89" fmla="*/ 473 h 704"/>
              <a:gd name="T90" fmla="*/ 631 w 702"/>
              <a:gd name="T91" fmla="*/ 428 h 704"/>
              <a:gd name="T92" fmla="*/ 689 w 702"/>
              <a:gd name="T93" fmla="*/ 385 h 704"/>
              <a:gd name="T94" fmla="*/ 702 w 702"/>
              <a:gd name="T95" fmla="*/ 335 h 704"/>
              <a:gd name="T96" fmla="*/ 351 w 702"/>
              <a:gd name="T97" fmla="*/ 579 h 704"/>
              <a:gd name="T98" fmla="*/ 188 w 702"/>
              <a:gd name="T99" fmla="*/ 510 h 704"/>
              <a:gd name="T100" fmla="*/ 183 w 702"/>
              <a:gd name="T101" fmla="*/ 505 h 704"/>
              <a:gd name="T102" fmla="*/ 166 w 702"/>
              <a:gd name="T103" fmla="*/ 484 h 704"/>
              <a:gd name="T104" fmla="*/ 162 w 702"/>
              <a:gd name="T105" fmla="*/ 479 h 704"/>
              <a:gd name="T106" fmla="*/ 152 w 702"/>
              <a:gd name="T107" fmla="*/ 462 h 704"/>
              <a:gd name="T108" fmla="*/ 194 w 702"/>
              <a:gd name="T109" fmla="*/ 188 h 704"/>
              <a:gd name="T110" fmla="*/ 341 w 702"/>
              <a:gd name="T111" fmla="*/ 125 h 704"/>
              <a:gd name="T112" fmla="*/ 351 w 702"/>
              <a:gd name="T113" fmla="*/ 125 h 704"/>
              <a:gd name="T114" fmla="*/ 352 w 702"/>
              <a:gd name="T115" fmla="*/ 125 h 704"/>
              <a:gd name="T116" fmla="*/ 578 w 702"/>
              <a:gd name="T117" fmla="*/ 352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2" h="704">
                <a:moveTo>
                  <a:pt x="689" y="322"/>
                </a:moveTo>
                <a:cubicBezTo>
                  <a:pt x="638" y="314"/>
                  <a:pt x="638" y="314"/>
                  <a:pt x="638" y="314"/>
                </a:cubicBezTo>
                <a:cubicBezTo>
                  <a:pt x="636" y="303"/>
                  <a:pt x="633" y="292"/>
                  <a:pt x="631" y="282"/>
                </a:cubicBezTo>
                <a:cubicBezTo>
                  <a:pt x="676" y="252"/>
                  <a:pt x="676" y="252"/>
                  <a:pt x="676" y="252"/>
                </a:cubicBezTo>
                <a:cubicBezTo>
                  <a:pt x="684" y="250"/>
                  <a:pt x="686" y="242"/>
                  <a:pt x="684" y="237"/>
                </a:cubicBezTo>
                <a:cubicBezTo>
                  <a:pt x="670" y="205"/>
                  <a:pt x="670" y="205"/>
                  <a:pt x="670" y="205"/>
                </a:cubicBezTo>
                <a:cubicBezTo>
                  <a:pt x="668" y="197"/>
                  <a:pt x="660" y="194"/>
                  <a:pt x="652" y="197"/>
                </a:cubicBezTo>
                <a:cubicBezTo>
                  <a:pt x="601" y="207"/>
                  <a:pt x="601" y="207"/>
                  <a:pt x="601" y="207"/>
                </a:cubicBezTo>
                <a:cubicBezTo>
                  <a:pt x="596" y="197"/>
                  <a:pt x="588" y="189"/>
                  <a:pt x="580" y="178"/>
                </a:cubicBezTo>
                <a:cubicBezTo>
                  <a:pt x="612" y="136"/>
                  <a:pt x="612" y="136"/>
                  <a:pt x="612" y="136"/>
                </a:cubicBezTo>
                <a:cubicBezTo>
                  <a:pt x="617" y="130"/>
                  <a:pt x="617" y="122"/>
                  <a:pt x="612" y="117"/>
                </a:cubicBezTo>
                <a:cubicBezTo>
                  <a:pt x="585" y="91"/>
                  <a:pt x="585" y="91"/>
                  <a:pt x="585" y="91"/>
                </a:cubicBezTo>
                <a:cubicBezTo>
                  <a:pt x="583" y="88"/>
                  <a:pt x="575" y="88"/>
                  <a:pt x="570" y="91"/>
                </a:cubicBezTo>
                <a:cubicBezTo>
                  <a:pt x="525" y="122"/>
                  <a:pt x="525" y="122"/>
                  <a:pt x="525" y="122"/>
                </a:cubicBezTo>
                <a:cubicBezTo>
                  <a:pt x="517" y="114"/>
                  <a:pt x="509" y="109"/>
                  <a:pt x="498" y="104"/>
                </a:cubicBezTo>
                <a:cubicBezTo>
                  <a:pt x="511" y="51"/>
                  <a:pt x="511" y="51"/>
                  <a:pt x="511" y="51"/>
                </a:cubicBezTo>
                <a:cubicBezTo>
                  <a:pt x="511" y="45"/>
                  <a:pt x="509" y="37"/>
                  <a:pt x="503" y="35"/>
                </a:cubicBezTo>
                <a:cubicBezTo>
                  <a:pt x="469" y="22"/>
                  <a:pt x="469" y="22"/>
                  <a:pt x="469" y="22"/>
                </a:cubicBezTo>
                <a:cubicBezTo>
                  <a:pt x="464" y="19"/>
                  <a:pt x="456" y="22"/>
                  <a:pt x="453" y="27"/>
                </a:cubicBezTo>
                <a:cubicBezTo>
                  <a:pt x="426" y="75"/>
                  <a:pt x="426" y="75"/>
                  <a:pt x="426" y="75"/>
                </a:cubicBezTo>
                <a:cubicBezTo>
                  <a:pt x="413" y="69"/>
                  <a:pt x="403" y="67"/>
                  <a:pt x="389" y="67"/>
                </a:cubicBezTo>
                <a:cubicBezTo>
                  <a:pt x="381" y="14"/>
                  <a:pt x="381" y="14"/>
                  <a:pt x="381" y="14"/>
                </a:cubicBezTo>
                <a:cubicBezTo>
                  <a:pt x="381" y="6"/>
                  <a:pt x="376" y="0"/>
                  <a:pt x="368" y="0"/>
                </a:cubicBezTo>
                <a:cubicBezTo>
                  <a:pt x="334" y="0"/>
                  <a:pt x="334" y="0"/>
                  <a:pt x="334" y="0"/>
                </a:cubicBezTo>
                <a:cubicBezTo>
                  <a:pt x="326" y="0"/>
                  <a:pt x="320" y="6"/>
                  <a:pt x="320" y="14"/>
                </a:cubicBezTo>
                <a:cubicBezTo>
                  <a:pt x="313" y="67"/>
                  <a:pt x="313" y="67"/>
                  <a:pt x="313" y="67"/>
                </a:cubicBezTo>
                <a:cubicBezTo>
                  <a:pt x="299" y="67"/>
                  <a:pt x="289" y="69"/>
                  <a:pt x="278" y="72"/>
                </a:cubicBezTo>
                <a:cubicBezTo>
                  <a:pt x="252" y="27"/>
                  <a:pt x="252" y="27"/>
                  <a:pt x="252" y="27"/>
                </a:cubicBezTo>
                <a:cubicBezTo>
                  <a:pt x="249" y="22"/>
                  <a:pt x="241" y="19"/>
                  <a:pt x="233" y="22"/>
                </a:cubicBezTo>
                <a:cubicBezTo>
                  <a:pt x="201" y="35"/>
                  <a:pt x="201" y="35"/>
                  <a:pt x="201" y="35"/>
                </a:cubicBezTo>
                <a:cubicBezTo>
                  <a:pt x="196" y="37"/>
                  <a:pt x="191" y="43"/>
                  <a:pt x="193" y="51"/>
                </a:cubicBezTo>
                <a:cubicBezTo>
                  <a:pt x="206" y="101"/>
                  <a:pt x="206" y="101"/>
                  <a:pt x="206" y="101"/>
                </a:cubicBezTo>
                <a:cubicBezTo>
                  <a:pt x="196" y="109"/>
                  <a:pt x="185" y="114"/>
                  <a:pt x="175" y="122"/>
                </a:cubicBezTo>
                <a:cubicBezTo>
                  <a:pt x="132" y="91"/>
                  <a:pt x="132" y="91"/>
                  <a:pt x="132" y="91"/>
                </a:cubicBezTo>
                <a:cubicBezTo>
                  <a:pt x="127" y="88"/>
                  <a:pt x="119" y="88"/>
                  <a:pt x="114" y="91"/>
                </a:cubicBezTo>
                <a:cubicBezTo>
                  <a:pt x="90" y="117"/>
                  <a:pt x="90" y="117"/>
                  <a:pt x="90" y="117"/>
                </a:cubicBezTo>
                <a:cubicBezTo>
                  <a:pt x="85" y="122"/>
                  <a:pt x="85" y="130"/>
                  <a:pt x="87" y="136"/>
                </a:cubicBezTo>
                <a:cubicBezTo>
                  <a:pt x="122" y="178"/>
                  <a:pt x="122" y="178"/>
                  <a:pt x="122" y="178"/>
                </a:cubicBezTo>
                <a:cubicBezTo>
                  <a:pt x="114" y="186"/>
                  <a:pt x="108" y="197"/>
                  <a:pt x="100" y="205"/>
                </a:cubicBezTo>
                <a:cubicBezTo>
                  <a:pt x="50" y="191"/>
                  <a:pt x="50" y="191"/>
                  <a:pt x="50" y="191"/>
                </a:cubicBezTo>
                <a:cubicBezTo>
                  <a:pt x="42" y="191"/>
                  <a:pt x="37" y="194"/>
                  <a:pt x="34" y="199"/>
                </a:cubicBezTo>
                <a:cubicBezTo>
                  <a:pt x="21" y="234"/>
                  <a:pt x="21" y="234"/>
                  <a:pt x="21" y="234"/>
                </a:cubicBezTo>
                <a:cubicBezTo>
                  <a:pt x="18" y="239"/>
                  <a:pt x="21" y="247"/>
                  <a:pt x="26" y="250"/>
                </a:cubicBezTo>
                <a:cubicBezTo>
                  <a:pt x="71" y="279"/>
                  <a:pt x="71" y="279"/>
                  <a:pt x="71" y="279"/>
                </a:cubicBezTo>
                <a:cubicBezTo>
                  <a:pt x="69" y="290"/>
                  <a:pt x="66" y="303"/>
                  <a:pt x="63" y="314"/>
                </a:cubicBezTo>
                <a:cubicBezTo>
                  <a:pt x="10" y="322"/>
                  <a:pt x="10" y="322"/>
                  <a:pt x="10" y="322"/>
                </a:cubicBezTo>
                <a:cubicBezTo>
                  <a:pt x="5" y="322"/>
                  <a:pt x="0" y="329"/>
                  <a:pt x="0" y="335"/>
                </a:cubicBezTo>
                <a:cubicBezTo>
                  <a:pt x="0" y="372"/>
                  <a:pt x="0" y="372"/>
                  <a:pt x="0" y="372"/>
                </a:cubicBezTo>
                <a:cubicBezTo>
                  <a:pt x="0" y="377"/>
                  <a:pt x="5" y="383"/>
                  <a:pt x="10" y="385"/>
                </a:cubicBezTo>
                <a:cubicBezTo>
                  <a:pt x="63" y="393"/>
                  <a:pt x="63" y="393"/>
                  <a:pt x="63" y="393"/>
                </a:cubicBezTo>
                <a:cubicBezTo>
                  <a:pt x="66" y="404"/>
                  <a:pt x="69" y="414"/>
                  <a:pt x="71" y="425"/>
                </a:cubicBezTo>
                <a:cubicBezTo>
                  <a:pt x="24" y="452"/>
                  <a:pt x="24" y="452"/>
                  <a:pt x="24" y="452"/>
                </a:cubicBezTo>
                <a:cubicBezTo>
                  <a:pt x="18" y="457"/>
                  <a:pt x="16" y="465"/>
                  <a:pt x="18" y="470"/>
                </a:cubicBezTo>
                <a:cubicBezTo>
                  <a:pt x="32" y="502"/>
                  <a:pt x="32" y="502"/>
                  <a:pt x="32" y="502"/>
                </a:cubicBezTo>
                <a:cubicBezTo>
                  <a:pt x="34" y="510"/>
                  <a:pt x="42" y="513"/>
                  <a:pt x="47" y="510"/>
                </a:cubicBezTo>
                <a:cubicBezTo>
                  <a:pt x="100" y="497"/>
                  <a:pt x="100" y="497"/>
                  <a:pt x="100" y="497"/>
                </a:cubicBezTo>
                <a:cubicBezTo>
                  <a:pt x="106" y="507"/>
                  <a:pt x="114" y="518"/>
                  <a:pt x="122" y="529"/>
                </a:cubicBezTo>
                <a:cubicBezTo>
                  <a:pt x="87" y="571"/>
                  <a:pt x="87" y="571"/>
                  <a:pt x="87" y="571"/>
                </a:cubicBezTo>
                <a:cubicBezTo>
                  <a:pt x="85" y="576"/>
                  <a:pt x="85" y="584"/>
                  <a:pt x="90" y="590"/>
                </a:cubicBezTo>
                <a:cubicBezTo>
                  <a:pt x="114" y="614"/>
                  <a:pt x="114" y="614"/>
                  <a:pt x="114" y="614"/>
                </a:cubicBezTo>
                <a:cubicBezTo>
                  <a:pt x="119" y="619"/>
                  <a:pt x="127" y="619"/>
                  <a:pt x="132" y="616"/>
                </a:cubicBezTo>
                <a:cubicBezTo>
                  <a:pt x="175" y="584"/>
                  <a:pt x="175" y="584"/>
                  <a:pt x="175" y="584"/>
                </a:cubicBezTo>
                <a:cubicBezTo>
                  <a:pt x="185" y="590"/>
                  <a:pt x="193" y="598"/>
                  <a:pt x="204" y="603"/>
                </a:cubicBezTo>
                <a:cubicBezTo>
                  <a:pt x="191" y="653"/>
                  <a:pt x="191" y="653"/>
                  <a:pt x="191" y="653"/>
                </a:cubicBezTo>
                <a:cubicBezTo>
                  <a:pt x="188" y="661"/>
                  <a:pt x="193" y="669"/>
                  <a:pt x="199" y="672"/>
                </a:cubicBezTo>
                <a:cubicBezTo>
                  <a:pt x="230" y="685"/>
                  <a:pt x="230" y="685"/>
                  <a:pt x="230" y="685"/>
                </a:cubicBezTo>
                <a:cubicBezTo>
                  <a:pt x="238" y="688"/>
                  <a:pt x="244" y="685"/>
                  <a:pt x="249" y="680"/>
                </a:cubicBezTo>
                <a:cubicBezTo>
                  <a:pt x="275" y="632"/>
                  <a:pt x="275" y="632"/>
                  <a:pt x="275" y="632"/>
                </a:cubicBezTo>
                <a:cubicBezTo>
                  <a:pt x="286" y="637"/>
                  <a:pt x="299" y="637"/>
                  <a:pt x="313" y="640"/>
                </a:cubicBezTo>
                <a:cubicBezTo>
                  <a:pt x="320" y="693"/>
                  <a:pt x="320" y="693"/>
                  <a:pt x="320" y="693"/>
                </a:cubicBezTo>
                <a:cubicBezTo>
                  <a:pt x="320" y="699"/>
                  <a:pt x="326" y="704"/>
                  <a:pt x="334" y="704"/>
                </a:cubicBezTo>
                <a:cubicBezTo>
                  <a:pt x="368" y="704"/>
                  <a:pt x="368" y="704"/>
                  <a:pt x="368" y="704"/>
                </a:cubicBezTo>
                <a:cubicBezTo>
                  <a:pt x="376" y="704"/>
                  <a:pt x="381" y="699"/>
                  <a:pt x="381" y="693"/>
                </a:cubicBezTo>
                <a:cubicBezTo>
                  <a:pt x="389" y="640"/>
                  <a:pt x="389" y="640"/>
                  <a:pt x="389" y="640"/>
                </a:cubicBezTo>
                <a:cubicBezTo>
                  <a:pt x="400" y="637"/>
                  <a:pt x="413" y="637"/>
                  <a:pt x="424" y="635"/>
                </a:cubicBezTo>
                <a:cubicBezTo>
                  <a:pt x="450" y="680"/>
                  <a:pt x="450" y="680"/>
                  <a:pt x="450" y="680"/>
                </a:cubicBezTo>
                <a:cubicBezTo>
                  <a:pt x="453" y="685"/>
                  <a:pt x="461" y="688"/>
                  <a:pt x="466" y="685"/>
                </a:cubicBezTo>
                <a:cubicBezTo>
                  <a:pt x="501" y="672"/>
                  <a:pt x="501" y="672"/>
                  <a:pt x="501" y="672"/>
                </a:cubicBezTo>
                <a:cubicBezTo>
                  <a:pt x="506" y="669"/>
                  <a:pt x="509" y="661"/>
                  <a:pt x="509" y="656"/>
                </a:cubicBezTo>
                <a:cubicBezTo>
                  <a:pt x="495" y="603"/>
                  <a:pt x="495" y="603"/>
                  <a:pt x="495" y="603"/>
                </a:cubicBezTo>
                <a:cubicBezTo>
                  <a:pt x="506" y="598"/>
                  <a:pt x="517" y="592"/>
                  <a:pt x="525" y="584"/>
                </a:cubicBezTo>
                <a:cubicBezTo>
                  <a:pt x="570" y="616"/>
                  <a:pt x="570" y="616"/>
                  <a:pt x="570" y="616"/>
                </a:cubicBezTo>
                <a:cubicBezTo>
                  <a:pt x="575" y="619"/>
                  <a:pt x="583" y="619"/>
                  <a:pt x="585" y="614"/>
                </a:cubicBezTo>
                <a:cubicBezTo>
                  <a:pt x="612" y="590"/>
                  <a:pt x="612" y="590"/>
                  <a:pt x="612" y="590"/>
                </a:cubicBezTo>
                <a:cubicBezTo>
                  <a:pt x="617" y="584"/>
                  <a:pt x="617" y="576"/>
                  <a:pt x="612" y="571"/>
                </a:cubicBezTo>
                <a:cubicBezTo>
                  <a:pt x="580" y="529"/>
                  <a:pt x="580" y="529"/>
                  <a:pt x="580" y="529"/>
                </a:cubicBezTo>
                <a:cubicBezTo>
                  <a:pt x="588" y="521"/>
                  <a:pt x="593" y="510"/>
                  <a:pt x="599" y="499"/>
                </a:cubicBezTo>
                <a:cubicBezTo>
                  <a:pt x="652" y="513"/>
                  <a:pt x="652" y="513"/>
                  <a:pt x="652" y="513"/>
                </a:cubicBezTo>
                <a:cubicBezTo>
                  <a:pt x="657" y="515"/>
                  <a:pt x="665" y="513"/>
                  <a:pt x="668" y="505"/>
                </a:cubicBezTo>
                <a:cubicBezTo>
                  <a:pt x="681" y="473"/>
                  <a:pt x="681" y="473"/>
                  <a:pt x="681" y="473"/>
                </a:cubicBezTo>
                <a:cubicBezTo>
                  <a:pt x="684" y="468"/>
                  <a:pt x="681" y="460"/>
                  <a:pt x="676" y="457"/>
                </a:cubicBezTo>
                <a:cubicBezTo>
                  <a:pt x="631" y="428"/>
                  <a:pt x="631" y="428"/>
                  <a:pt x="631" y="428"/>
                </a:cubicBezTo>
                <a:cubicBezTo>
                  <a:pt x="633" y="417"/>
                  <a:pt x="636" y="404"/>
                  <a:pt x="638" y="393"/>
                </a:cubicBezTo>
                <a:cubicBezTo>
                  <a:pt x="689" y="385"/>
                  <a:pt x="689" y="385"/>
                  <a:pt x="689" y="385"/>
                </a:cubicBezTo>
                <a:cubicBezTo>
                  <a:pt x="697" y="383"/>
                  <a:pt x="702" y="377"/>
                  <a:pt x="702" y="372"/>
                </a:cubicBezTo>
                <a:cubicBezTo>
                  <a:pt x="702" y="335"/>
                  <a:pt x="702" y="335"/>
                  <a:pt x="702" y="335"/>
                </a:cubicBezTo>
                <a:cubicBezTo>
                  <a:pt x="702" y="329"/>
                  <a:pt x="697" y="322"/>
                  <a:pt x="689" y="322"/>
                </a:cubicBezTo>
                <a:close/>
                <a:moveTo>
                  <a:pt x="351" y="579"/>
                </a:moveTo>
                <a:cubicBezTo>
                  <a:pt x="287" y="579"/>
                  <a:pt x="230" y="553"/>
                  <a:pt x="188" y="511"/>
                </a:cubicBezTo>
                <a:cubicBezTo>
                  <a:pt x="188" y="510"/>
                  <a:pt x="188" y="510"/>
                  <a:pt x="188" y="510"/>
                </a:cubicBezTo>
                <a:cubicBezTo>
                  <a:pt x="186" y="508"/>
                  <a:pt x="185" y="507"/>
                  <a:pt x="183" y="505"/>
                </a:cubicBezTo>
                <a:cubicBezTo>
                  <a:pt x="183" y="505"/>
                  <a:pt x="183" y="505"/>
                  <a:pt x="183" y="505"/>
                </a:cubicBezTo>
                <a:cubicBezTo>
                  <a:pt x="181" y="502"/>
                  <a:pt x="179" y="500"/>
                  <a:pt x="177" y="498"/>
                </a:cubicBezTo>
                <a:cubicBezTo>
                  <a:pt x="173" y="493"/>
                  <a:pt x="170" y="489"/>
                  <a:pt x="166" y="484"/>
                </a:cubicBezTo>
                <a:cubicBezTo>
                  <a:pt x="165" y="483"/>
                  <a:pt x="164" y="481"/>
                  <a:pt x="164" y="480"/>
                </a:cubicBezTo>
                <a:cubicBezTo>
                  <a:pt x="163" y="480"/>
                  <a:pt x="163" y="479"/>
                  <a:pt x="162" y="479"/>
                </a:cubicBezTo>
                <a:cubicBezTo>
                  <a:pt x="157" y="471"/>
                  <a:pt x="153" y="465"/>
                  <a:pt x="153" y="465"/>
                </a:cubicBezTo>
                <a:cubicBezTo>
                  <a:pt x="153" y="464"/>
                  <a:pt x="153" y="463"/>
                  <a:pt x="152" y="462"/>
                </a:cubicBezTo>
                <a:cubicBezTo>
                  <a:pt x="134" y="430"/>
                  <a:pt x="124" y="392"/>
                  <a:pt x="124" y="352"/>
                </a:cubicBezTo>
                <a:cubicBezTo>
                  <a:pt x="124" y="288"/>
                  <a:pt x="151" y="229"/>
                  <a:pt x="194" y="188"/>
                </a:cubicBezTo>
                <a:cubicBezTo>
                  <a:pt x="194" y="188"/>
                  <a:pt x="195" y="188"/>
                  <a:pt x="195" y="187"/>
                </a:cubicBezTo>
                <a:cubicBezTo>
                  <a:pt x="233" y="151"/>
                  <a:pt x="285" y="128"/>
                  <a:pt x="341" y="125"/>
                </a:cubicBezTo>
                <a:cubicBezTo>
                  <a:pt x="344" y="125"/>
                  <a:pt x="347" y="125"/>
                  <a:pt x="350" y="125"/>
                </a:cubicBezTo>
                <a:cubicBezTo>
                  <a:pt x="350" y="125"/>
                  <a:pt x="350" y="125"/>
                  <a:pt x="351" y="125"/>
                </a:cubicBezTo>
                <a:cubicBezTo>
                  <a:pt x="351" y="125"/>
                  <a:pt x="351" y="125"/>
                  <a:pt x="351" y="125"/>
                </a:cubicBezTo>
                <a:cubicBezTo>
                  <a:pt x="351" y="125"/>
                  <a:pt x="351" y="125"/>
                  <a:pt x="352" y="125"/>
                </a:cubicBezTo>
                <a:cubicBezTo>
                  <a:pt x="353" y="125"/>
                  <a:pt x="355" y="125"/>
                  <a:pt x="356" y="125"/>
                </a:cubicBezTo>
                <a:cubicBezTo>
                  <a:pt x="479" y="128"/>
                  <a:pt x="578" y="228"/>
                  <a:pt x="578" y="352"/>
                </a:cubicBezTo>
                <a:cubicBezTo>
                  <a:pt x="578" y="477"/>
                  <a:pt x="476" y="579"/>
                  <a:pt x="351" y="579"/>
                </a:cubicBezTo>
                <a:close/>
              </a:path>
            </a:pathLst>
          </a:custGeom>
          <a:solidFill>
            <a:schemeClr val="bg2">
              <a:lumMod val="50000"/>
            </a:schemeClr>
          </a:solidFill>
          <a:ln>
            <a:noFill/>
          </a:ln>
          <a:extLst/>
        </p:spPr>
        <p:txBody>
          <a:bodyPr vert="horz" wrap="square" lIns="93260" tIns="46630" rIns="93260" bIns="46630" numCol="1" anchor="t" anchorCtr="0" compatLnSpc="1">
            <a:prstTxWarp prst="textNoShape">
              <a:avLst/>
            </a:prstTxWarp>
          </a:bodyPr>
          <a:lstStyle/>
          <a:p>
            <a:endParaRPr lang="en-US" sz="1836"/>
          </a:p>
        </p:txBody>
      </p:sp>
      <p:sp>
        <p:nvSpPr>
          <p:cNvPr id="366" name="Freeform 222"/>
          <p:cNvSpPr>
            <a:spLocks/>
          </p:cNvSpPr>
          <p:nvPr/>
        </p:nvSpPr>
        <p:spPr bwMode="auto">
          <a:xfrm>
            <a:off x="8379391" y="2422797"/>
            <a:ext cx="1087474" cy="1091673"/>
          </a:xfrm>
          <a:custGeom>
            <a:avLst/>
            <a:gdLst>
              <a:gd name="T0" fmla="*/ 320 w 550"/>
              <a:gd name="T1" fmla="*/ 524 h 550"/>
              <a:gd name="T2" fmla="*/ 25 w 550"/>
              <a:gd name="T3" fmla="*/ 321 h 550"/>
              <a:gd name="T4" fmla="*/ 229 w 550"/>
              <a:gd name="T5" fmla="*/ 25 h 550"/>
              <a:gd name="T6" fmla="*/ 524 w 550"/>
              <a:gd name="T7" fmla="*/ 229 h 550"/>
              <a:gd name="T8" fmla="*/ 320 w 550"/>
              <a:gd name="T9" fmla="*/ 524 h 550"/>
            </a:gdLst>
            <a:ahLst/>
            <a:cxnLst>
              <a:cxn ang="0">
                <a:pos x="T0" y="T1"/>
              </a:cxn>
              <a:cxn ang="0">
                <a:pos x="T2" y="T3"/>
              </a:cxn>
              <a:cxn ang="0">
                <a:pos x="T4" y="T5"/>
              </a:cxn>
              <a:cxn ang="0">
                <a:pos x="T6" y="T7"/>
              </a:cxn>
              <a:cxn ang="0">
                <a:pos x="T8" y="T9"/>
              </a:cxn>
            </a:cxnLst>
            <a:rect l="0" t="0" r="r" b="b"/>
            <a:pathLst>
              <a:path w="550" h="550">
                <a:moveTo>
                  <a:pt x="320" y="524"/>
                </a:moveTo>
                <a:cubicBezTo>
                  <a:pt x="183" y="550"/>
                  <a:pt x="50" y="459"/>
                  <a:pt x="25" y="321"/>
                </a:cubicBezTo>
                <a:cubicBezTo>
                  <a:pt x="0" y="183"/>
                  <a:pt x="91" y="50"/>
                  <a:pt x="229" y="25"/>
                </a:cubicBezTo>
                <a:cubicBezTo>
                  <a:pt x="367" y="0"/>
                  <a:pt x="499" y="91"/>
                  <a:pt x="524" y="229"/>
                </a:cubicBezTo>
                <a:cubicBezTo>
                  <a:pt x="550" y="367"/>
                  <a:pt x="458" y="499"/>
                  <a:pt x="320" y="5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78" name="Freeform 233"/>
          <p:cNvSpPr>
            <a:spLocks noEditPoints="1"/>
          </p:cNvSpPr>
          <p:nvPr/>
        </p:nvSpPr>
        <p:spPr bwMode="auto">
          <a:xfrm>
            <a:off x="8263926" y="2309431"/>
            <a:ext cx="1316306" cy="1320505"/>
          </a:xfrm>
          <a:custGeom>
            <a:avLst/>
            <a:gdLst>
              <a:gd name="T0" fmla="*/ 665 w 665"/>
              <a:gd name="T1" fmla="*/ 358 h 666"/>
              <a:gd name="T2" fmla="*/ 600 w 665"/>
              <a:gd name="T3" fmla="*/ 283 h 666"/>
              <a:gd name="T4" fmla="*/ 635 w 665"/>
              <a:gd name="T5" fmla="*/ 191 h 666"/>
              <a:gd name="T6" fmla="*/ 581 w 665"/>
              <a:gd name="T7" fmla="*/ 110 h 666"/>
              <a:gd name="T8" fmla="*/ 483 w 665"/>
              <a:gd name="T9" fmla="*/ 106 h 666"/>
              <a:gd name="T10" fmla="*/ 440 w 665"/>
              <a:gd name="T11" fmla="*/ 17 h 666"/>
              <a:gd name="T12" fmla="*/ 353 w 665"/>
              <a:gd name="T13" fmla="*/ 0 h 666"/>
              <a:gd name="T14" fmla="*/ 280 w 665"/>
              <a:gd name="T15" fmla="*/ 66 h 666"/>
              <a:gd name="T16" fmla="*/ 187 w 665"/>
              <a:gd name="T17" fmla="*/ 32 h 666"/>
              <a:gd name="T18" fmla="*/ 114 w 665"/>
              <a:gd name="T19" fmla="*/ 81 h 666"/>
              <a:gd name="T20" fmla="*/ 108 w 665"/>
              <a:gd name="T21" fmla="*/ 179 h 666"/>
              <a:gd name="T22" fmla="*/ 18 w 665"/>
              <a:gd name="T23" fmla="*/ 220 h 666"/>
              <a:gd name="T24" fmla="*/ 0 w 665"/>
              <a:gd name="T25" fmla="*/ 308 h 666"/>
              <a:gd name="T26" fmla="*/ 65 w 665"/>
              <a:gd name="T27" fmla="*/ 382 h 666"/>
              <a:gd name="T28" fmla="*/ 30 w 665"/>
              <a:gd name="T29" fmla="*/ 474 h 666"/>
              <a:gd name="T30" fmla="*/ 84 w 665"/>
              <a:gd name="T31" fmla="*/ 555 h 666"/>
              <a:gd name="T32" fmla="*/ 182 w 665"/>
              <a:gd name="T33" fmla="*/ 560 h 666"/>
              <a:gd name="T34" fmla="*/ 225 w 665"/>
              <a:gd name="T35" fmla="*/ 649 h 666"/>
              <a:gd name="T36" fmla="*/ 312 w 665"/>
              <a:gd name="T37" fmla="*/ 666 h 666"/>
              <a:gd name="T38" fmla="*/ 385 w 665"/>
              <a:gd name="T39" fmla="*/ 600 h 666"/>
              <a:gd name="T40" fmla="*/ 478 w 665"/>
              <a:gd name="T41" fmla="*/ 633 h 666"/>
              <a:gd name="T42" fmla="*/ 551 w 665"/>
              <a:gd name="T43" fmla="*/ 585 h 666"/>
              <a:gd name="T44" fmla="*/ 557 w 665"/>
              <a:gd name="T45" fmla="*/ 486 h 666"/>
              <a:gd name="T46" fmla="*/ 647 w 665"/>
              <a:gd name="T47" fmla="*/ 445 h 666"/>
              <a:gd name="T48" fmla="*/ 665 w 665"/>
              <a:gd name="T49" fmla="*/ 358 h 666"/>
              <a:gd name="T50" fmla="*/ 374 w 665"/>
              <a:gd name="T51" fmla="*/ 556 h 666"/>
              <a:gd name="T52" fmla="*/ 109 w 665"/>
              <a:gd name="T53" fmla="*/ 374 h 666"/>
              <a:gd name="T54" fmla="*/ 291 w 665"/>
              <a:gd name="T55" fmla="*/ 109 h 666"/>
              <a:gd name="T56" fmla="*/ 556 w 665"/>
              <a:gd name="T57" fmla="*/ 292 h 666"/>
              <a:gd name="T58" fmla="*/ 374 w 665"/>
              <a:gd name="T59" fmla="*/ 556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65" h="666">
                <a:moveTo>
                  <a:pt x="665" y="358"/>
                </a:moveTo>
                <a:cubicBezTo>
                  <a:pt x="633" y="347"/>
                  <a:pt x="607" y="319"/>
                  <a:pt x="600" y="283"/>
                </a:cubicBezTo>
                <a:cubicBezTo>
                  <a:pt x="594" y="247"/>
                  <a:pt x="608" y="212"/>
                  <a:pt x="635" y="191"/>
                </a:cubicBezTo>
                <a:cubicBezTo>
                  <a:pt x="621" y="161"/>
                  <a:pt x="603" y="134"/>
                  <a:pt x="581" y="110"/>
                </a:cubicBezTo>
                <a:cubicBezTo>
                  <a:pt x="551" y="127"/>
                  <a:pt x="513" y="126"/>
                  <a:pt x="483" y="106"/>
                </a:cubicBezTo>
                <a:cubicBezTo>
                  <a:pt x="452" y="86"/>
                  <a:pt x="437" y="51"/>
                  <a:pt x="440" y="17"/>
                </a:cubicBezTo>
                <a:cubicBezTo>
                  <a:pt x="413" y="7"/>
                  <a:pt x="383" y="1"/>
                  <a:pt x="353" y="0"/>
                </a:cubicBezTo>
                <a:cubicBezTo>
                  <a:pt x="343" y="32"/>
                  <a:pt x="316" y="59"/>
                  <a:pt x="280" y="66"/>
                </a:cubicBezTo>
                <a:cubicBezTo>
                  <a:pt x="244" y="73"/>
                  <a:pt x="209" y="59"/>
                  <a:pt x="187" y="32"/>
                </a:cubicBezTo>
                <a:cubicBezTo>
                  <a:pt x="160" y="45"/>
                  <a:pt x="136" y="62"/>
                  <a:pt x="114" y="81"/>
                </a:cubicBezTo>
                <a:cubicBezTo>
                  <a:pt x="130" y="111"/>
                  <a:pt x="129" y="149"/>
                  <a:pt x="108" y="179"/>
                </a:cubicBezTo>
                <a:cubicBezTo>
                  <a:pt x="87" y="209"/>
                  <a:pt x="52" y="224"/>
                  <a:pt x="18" y="220"/>
                </a:cubicBezTo>
                <a:cubicBezTo>
                  <a:pt x="8" y="248"/>
                  <a:pt x="2" y="278"/>
                  <a:pt x="0" y="308"/>
                </a:cubicBezTo>
                <a:cubicBezTo>
                  <a:pt x="32" y="318"/>
                  <a:pt x="58" y="346"/>
                  <a:pt x="65" y="382"/>
                </a:cubicBezTo>
                <a:cubicBezTo>
                  <a:pt x="71" y="418"/>
                  <a:pt x="57" y="453"/>
                  <a:pt x="30" y="474"/>
                </a:cubicBezTo>
                <a:cubicBezTo>
                  <a:pt x="44" y="504"/>
                  <a:pt x="62" y="531"/>
                  <a:pt x="84" y="555"/>
                </a:cubicBezTo>
                <a:cubicBezTo>
                  <a:pt x="114" y="539"/>
                  <a:pt x="152" y="539"/>
                  <a:pt x="182" y="560"/>
                </a:cubicBezTo>
                <a:cubicBezTo>
                  <a:pt x="213" y="580"/>
                  <a:pt x="228" y="614"/>
                  <a:pt x="225" y="649"/>
                </a:cubicBezTo>
                <a:cubicBezTo>
                  <a:pt x="253" y="658"/>
                  <a:pt x="282" y="664"/>
                  <a:pt x="312" y="666"/>
                </a:cubicBezTo>
                <a:cubicBezTo>
                  <a:pt x="322" y="633"/>
                  <a:pt x="349" y="607"/>
                  <a:pt x="385" y="600"/>
                </a:cubicBezTo>
                <a:cubicBezTo>
                  <a:pt x="421" y="593"/>
                  <a:pt x="456" y="607"/>
                  <a:pt x="478" y="633"/>
                </a:cubicBezTo>
                <a:cubicBezTo>
                  <a:pt x="505" y="620"/>
                  <a:pt x="529" y="604"/>
                  <a:pt x="551" y="585"/>
                </a:cubicBezTo>
                <a:cubicBezTo>
                  <a:pt x="536" y="554"/>
                  <a:pt x="537" y="517"/>
                  <a:pt x="557" y="486"/>
                </a:cubicBezTo>
                <a:cubicBezTo>
                  <a:pt x="578" y="456"/>
                  <a:pt x="613" y="441"/>
                  <a:pt x="647" y="445"/>
                </a:cubicBezTo>
                <a:cubicBezTo>
                  <a:pt x="657" y="417"/>
                  <a:pt x="663" y="388"/>
                  <a:pt x="665" y="358"/>
                </a:cubicBezTo>
                <a:close/>
                <a:moveTo>
                  <a:pt x="374" y="556"/>
                </a:moveTo>
                <a:cubicBezTo>
                  <a:pt x="250" y="578"/>
                  <a:pt x="132" y="497"/>
                  <a:pt x="109" y="374"/>
                </a:cubicBezTo>
                <a:cubicBezTo>
                  <a:pt x="87" y="250"/>
                  <a:pt x="168" y="132"/>
                  <a:pt x="291" y="109"/>
                </a:cubicBezTo>
                <a:cubicBezTo>
                  <a:pt x="415" y="87"/>
                  <a:pt x="533" y="168"/>
                  <a:pt x="556" y="292"/>
                </a:cubicBezTo>
                <a:cubicBezTo>
                  <a:pt x="578" y="415"/>
                  <a:pt x="497" y="533"/>
                  <a:pt x="374" y="556"/>
                </a:cubicBezTo>
                <a:close/>
              </a:path>
            </a:pathLst>
          </a:custGeom>
          <a:solidFill>
            <a:schemeClr val="bg2">
              <a:lumMod val="50000"/>
            </a:schemeClr>
          </a:solidFill>
          <a:ln>
            <a:noFill/>
          </a:ln>
          <a:extLst/>
        </p:spPr>
        <p:txBody>
          <a:bodyPr vert="horz" wrap="square" lIns="93260" tIns="46630" rIns="93260" bIns="46630" numCol="1" anchor="t" anchorCtr="0" compatLnSpc="1">
            <a:prstTxWarp prst="textNoShape">
              <a:avLst/>
            </a:prstTxWarp>
          </a:bodyPr>
          <a:lstStyle/>
          <a:p>
            <a:endParaRPr lang="en-US" sz="1836"/>
          </a:p>
        </p:txBody>
      </p:sp>
      <p:sp>
        <p:nvSpPr>
          <p:cNvPr id="6" name="Text Placeholder 5">
            <a:extLst>
              <a:ext uri="{FF2B5EF4-FFF2-40B4-BE49-F238E27FC236}">
                <a16:creationId xmlns:a16="http://schemas.microsoft.com/office/drawing/2014/main" id="{1F2E9C54-14CD-408D-BBAF-70863BDAF7BE}"/>
              </a:ext>
            </a:extLst>
          </p:cNvPr>
          <p:cNvSpPr>
            <a:spLocks noGrp="1"/>
          </p:cNvSpPr>
          <p:nvPr>
            <p:ph type="body" sz="quarter" idx="12"/>
          </p:nvPr>
        </p:nvSpPr>
        <p:spPr>
          <a:xfrm>
            <a:off x="347855" y="3629141"/>
            <a:ext cx="5689687" cy="2287806"/>
          </a:xfrm>
        </p:spPr>
        <p:txBody>
          <a:bodyPr/>
          <a:lstStyle/>
          <a:p>
            <a:pPr marL="0" indent="0">
              <a:buNone/>
            </a:pPr>
            <a:r>
              <a:rPr lang="en-GB" sz="2800" dirty="0"/>
              <a:t>Adam Bohle &amp; </a:t>
            </a:r>
          </a:p>
          <a:p>
            <a:pPr marL="0" indent="0">
              <a:buNone/>
            </a:pPr>
            <a:r>
              <a:rPr lang="en-GB" sz="2800" dirty="0"/>
              <a:t>Richard Cheney</a:t>
            </a:r>
          </a:p>
          <a:p>
            <a:pPr marL="0" indent="0">
              <a:buNone/>
            </a:pPr>
            <a:endParaRPr lang="en-GB" sz="2800" dirty="0"/>
          </a:p>
          <a:p>
            <a:pPr marL="0" indent="0">
              <a:buNone/>
            </a:pPr>
            <a:endParaRPr lang="en-GB" sz="2800" dirty="0"/>
          </a:p>
          <a:p>
            <a:pPr marL="0" indent="0">
              <a:buNone/>
            </a:pPr>
            <a:r>
              <a:rPr lang="en-GB" sz="2800" dirty="0"/>
              <a:t>Cloud Solution Architects</a:t>
            </a:r>
          </a:p>
        </p:txBody>
      </p:sp>
      <p:sp>
        <p:nvSpPr>
          <p:cNvPr id="31" name="Freeform 13">
            <a:extLst>
              <a:ext uri="{FF2B5EF4-FFF2-40B4-BE49-F238E27FC236}">
                <a16:creationId xmlns:a16="http://schemas.microsoft.com/office/drawing/2014/main" id="{D9C35033-DE3C-43C0-B2E7-49B1BA6C0198}"/>
              </a:ext>
            </a:extLst>
          </p:cNvPr>
          <p:cNvSpPr>
            <a:spLocks noChangeAspect="1" noEditPoints="1"/>
          </p:cNvSpPr>
          <p:nvPr/>
        </p:nvSpPr>
        <p:spPr bwMode="auto">
          <a:xfrm>
            <a:off x="7638343" y="3671655"/>
            <a:ext cx="600978" cy="416212"/>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0078D7"/>
          </a:solidFill>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505050"/>
              </a:solidFill>
              <a:latin typeface="Segoe UI Semilight"/>
            </a:endParaRPr>
          </a:p>
        </p:txBody>
      </p:sp>
      <p:sp>
        <p:nvSpPr>
          <p:cNvPr id="32" name="Freeform 12">
            <a:extLst>
              <a:ext uri="{FF2B5EF4-FFF2-40B4-BE49-F238E27FC236}">
                <a16:creationId xmlns:a16="http://schemas.microsoft.com/office/drawing/2014/main" id="{113A7989-63AC-44C4-8F23-6AD7E81E27C6}"/>
              </a:ext>
            </a:extLst>
          </p:cNvPr>
          <p:cNvSpPr>
            <a:spLocks noChangeAspect="1" noEditPoints="1"/>
          </p:cNvSpPr>
          <p:nvPr/>
        </p:nvSpPr>
        <p:spPr bwMode="auto">
          <a:xfrm>
            <a:off x="8752723" y="2699298"/>
            <a:ext cx="338711" cy="560943"/>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0078D7"/>
          </a:solidFill>
          <a:ln>
            <a:noFill/>
          </a:ln>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505050"/>
              </a:solidFill>
              <a:latin typeface="Segoe UI Semilight"/>
            </a:endParaRPr>
          </a:p>
        </p:txBody>
      </p:sp>
      <p:sp>
        <p:nvSpPr>
          <p:cNvPr id="33" name="Freeform 13">
            <a:extLst>
              <a:ext uri="{FF2B5EF4-FFF2-40B4-BE49-F238E27FC236}">
                <a16:creationId xmlns:a16="http://schemas.microsoft.com/office/drawing/2014/main" id="{1AB61A0B-4233-4D1E-884E-1FCEE4F24720}"/>
              </a:ext>
            </a:extLst>
          </p:cNvPr>
          <p:cNvSpPr>
            <a:spLocks noChangeAspect="1" noEditPoints="1"/>
          </p:cNvSpPr>
          <p:nvPr/>
        </p:nvSpPr>
        <p:spPr bwMode="auto">
          <a:xfrm>
            <a:off x="8948321" y="4150390"/>
            <a:ext cx="497550" cy="508427"/>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0078D7"/>
          </a:solidFill>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505050"/>
              </a:solidFill>
              <a:latin typeface="Segoe UI Semilight"/>
            </a:endParaRPr>
          </a:p>
        </p:txBody>
      </p:sp>
      <p:sp>
        <p:nvSpPr>
          <p:cNvPr id="34" name="Freeform 13">
            <a:extLst>
              <a:ext uri="{FF2B5EF4-FFF2-40B4-BE49-F238E27FC236}">
                <a16:creationId xmlns:a16="http://schemas.microsoft.com/office/drawing/2014/main" id="{4BE81575-94F4-4084-92B7-3875D0BD7D67}"/>
              </a:ext>
            </a:extLst>
          </p:cNvPr>
          <p:cNvSpPr>
            <a:spLocks noChangeAspect="1" noEditPoints="1"/>
          </p:cNvSpPr>
          <p:nvPr/>
        </p:nvSpPr>
        <p:spPr bwMode="auto">
          <a:xfrm>
            <a:off x="10781073" y="4258338"/>
            <a:ext cx="484240" cy="521015"/>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0078D7"/>
          </a:solidFill>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505050"/>
              </a:solidFill>
              <a:latin typeface="Segoe UI Semilight"/>
            </a:endParaRPr>
          </a:p>
        </p:txBody>
      </p:sp>
    </p:spTree>
    <p:extLst>
      <p:ext uri="{BB962C8B-B14F-4D97-AF65-F5344CB8AC3E}">
        <p14:creationId xmlns:p14="http://schemas.microsoft.com/office/powerpoint/2010/main" val="992823641"/>
      </p:ext>
    </p:extLst>
  </p:cSld>
  <p:clrMapOvr>
    <a:masterClrMapping/>
  </p:clrMapOvr>
  <mc:AlternateContent xmlns:mc="http://schemas.openxmlformats.org/markup-compatibility/2006" xmlns:p14="http://schemas.microsoft.com/office/powerpoint/2010/main">
    <mc:Choice Requires="p14">
      <p:transition spd="slow" p14:dur="2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afterEffect">
                                  <p:stCondLst>
                                    <p:cond delay="0"/>
                                  </p:stCondLst>
                                  <p:childTnLst>
                                    <p:animRot by="-21600000">
                                      <p:cBhvr>
                                        <p:cTn id="6" dur="13000" fill="hold"/>
                                        <p:tgtEl>
                                          <p:spTgt spid="35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13000" fill="hold"/>
                                        <p:tgtEl>
                                          <p:spTgt spid="285"/>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20000" fill="hold"/>
                                        <p:tgtEl>
                                          <p:spTgt spid="365"/>
                                        </p:tgtEl>
                                        <p:attrNameLst>
                                          <p:attrName>r</p:attrName>
                                        </p:attrNameLst>
                                      </p:cBhvr>
                                    </p:animRot>
                                  </p:childTnLst>
                                </p:cTn>
                              </p:par>
                              <p:par>
                                <p:cTn id="11" presetID="8" presetClass="emph" presetSubtype="0" repeatCount="indefinite" fill="hold" grpId="0" nodeType="withEffect">
                                  <p:stCondLst>
                                    <p:cond delay="0"/>
                                  </p:stCondLst>
                                  <p:childTnLst>
                                    <p:animRot by="21600000">
                                      <p:cBhvr>
                                        <p:cTn id="12" dur="20000" fill="hold"/>
                                        <p:tgtEl>
                                          <p:spTgt spid="378"/>
                                        </p:tgtEl>
                                        <p:attrNameLst>
                                          <p:attrName>r</p:attrName>
                                        </p:attrNameLst>
                                      </p:cBhvr>
                                    </p:animRot>
                                  </p:childTnLst>
                                </p:cTn>
                              </p:par>
                              <p:par>
                                <p:cTn id="13" presetID="8" presetClass="emph" presetSubtype="0" repeatCount="indefinite" fill="hold" grpId="0" nodeType="withEffect">
                                  <p:stCondLst>
                                    <p:cond delay="0"/>
                                  </p:stCondLst>
                                  <p:childTnLst>
                                    <p:animRot by="-21600000">
                                      <p:cBhvr>
                                        <p:cTn id="14" dur="15000" fill="hold"/>
                                        <p:tgtEl>
                                          <p:spTgt spid="282"/>
                                        </p:tgtEl>
                                        <p:attrNameLst>
                                          <p:attrName>r</p:attrName>
                                        </p:attrNameLst>
                                      </p:cBhvr>
                                    </p:animRot>
                                  </p:childTnLst>
                                </p:cTn>
                              </p:par>
                              <p:par>
                                <p:cTn id="15" presetID="8" presetClass="emph" presetSubtype="0" repeatCount="indefinite" fill="hold" grpId="0" nodeType="withEffect">
                                  <p:stCondLst>
                                    <p:cond delay="0"/>
                                  </p:stCondLst>
                                  <p:childTnLst>
                                    <p:animRot by="21600000">
                                      <p:cBhvr>
                                        <p:cTn id="16" dur="13000" fill="hold"/>
                                        <p:tgtEl>
                                          <p:spTgt spid="280"/>
                                        </p:tgtEl>
                                        <p:attrNameLst>
                                          <p:attrName>r</p:attrName>
                                        </p:attrNameLst>
                                      </p:cBhvr>
                                    </p:animRot>
                                  </p:childTnLst>
                                </p:cTn>
                              </p:par>
                              <p:par>
                                <p:cTn id="17" presetID="8" presetClass="emph" presetSubtype="0" repeatCount="indefinite" fill="hold" grpId="0" nodeType="withEffect">
                                  <p:stCondLst>
                                    <p:cond delay="0"/>
                                  </p:stCondLst>
                                  <p:childTnLst>
                                    <p:animRot by="21600000">
                                      <p:cBhvr>
                                        <p:cTn id="18" dur="20000" fill="hold"/>
                                        <p:tgtEl>
                                          <p:spTgt spid="259"/>
                                        </p:tgtEl>
                                        <p:attrNameLst>
                                          <p:attrName>r</p:attrName>
                                        </p:attrNameLst>
                                      </p:cBhvr>
                                    </p:animRot>
                                  </p:childTnLst>
                                </p:cTn>
                              </p:par>
                              <p:par>
                                <p:cTn id="19" presetID="8" presetClass="emph" presetSubtype="0" repeatCount="indefinite" fill="hold" grpId="0" nodeType="withEffect">
                                  <p:stCondLst>
                                    <p:cond delay="0"/>
                                  </p:stCondLst>
                                  <p:childTnLst>
                                    <p:animRot by="-21600000">
                                      <p:cBhvr>
                                        <p:cTn id="20" dur="20000" fill="hold"/>
                                        <p:tgtEl>
                                          <p:spTgt spid="268"/>
                                        </p:tgtEl>
                                        <p:attrNameLst>
                                          <p:attrName>r</p:attrName>
                                        </p:attrNameLst>
                                      </p:cBhvr>
                                    </p:animRot>
                                  </p:childTnLst>
                                </p:cTn>
                              </p:par>
                              <p:par>
                                <p:cTn id="21" presetID="8" presetClass="emph" presetSubtype="0" repeatCount="indefinite" fill="hold" grpId="0" nodeType="withEffect">
                                  <p:stCondLst>
                                    <p:cond delay="0"/>
                                  </p:stCondLst>
                                  <p:childTnLst>
                                    <p:animRot by="21600000">
                                      <p:cBhvr>
                                        <p:cTn id="22" dur="13000" fill="hold"/>
                                        <p:tgtEl>
                                          <p:spTgt spid="267"/>
                                        </p:tgtEl>
                                        <p:attrNameLst>
                                          <p:attrName>r</p:attrName>
                                        </p:attrNameLst>
                                      </p:cBhvr>
                                    </p:animRot>
                                  </p:childTnLst>
                                </p:cTn>
                              </p:par>
                              <p:par>
                                <p:cTn id="23" presetID="8" presetClass="emph" presetSubtype="0" repeatCount="indefinite" fill="hold" nodeType="withEffect">
                                  <p:stCondLst>
                                    <p:cond delay="0"/>
                                  </p:stCondLst>
                                  <p:childTnLst>
                                    <p:animRot by="-21600000">
                                      <p:cBhvr>
                                        <p:cTn id="24" dur="13000" fill="hold"/>
                                        <p:tgtEl>
                                          <p:spTgt spid="260"/>
                                        </p:tgtEl>
                                        <p:attrNameLst>
                                          <p:attrName>r</p:attrName>
                                        </p:attrNameLst>
                                      </p:cBhvr>
                                    </p:animRot>
                                  </p:childTnLst>
                                </p:cTn>
                              </p:par>
                              <p:par>
                                <p:cTn id="25" presetID="8" presetClass="emph" presetSubtype="0" repeatCount="indefinite" fill="hold" nodeType="withEffect">
                                  <p:stCondLst>
                                    <p:cond delay="0"/>
                                  </p:stCondLst>
                                  <p:childTnLst>
                                    <p:animRot by="-21600000">
                                      <p:cBhvr>
                                        <p:cTn id="26" dur="20000" fill="hold"/>
                                        <p:tgtEl>
                                          <p:spTgt spid="263"/>
                                        </p:tgtEl>
                                        <p:attrNameLst>
                                          <p:attrName>r</p:attrName>
                                        </p:attrNameLst>
                                      </p:cBhvr>
                                    </p:animRot>
                                  </p:childTnLst>
                                </p:cTn>
                              </p:par>
                              <p:par>
                                <p:cTn id="27" presetID="8" presetClass="emph" presetSubtype="0" repeatCount="indefinite" fill="hold" grpId="0" nodeType="withEffect">
                                  <p:stCondLst>
                                    <p:cond delay="0"/>
                                  </p:stCondLst>
                                  <p:childTnLst>
                                    <p:animRot by="21600000">
                                      <p:cBhvr>
                                        <p:cTn id="28" dur="13000" fill="hold"/>
                                        <p:tgtEl>
                                          <p:spTgt spid="26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 grpId="0" animBg="1"/>
      <p:bldP spid="266" grpId="0" animBg="1"/>
      <p:bldP spid="267" grpId="0" animBg="1"/>
      <p:bldP spid="268" grpId="0" animBg="1"/>
      <p:bldP spid="280" grpId="0" animBg="1"/>
      <p:bldP spid="282" grpId="0" animBg="1"/>
      <p:bldP spid="285" grpId="0" animBg="1"/>
      <p:bldP spid="354" grpId="0" animBg="1"/>
      <p:bldP spid="365" grpId="0" animBg="1"/>
      <p:bldP spid="37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D56DE-3E2C-48F3-846F-3444686380F0}"/>
              </a:ext>
            </a:extLst>
          </p:cNvPr>
          <p:cNvSpPr>
            <a:spLocks noGrp="1"/>
          </p:cNvSpPr>
          <p:nvPr>
            <p:ph type="title"/>
          </p:nvPr>
        </p:nvSpPr>
        <p:spPr>
          <a:xfrm>
            <a:off x="274639" y="1241426"/>
            <a:ext cx="5486399" cy="2428357"/>
          </a:xfrm>
        </p:spPr>
        <p:txBody>
          <a:bodyPr/>
          <a:lstStyle/>
          <a:p>
            <a:r>
              <a:rPr lang="en-GB" sz="5400"/>
              <a:t>Compute &amp; Infrastructure Services</a:t>
            </a:r>
          </a:p>
        </p:txBody>
      </p:sp>
      <p:pic>
        <p:nvPicPr>
          <p:cNvPr id="6" name="Picture Placeholder 5" descr="A picture containing computer, indoor, building, train&#10;&#10;Description generated with high confidence">
            <a:extLst>
              <a:ext uri="{FF2B5EF4-FFF2-40B4-BE49-F238E27FC236}">
                <a16:creationId xmlns:a16="http://schemas.microsoft.com/office/drawing/2014/main" id="{4AF14745-9BB0-4DA9-8154-C6726ED0528B}"/>
              </a:ext>
            </a:extLst>
          </p:cNvPr>
          <p:cNvPicPr>
            <a:picLocks noGrp="1" noChangeAspect="1"/>
          </p:cNvPicPr>
          <p:nvPr>
            <p:ph type="pic" sz="quarter" idx="10"/>
          </p:nvPr>
        </p:nvPicPr>
        <p:blipFill>
          <a:blip r:embed="rId3"/>
          <a:srcRect l="20379" r="20379"/>
          <a:stretch>
            <a:fillRect/>
          </a:stretch>
        </p:blipFill>
        <p:spPr/>
      </p:pic>
    </p:spTree>
    <p:extLst>
      <p:ext uri="{BB962C8B-B14F-4D97-AF65-F5344CB8AC3E}">
        <p14:creationId xmlns:p14="http://schemas.microsoft.com/office/powerpoint/2010/main" val="76645900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05A39C26-DD93-4B64-8CD1-DB124DC40F20}"/>
              </a:ext>
            </a:extLst>
          </p:cNvPr>
          <p:cNvGrpSpPr/>
          <p:nvPr/>
        </p:nvGrpSpPr>
        <p:grpSpPr>
          <a:xfrm>
            <a:off x="8136880" y="1207943"/>
            <a:ext cx="648073" cy="651302"/>
            <a:chOff x="4706069" y="3575987"/>
            <a:chExt cx="648073" cy="651302"/>
          </a:xfrm>
        </p:grpSpPr>
        <p:sp>
          <p:nvSpPr>
            <p:cNvPr id="20" name="Rectangle 19">
              <a:extLst>
                <a:ext uri="{FF2B5EF4-FFF2-40B4-BE49-F238E27FC236}">
                  <a16:creationId xmlns:a16="http://schemas.microsoft.com/office/drawing/2014/main" id="{AC4DD3DF-2DEE-4E7F-80D0-ACAD15C3BB3E}"/>
                </a:ext>
              </a:extLst>
            </p:cNvPr>
            <p:cNvSpPr/>
            <p:nvPr/>
          </p:nvSpPr>
          <p:spPr bwMode="auto">
            <a:xfrm rot="20986602">
              <a:off x="4911192" y="3806345"/>
              <a:ext cx="263191" cy="2901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19" name="Graphic 18">
              <a:extLst>
                <a:ext uri="{FF2B5EF4-FFF2-40B4-BE49-F238E27FC236}">
                  <a16:creationId xmlns:a16="http://schemas.microsoft.com/office/drawing/2014/main" id="{1797653B-8FB9-42CC-9ACE-773D9442E96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572" t="33839" r="38275" b="34797"/>
            <a:stretch/>
          </p:blipFill>
          <p:spPr>
            <a:xfrm>
              <a:off x="4706069" y="3575987"/>
              <a:ext cx="648073" cy="651302"/>
            </a:xfrm>
            <a:prstGeom prst="rect">
              <a:avLst/>
            </a:prstGeom>
          </p:spPr>
        </p:pic>
      </p:grpSp>
      <p:sp>
        <p:nvSpPr>
          <p:cNvPr id="16" name="Rectangle 15">
            <a:extLst>
              <a:ext uri="{FF2B5EF4-FFF2-40B4-BE49-F238E27FC236}">
                <a16:creationId xmlns:a16="http://schemas.microsoft.com/office/drawing/2014/main" id="{3AC99CB4-84EB-486B-B5FF-2F306EEE12C7}"/>
              </a:ext>
            </a:extLst>
          </p:cNvPr>
          <p:cNvSpPr/>
          <p:nvPr/>
        </p:nvSpPr>
        <p:spPr bwMode="auto">
          <a:xfrm>
            <a:off x="8233204" y="540172"/>
            <a:ext cx="479740" cy="561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a:t>Role Based Access Control</a:t>
            </a:r>
          </a:p>
        </p:txBody>
      </p:sp>
      <p:pic>
        <p:nvPicPr>
          <p:cNvPr id="11" name="Graphic 10">
            <a:extLst>
              <a:ext uri="{FF2B5EF4-FFF2-40B4-BE49-F238E27FC236}">
                <a16:creationId xmlns:a16="http://schemas.microsoft.com/office/drawing/2014/main" id="{5479FA77-34F9-4299-A163-16506A7A15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8937" y="1617806"/>
            <a:ext cx="2020044" cy="1568192"/>
          </a:xfrm>
          <a:prstGeom prst="rect">
            <a:avLst/>
          </a:prstGeom>
        </p:spPr>
      </p:pic>
      <p:sp>
        <p:nvSpPr>
          <p:cNvPr id="12" name="TextBox 11">
            <a:extLst>
              <a:ext uri="{FF2B5EF4-FFF2-40B4-BE49-F238E27FC236}">
                <a16:creationId xmlns:a16="http://schemas.microsoft.com/office/drawing/2014/main" id="{A617BFBD-B169-4001-B630-8224CAAB236E}"/>
              </a:ext>
            </a:extLst>
          </p:cNvPr>
          <p:cNvSpPr txBox="1"/>
          <p:nvPr/>
        </p:nvSpPr>
        <p:spPr>
          <a:xfrm>
            <a:off x="1251370" y="2561158"/>
            <a:ext cx="1355179" cy="489365"/>
          </a:xfrm>
          <a:prstGeom prst="rect">
            <a:avLst/>
          </a:prstGeom>
          <a:noFill/>
        </p:spPr>
        <p:txBody>
          <a:bodyPr wrap="none" lIns="182880" tIns="146304" rIns="182880" bIns="146304" rtlCol="0">
            <a:spAutoFit/>
          </a:bodyPr>
          <a:lstStyle/>
          <a:p>
            <a:pPr algn="ctr">
              <a:lnSpc>
                <a:spcPct val="90000"/>
              </a:lnSpc>
              <a:spcAft>
                <a:spcPts val="600"/>
              </a:spcAft>
            </a:pPr>
            <a:r>
              <a:rPr lang="en-GB" sz="1400">
                <a:gradFill>
                  <a:gsLst>
                    <a:gs pos="2917">
                      <a:schemeClr val="tx1"/>
                    </a:gs>
                    <a:gs pos="30000">
                      <a:schemeClr val="tx1"/>
                    </a:gs>
                  </a:gsLst>
                  <a:lin ang="5400000" scaled="0"/>
                </a:gradFill>
              </a:rPr>
              <a:t>Subscription</a:t>
            </a:r>
          </a:p>
        </p:txBody>
      </p:sp>
      <p:sp>
        <p:nvSpPr>
          <p:cNvPr id="13" name="TextBox 12">
            <a:extLst>
              <a:ext uri="{FF2B5EF4-FFF2-40B4-BE49-F238E27FC236}">
                <a16:creationId xmlns:a16="http://schemas.microsoft.com/office/drawing/2014/main" id="{7F697DE1-F2C6-4339-9680-ADE7D3991C29}"/>
              </a:ext>
            </a:extLst>
          </p:cNvPr>
          <p:cNvSpPr txBox="1"/>
          <p:nvPr/>
        </p:nvSpPr>
        <p:spPr>
          <a:xfrm>
            <a:off x="1969765" y="1409030"/>
            <a:ext cx="3283528" cy="627864"/>
          </a:xfrm>
          <a:prstGeom prst="rect">
            <a:avLst/>
          </a:prstGeom>
          <a:noFill/>
        </p:spPr>
        <p:txBody>
          <a:bodyPr wrap="none" lIns="182880" tIns="146304" rIns="182880" bIns="146304" rtlCol="0">
            <a:spAutoFit/>
          </a:bodyPr>
          <a:lstStyle/>
          <a:p>
            <a:pPr>
              <a:lnSpc>
                <a:spcPct val="90000"/>
              </a:lnSpc>
              <a:spcAft>
                <a:spcPts val="600"/>
              </a:spcAft>
            </a:pPr>
            <a:r>
              <a:rPr lang="en-GB" sz="2400">
                <a:gradFill>
                  <a:gsLst>
                    <a:gs pos="2917">
                      <a:schemeClr val="tx1"/>
                    </a:gs>
                    <a:gs pos="30000">
                      <a:schemeClr val="tx1"/>
                    </a:gs>
                  </a:gsLst>
                  <a:lin ang="5400000" scaled="0"/>
                </a:gradFill>
              </a:rPr>
              <a:t>Global Administrator</a:t>
            </a:r>
          </a:p>
        </p:txBody>
      </p:sp>
      <p:pic>
        <p:nvPicPr>
          <p:cNvPr id="15" name="Graphic 14">
            <a:extLst>
              <a:ext uri="{FF2B5EF4-FFF2-40B4-BE49-F238E27FC236}">
                <a16:creationId xmlns:a16="http://schemas.microsoft.com/office/drawing/2014/main" id="{DE0FAD10-CEBF-4723-9710-CB363D24EA5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02796" y="223180"/>
            <a:ext cx="1540556" cy="1195958"/>
          </a:xfrm>
          <a:prstGeom prst="rect">
            <a:avLst/>
          </a:prstGeom>
        </p:spPr>
      </p:pic>
      <p:sp>
        <p:nvSpPr>
          <p:cNvPr id="17" name="TextBox 16">
            <a:extLst>
              <a:ext uri="{FF2B5EF4-FFF2-40B4-BE49-F238E27FC236}">
                <a16:creationId xmlns:a16="http://schemas.microsoft.com/office/drawing/2014/main" id="{2CCDB27E-FD45-4C77-8BD5-21A33561AEFB}"/>
              </a:ext>
            </a:extLst>
          </p:cNvPr>
          <p:cNvSpPr txBox="1"/>
          <p:nvPr/>
        </p:nvSpPr>
        <p:spPr>
          <a:xfrm>
            <a:off x="8738517" y="544934"/>
            <a:ext cx="2862771" cy="627864"/>
          </a:xfrm>
          <a:prstGeom prst="rect">
            <a:avLst/>
          </a:prstGeom>
          <a:noFill/>
        </p:spPr>
        <p:txBody>
          <a:bodyPr wrap="none" lIns="182880" tIns="146304" rIns="182880" bIns="146304" rtlCol="0">
            <a:spAutoFit/>
          </a:bodyPr>
          <a:lstStyle/>
          <a:p>
            <a:pPr>
              <a:lnSpc>
                <a:spcPct val="90000"/>
              </a:lnSpc>
              <a:spcAft>
                <a:spcPts val="600"/>
              </a:spcAft>
            </a:pPr>
            <a:r>
              <a:rPr lang="en-GB" sz="2400">
                <a:gradFill>
                  <a:gsLst>
                    <a:gs pos="2917">
                      <a:schemeClr val="tx1"/>
                    </a:gs>
                    <a:gs pos="30000">
                      <a:schemeClr val="tx1"/>
                    </a:gs>
                  </a:gsLst>
                  <a:lin ang="5400000" scaled="0"/>
                </a:gradFill>
              </a:rPr>
              <a:t>Microsoft Account</a:t>
            </a:r>
          </a:p>
        </p:txBody>
      </p:sp>
      <p:sp>
        <p:nvSpPr>
          <p:cNvPr id="22" name="TextBox 21">
            <a:extLst>
              <a:ext uri="{FF2B5EF4-FFF2-40B4-BE49-F238E27FC236}">
                <a16:creationId xmlns:a16="http://schemas.microsoft.com/office/drawing/2014/main" id="{2CE792B5-CDBA-42A9-BA12-844559C477C8}"/>
              </a:ext>
            </a:extLst>
          </p:cNvPr>
          <p:cNvSpPr txBox="1"/>
          <p:nvPr/>
        </p:nvSpPr>
        <p:spPr>
          <a:xfrm>
            <a:off x="8738516" y="1180620"/>
            <a:ext cx="2293577" cy="627864"/>
          </a:xfrm>
          <a:prstGeom prst="rect">
            <a:avLst/>
          </a:prstGeom>
          <a:noFill/>
        </p:spPr>
        <p:txBody>
          <a:bodyPr wrap="none" lIns="182880" tIns="146304" rIns="182880" bIns="146304" rtlCol="0">
            <a:spAutoFit/>
          </a:bodyPr>
          <a:lstStyle/>
          <a:p>
            <a:pPr>
              <a:lnSpc>
                <a:spcPct val="90000"/>
              </a:lnSpc>
              <a:spcAft>
                <a:spcPts val="600"/>
              </a:spcAft>
            </a:pPr>
            <a:r>
              <a:rPr lang="en-GB" sz="2400">
                <a:gradFill>
                  <a:gsLst>
                    <a:gs pos="2917">
                      <a:schemeClr val="tx1"/>
                    </a:gs>
                    <a:gs pos="30000">
                      <a:schemeClr val="tx1"/>
                    </a:gs>
                  </a:gsLst>
                  <a:lin ang="5400000" scaled="0"/>
                </a:gradFill>
              </a:rPr>
              <a:t>Work Account</a:t>
            </a:r>
          </a:p>
        </p:txBody>
      </p:sp>
      <p:pic>
        <p:nvPicPr>
          <p:cNvPr id="25" name="Graphic 24">
            <a:extLst>
              <a:ext uri="{FF2B5EF4-FFF2-40B4-BE49-F238E27FC236}">
                <a16:creationId xmlns:a16="http://schemas.microsoft.com/office/drawing/2014/main" id="{AFDF1521-0A13-4C2F-B1A2-AE998411824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05261" y="1617806"/>
            <a:ext cx="2020044" cy="1568192"/>
          </a:xfrm>
          <a:prstGeom prst="rect">
            <a:avLst/>
          </a:prstGeom>
        </p:spPr>
      </p:pic>
      <p:sp>
        <p:nvSpPr>
          <p:cNvPr id="26" name="TextBox 25">
            <a:extLst>
              <a:ext uri="{FF2B5EF4-FFF2-40B4-BE49-F238E27FC236}">
                <a16:creationId xmlns:a16="http://schemas.microsoft.com/office/drawing/2014/main" id="{FFDA2DC0-9D2E-49E5-A566-43DAF8D83E51}"/>
              </a:ext>
            </a:extLst>
          </p:cNvPr>
          <p:cNvSpPr txBox="1"/>
          <p:nvPr/>
        </p:nvSpPr>
        <p:spPr>
          <a:xfrm>
            <a:off x="2689845" y="2561158"/>
            <a:ext cx="1355179" cy="489365"/>
          </a:xfrm>
          <a:prstGeom prst="rect">
            <a:avLst/>
          </a:prstGeom>
          <a:noFill/>
        </p:spPr>
        <p:txBody>
          <a:bodyPr wrap="none" lIns="182880" tIns="146304" rIns="182880" bIns="146304" rtlCol="0">
            <a:spAutoFit/>
          </a:bodyPr>
          <a:lstStyle/>
          <a:p>
            <a:pPr algn="ctr">
              <a:lnSpc>
                <a:spcPct val="90000"/>
              </a:lnSpc>
              <a:spcAft>
                <a:spcPts val="600"/>
              </a:spcAft>
            </a:pPr>
            <a:r>
              <a:rPr lang="en-GB" sz="1400">
                <a:solidFill>
                  <a:schemeClr val="bg1">
                    <a:lumMod val="40000"/>
                    <a:lumOff val="60000"/>
                  </a:schemeClr>
                </a:solidFill>
              </a:rPr>
              <a:t>Subscription</a:t>
            </a:r>
          </a:p>
        </p:txBody>
      </p:sp>
      <p:pic>
        <p:nvPicPr>
          <p:cNvPr id="27" name="Graphic 26">
            <a:extLst>
              <a:ext uri="{FF2B5EF4-FFF2-40B4-BE49-F238E27FC236}">
                <a16:creationId xmlns:a16="http://schemas.microsoft.com/office/drawing/2014/main" id="{2C094395-F41D-4D55-926E-8737F3D3D31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91585" y="1617806"/>
            <a:ext cx="2020044" cy="1568192"/>
          </a:xfrm>
          <a:prstGeom prst="rect">
            <a:avLst/>
          </a:prstGeom>
        </p:spPr>
      </p:pic>
      <p:sp>
        <p:nvSpPr>
          <p:cNvPr id="28" name="TextBox 27">
            <a:extLst>
              <a:ext uri="{FF2B5EF4-FFF2-40B4-BE49-F238E27FC236}">
                <a16:creationId xmlns:a16="http://schemas.microsoft.com/office/drawing/2014/main" id="{C3EAFE1F-EC8A-4B64-85B4-FB7DFDC4D546}"/>
              </a:ext>
            </a:extLst>
          </p:cNvPr>
          <p:cNvSpPr txBox="1"/>
          <p:nvPr/>
        </p:nvSpPr>
        <p:spPr>
          <a:xfrm>
            <a:off x="4182751" y="2561158"/>
            <a:ext cx="1355179" cy="489365"/>
          </a:xfrm>
          <a:prstGeom prst="rect">
            <a:avLst/>
          </a:prstGeom>
          <a:noFill/>
        </p:spPr>
        <p:txBody>
          <a:bodyPr wrap="none" lIns="182880" tIns="146304" rIns="182880" bIns="146304" rtlCol="0">
            <a:spAutoFit/>
          </a:bodyPr>
          <a:lstStyle/>
          <a:p>
            <a:pPr algn="ctr">
              <a:lnSpc>
                <a:spcPct val="90000"/>
              </a:lnSpc>
              <a:spcAft>
                <a:spcPts val="600"/>
              </a:spcAft>
            </a:pPr>
            <a:r>
              <a:rPr lang="en-GB" sz="1400">
                <a:solidFill>
                  <a:schemeClr val="bg1">
                    <a:lumMod val="40000"/>
                    <a:lumOff val="60000"/>
                  </a:schemeClr>
                </a:solidFill>
              </a:rPr>
              <a:t>Subscription</a:t>
            </a:r>
          </a:p>
        </p:txBody>
      </p:sp>
      <p:sp>
        <p:nvSpPr>
          <p:cNvPr id="29" name="Rectangle 28">
            <a:extLst>
              <a:ext uri="{FF2B5EF4-FFF2-40B4-BE49-F238E27FC236}">
                <a16:creationId xmlns:a16="http://schemas.microsoft.com/office/drawing/2014/main" id="{98D1E2D5-11B4-4641-A4EA-136EEDD5A8EB}"/>
              </a:ext>
            </a:extLst>
          </p:cNvPr>
          <p:cNvSpPr/>
          <p:nvPr/>
        </p:nvSpPr>
        <p:spPr>
          <a:xfrm>
            <a:off x="7010325" y="2125518"/>
            <a:ext cx="5256584" cy="5786199"/>
          </a:xfrm>
          <a:prstGeom prst="rect">
            <a:avLst/>
          </a:prstGeom>
        </p:spPr>
        <p:txBody>
          <a:bodyPr wrap="square">
            <a:spAutoFit/>
          </a:bodyPr>
          <a:lstStyle/>
          <a:p>
            <a:pPr marL="285750" indent="-285750">
              <a:spcAft>
                <a:spcPts val="600"/>
              </a:spcAft>
              <a:buFont typeface="Arial" panose="020B0604020202020204" pitchFamily="34" charset="0"/>
              <a:buChar char="•"/>
            </a:pPr>
            <a:r>
              <a:rPr lang="en-GB" sz="2000"/>
              <a:t>Global Admin by default</a:t>
            </a:r>
          </a:p>
          <a:p>
            <a:pPr marL="285750" indent="-285750">
              <a:spcAft>
                <a:spcPts val="600"/>
              </a:spcAft>
              <a:buFont typeface="Arial" panose="020B0604020202020204" pitchFamily="34" charset="0"/>
              <a:buChar char="•"/>
            </a:pPr>
            <a:r>
              <a:rPr lang="en-GB" sz="2000"/>
              <a:t>Can add and change Global Admins</a:t>
            </a:r>
          </a:p>
          <a:p>
            <a:pPr marL="285750" indent="-285750">
              <a:spcAft>
                <a:spcPts val="600"/>
              </a:spcAft>
              <a:buFont typeface="Arial" panose="020B0604020202020204" pitchFamily="34" charset="0"/>
              <a:buChar char="•"/>
            </a:pPr>
            <a:endParaRPr lang="en-GB" sz="2000"/>
          </a:p>
          <a:p>
            <a:pPr marL="285750" indent="-285750">
              <a:spcAft>
                <a:spcPts val="600"/>
              </a:spcAft>
              <a:buFont typeface="Arial" panose="020B0604020202020204" pitchFamily="34" charset="0"/>
              <a:buChar char="•"/>
            </a:pPr>
            <a:r>
              <a:rPr lang="en-GB" sz="2000"/>
              <a:t>Role Based Access Control on</a:t>
            </a:r>
          </a:p>
          <a:p>
            <a:pPr marL="752121" lvl="1" indent="-285750">
              <a:spcAft>
                <a:spcPts val="600"/>
              </a:spcAft>
              <a:buFont typeface="Arial" panose="020B0604020202020204" pitchFamily="34" charset="0"/>
              <a:buChar char="•"/>
            </a:pPr>
            <a:r>
              <a:rPr lang="en-GB" sz="2000"/>
              <a:t>Scope</a:t>
            </a:r>
          </a:p>
          <a:p>
            <a:pPr marL="1218492" lvl="2" indent="-285750">
              <a:spcAft>
                <a:spcPts val="600"/>
              </a:spcAft>
              <a:buFont typeface="Arial" panose="020B0604020202020204" pitchFamily="34" charset="0"/>
              <a:buChar char="•"/>
            </a:pPr>
            <a:r>
              <a:rPr lang="en-GB" sz="2000"/>
              <a:t>Subscription</a:t>
            </a:r>
          </a:p>
          <a:p>
            <a:pPr marL="1218492" lvl="2" indent="-285750">
              <a:spcAft>
                <a:spcPts val="600"/>
              </a:spcAft>
              <a:buFont typeface="Arial" panose="020B0604020202020204" pitchFamily="34" charset="0"/>
              <a:buChar char="•"/>
            </a:pPr>
            <a:r>
              <a:rPr lang="en-GB" sz="2000"/>
              <a:t>Resource Group</a:t>
            </a:r>
          </a:p>
          <a:p>
            <a:pPr marL="1218492" lvl="2" indent="-285750">
              <a:spcAft>
                <a:spcPts val="600"/>
              </a:spcAft>
              <a:buFont typeface="Arial" panose="020B0604020202020204" pitchFamily="34" charset="0"/>
              <a:buChar char="•"/>
            </a:pPr>
            <a:r>
              <a:rPr lang="en-GB" sz="2000"/>
              <a:t>Resource</a:t>
            </a:r>
          </a:p>
          <a:p>
            <a:pPr marL="752121" lvl="1" indent="-285750">
              <a:spcAft>
                <a:spcPts val="600"/>
              </a:spcAft>
              <a:buFont typeface="Arial" panose="020B0604020202020204" pitchFamily="34" charset="0"/>
              <a:buChar char="•"/>
            </a:pPr>
            <a:r>
              <a:rPr lang="en-GB" sz="2000"/>
              <a:t>Role</a:t>
            </a:r>
          </a:p>
          <a:p>
            <a:pPr marL="1218492" lvl="2" indent="-285750">
              <a:spcAft>
                <a:spcPts val="600"/>
              </a:spcAft>
              <a:buFont typeface="Arial" panose="020B0604020202020204" pitchFamily="34" charset="0"/>
              <a:buChar char="•"/>
            </a:pPr>
            <a:r>
              <a:rPr lang="en-GB" sz="2000">
                <a:hlinkClick r:id="rId11"/>
              </a:rPr>
              <a:t>Built In Roles</a:t>
            </a:r>
            <a:endParaRPr lang="en-GB" sz="2000"/>
          </a:p>
          <a:p>
            <a:pPr marL="1218492" lvl="2" indent="-285750">
              <a:spcAft>
                <a:spcPts val="600"/>
              </a:spcAft>
              <a:buFont typeface="Arial" panose="020B0604020202020204" pitchFamily="34" charset="0"/>
              <a:buChar char="•"/>
            </a:pPr>
            <a:r>
              <a:rPr lang="en-GB" sz="2000">
                <a:hlinkClick r:id="rId12"/>
              </a:rPr>
              <a:t>Custom Roles</a:t>
            </a:r>
            <a:endParaRPr lang="en-GB" sz="2000"/>
          </a:p>
          <a:p>
            <a:pPr marL="285750" indent="-285750">
              <a:spcAft>
                <a:spcPts val="600"/>
              </a:spcAft>
              <a:buFont typeface="Arial" panose="020B0604020202020204" pitchFamily="34" charset="0"/>
              <a:buChar char="•"/>
            </a:pPr>
            <a:r>
              <a:rPr lang="en-GB" sz="2000"/>
              <a:t>AAD Users &amp; Administrative Units</a:t>
            </a:r>
          </a:p>
          <a:p>
            <a:pPr marL="752121" lvl="1" indent="-285750">
              <a:spcAft>
                <a:spcPts val="600"/>
              </a:spcAft>
              <a:buFont typeface="Arial" panose="020B0604020202020204" pitchFamily="34" charset="0"/>
              <a:buChar char="•"/>
            </a:pPr>
            <a:endParaRPr lang="en-GB" sz="2000"/>
          </a:p>
          <a:p>
            <a:pPr marL="752121" lvl="1" indent="-285750">
              <a:spcAft>
                <a:spcPts val="600"/>
              </a:spcAft>
              <a:buFont typeface="Arial" panose="020B0604020202020204" pitchFamily="34" charset="0"/>
              <a:buChar char="•"/>
            </a:pPr>
            <a:endParaRPr lang="en-GB" sz="2000"/>
          </a:p>
          <a:p>
            <a:pPr marL="752121" lvl="1" indent="-285750">
              <a:spcAft>
                <a:spcPts val="600"/>
              </a:spcAft>
              <a:buFont typeface="Arial" panose="020B0604020202020204" pitchFamily="34" charset="0"/>
              <a:buChar char="•"/>
            </a:pPr>
            <a:endParaRPr lang="en-GB" sz="2000"/>
          </a:p>
        </p:txBody>
      </p:sp>
      <p:cxnSp>
        <p:nvCxnSpPr>
          <p:cNvPr id="31" name="Straight Connector 30">
            <a:extLst>
              <a:ext uri="{FF2B5EF4-FFF2-40B4-BE49-F238E27FC236}">
                <a16:creationId xmlns:a16="http://schemas.microsoft.com/office/drawing/2014/main" id="{49D4D9F8-1C3A-4145-B9DB-D085ACA1B41A}"/>
              </a:ext>
            </a:extLst>
          </p:cNvPr>
          <p:cNvCxnSpPr>
            <a:cxnSpLocks/>
          </p:cNvCxnSpPr>
          <p:nvPr/>
        </p:nvCxnSpPr>
        <p:spPr>
          <a:xfrm flipH="1">
            <a:off x="1921159" y="2921198"/>
            <a:ext cx="7800" cy="19442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4FA20E1-8FC3-4D33-B23A-69B7556D08BC}"/>
              </a:ext>
            </a:extLst>
          </p:cNvPr>
          <p:cNvCxnSpPr>
            <a:cxnSpLocks/>
          </p:cNvCxnSpPr>
          <p:nvPr/>
        </p:nvCxnSpPr>
        <p:spPr>
          <a:xfrm flipH="1">
            <a:off x="1914326" y="3425254"/>
            <a:ext cx="106355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7636B15-62F0-4758-B7A8-801225E603AB}"/>
              </a:ext>
            </a:extLst>
          </p:cNvPr>
          <p:cNvCxnSpPr>
            <a:cxnSpLocks/>
          </p:cNvCxnSpPr>
          <p:nvPr/>
        </p:nvCxnSpPr>
        <p:spPr>
          <a:xfrm flipH="1" flipV="1">
            <a:off x="1914326" y="4858358"/>
            <a:ext cx="1063551" cy="70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4" name="Graphic 43">
            <a:extLst>
              <a:ext uri="{FF2B5EF4-FFF2-40B4-BE49-F238E27FC236}">
                <a16:creationId xmlns:a16="http://schemas.microsoft.com/office/drawing/2014/main" id="{C8B61995-FF2A-4B98-8FFB-3F8D1079156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056741" y="3187129"/>
            <a:ext cx="476250" cy="476250"/>
          </a:xfrm>
          <a:prstGeom prst="rect">
            <a:avLst/>
          </a:prstGeom>
        </p:spPr>
      </p:pic>
      <p:pic>
        <p:nvPicPr>
          <p:cNvPr id="47" name="Graphic 46">
            <a:extLst>
              <a:ext uri="{FF2B5EF4-FFF2-40B4-BE49-F238E27FC236}">
                <a16:creationId xmlns:a16="http://schemas.microsoft.com/office/drawing/2014/main" id="{9EEC19CE-B0CF-448E-9A8B-CBFEFDB19E5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056741" y="4620233"/>
            <a:ext cx="476250" cy="476250"/>
          </a:xfrm>
          <a:prstGeom prst="rect">
            <a:avLst/>
          </a:prstGeom>
        </p:spPr>
      </p:pic>
      <p:sp>
        <p:nvSpPr>
          <p:cNvPr id="48" name="TextBox 47">
            <a:extLst>
              <a:ext uri="{FF2B5EF4-FFF2-40B4-BE49-F238E27FC236}">
                <a16:creationId xmlns:a16="http://schemas.microsoft.com/office/drawing/2014/main" id="{F49B7A38-AFC9-4405-87EC-050E90FDDDEE}"/>
              </a:ext>
            </a:extLst>
          </p:cNvPr>
          <p:cNvSpPr txBox="1"/>
          <p:nvPr/>
        </p:nvSpPr>
        <p:spPr>
          <a:xfrm>
            <a:off x="3501751" y="3185998"/>
            <a:ext cx="1799082" cy="489365"/>
          </a:xfrm>
          <a:prstGeom prst="rect">
            <a:avLst/>
          </a:prstGeom>
          <a:noFill/>
        </p:spPr>
        <p:txBody>
          <a:bodyPr wrap="none" lIns="182880" tIns="146304" rIns="182880" bIns="146304" rtlCol="0">
            <a:spAutoFit/>
          </a:bodyPr>
          <a:lstStyle/>
          <a:p>
            <a:pPr algn="ctr">
              <a:lnSpc>
                <a:spcPct val="90000"/>
              </a:lnSpc>
              <a:spcAft>
                <a:spcPts val="600"/>
              </a:spcAft>
            </a:pPr>
            <a:r>
              <a:rPr lang="en-GB" sz="1400">
                <a:gradFill>
                  <a:gsLst>
                    <a:gs pos="2917">
                      <a:schemeClr val="tx1"/>
                    </a:gs>
                    <a:gs pos="30000">
                      <a:schemeClr val="tx1"/>
                    </a:gs>
                  </a:gsLst>
                  <a:lin ang="5400000" scaled="0"/>
                </a:gradFill>
              </a:rPr>
              <a:t>Resource Group A</a:t>
            </a:r>
          </a:p>
        </p:txBody>
      </p:sp>
      <p:sp>
        <p:nvSpPr>
          <p:cNvPr id="49" name="TextBox 48">
            <a:extLst>
              <a:ext uri="{FF2B5EF4-FFF2-40B4-BE49-F238E27FC236}">
                <a16:creationId xmlns:a16="http://schemas.microsoft.com/office/drawing/2014/main" id="{31A37694-C623-4429-BC91-F0772020BE8B}"/>
              </a:ext>
            </a:extLst>
          </p:cNvPr>
          <p:cNvSpPr txBox="1"/>
          <p:nvPr/>
        </p:nvSpPr>
        <p:spPr>
          <a:xfrm>
            <a:off x="3501751" y="4625660"/>
            <a:ext cx="1786258" cy="489365"/>
          </a:xfrm>
          <a:prstGeom prst="rect">
            <a:avLst/>
          </a:prstGeom>
          <a:noFill/>
        </p:spPr>
        <p:txBody>
          <a:bodyPr wrap="none" lIns="182880" tIns="146304" rIns="182880" bIns="146304" rtlCol="0">
            <a:spAutoFit/>
          </a:bodyPr>
          <a:lstStyle/>
          <a:p>
            <a:pPr algn="ctr">
              <a:lnSpc>
                <a:spcPct val="90000"/>
              </a:lnSpc>
              <a:spcAft>
                <a:spcPts val="600"/>
              </a:spcAft>
            </a:pPr>
            <a:r>
              <a:rPr lang="en-GB" sz="1400">
                <a:gradFill>
                  <a:gsLst>
                    <a:gs pos="2917">
                      <a:schemeClr val="tx1"/>
                    </a:gs>
                    <a:gs pos="30000">
                      <a:schemeClr val="tx1"/>
                    </a:gs>
                  </a:gsLst>
                  <a:lin ang="5400000" scaled="0"/>
                </a:gradFill>
              </a:rPr>
              <a:t>Resource Group B</a:t>
            </a:r>
          </a:p>
        </p:txBody>
      </p:sp>
      <p:cxnSp>
        <p:nvCxnSpPr>
          <p:cNvPr id="50" name="Straight Connector 49">
            <a:extLst>
              <a:ext uri="{FF2B5EF4-FFF2-40B4-BE49-F238E27FC236}">
                <a16:creationId xmlns:a16="http://schemas.microsoft.com/office/drawing/2014/main" id="{0230D330-E581-4BE0-9D26-DCF0C59BBC4F}"/>
              </a:ext>
            </a:extLst>
          </p:cNvPr>
          <p:cNvCxnSpPr>
            <a:cxnSpLocks/>
          </p:cNvCxnSpPr>
          <p:nvPr/>
        </p:nvCxnSpPr>
        <p:spPr>
          <a:xfrm>
            <a:off x="3294866" y="3648125"/>
            <a:ext cx="0" cy="78524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316FFE1-FA54-4072-AA4B-313D25BB00FA}"/>
              </a:ext>
            </a:extLst>
          </p:cNvPr>
          <p:cNvCxnSpPr>
            <a:cxnSpLocks/>
          </p:cNvCxnSpPr>
          <p:nvPr/>
        </p:nvCxnSpPr>
        <p:spPr>
          <a:xfrm>
            <a:off x="3294866" y="5081438"/>
            <a:ext cx="0" cy="13681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5" name="Graphic 54">
            <a:extLst>
              <a:ext uri="{FF2B5EF4-FFF2-40B4-BE49-F238E27FC236}">
                <a16:creationId xmlns:a16="http://schemas.microsoft.com/office/drawing/2014/main" id="{ACE8270F-B971-46AC-9FAC-5BF3BFCD3FD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473872" y="3556263"/>
            <a:ext cx="310133" cy="310133"/>
          </a:xfrm>
          <a:prstGeom prst="rect">
            <a:avLst/>
          </a:prstGeom>
        </p:spPr>
      </p:pic>
      <p:pic>
        <p:nvPicPr>
          <p:cNvPr id="57" name="Graphic 56">
            <a:extLst>
              <a:ext uri="{FF2B5EF4-FFF2-40B4-BE49-F238E27FC236}">
                <a16:creationId xmlns:a16="http://schemas.microsoft.com/office/drawing/2014/main" id="{F96FED0C-71C0-43EA-9AFB-571C1066395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473872" y="3899087"/>
            <a:ext cx="310133" cy="310133"/>
          </a:xfrm>
          <a:prstGeom prst="rect">
            <a:avLst/>
          </a:prstGeom>
        </p:spPr>
      </p:pic>
      <p:pic>
        <p:nvPicPr>
          <p:cNvPr id="61" name="Graphic 60">
            <a:extLst>
              <a:ext uri="{FF2B5EF4-FFF2-40B4-BE49-F238E27FC236}">
                <a16:creationId xmlns:a16="http://schemas.microsoft.com/office/drawing/2014/main" id="{7C590041-0425-475E-BC60-11C09FA97D1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415283" y="5462903"/>
            <a:ext cx="310133" cy="310133"/>
          </a:xfrm>
          <a:prstGeom prst="rect">
            <a:avLst/>
          </a:prstGeom>
        </p:spPr>
      </p:pic>
      <p:pic>
        <p:nvPicPr>
          <p:cNvPr id="65" name="Graphic 64">
            <a:extLst>
              <a:ext uri="{FF2B5EF4-FFF2-40B4-BE49-F238E27FC236}">
                <a16:creationId xmlns:a16="http://schemas.microsoft.com/office/drawing/2014/main" id="{02A1E9D1-C228-4337-A7C4-918059489B9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359269" y="5843164"/>
            <a:ext cx="396970" cy="396970"/>
          </a:xfrm>
          <a:prstGeom prst="rect">
            <a:avLst/>
          </a:prstGeom>
        </p:spPr>
      </p:pic>
      <p:pic>
        <p:nvPicPr>
          <p:cNvPr id="71" name="Graphic 70">
            <a:extLst>
              <a:ext uri="{FF2B5EF4-FFF2-40B4-BE49-F238E27FC236}">
                <a16:creationId xmlns:a16="http://schemas.microsoft.com/office/drawing/2014/main" id="{BCEF4B55-7921-4873-9E27-5DAD7992D00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402687" y="6310262"/>
            <a:ext cx="310133" cy="310133"/>
          </a:xfrm>
          <a:prstGeom prst="rect">
            <a:avLst/>
          </a:prstGeom>
        </p:spPr>
      </p:pic>
      <p:pic>
        <p:nvPicPr>
          <p:cNvPr id="75" name="Graphic 74">
            <a:extLst>
              <a:ext uri="{FF2B5EF4-FFF2-40B4-BE49-F238E27FC236}">
                <a16:creationId xmlns:a16="http://schemas.microsoft.com/office/drawing/2014/main" id="{DE7A42D5-9162-4260-80C3-4BFEA1A74351}"/>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473872" y="4241911"/>
            <a:ext cx="310133" cy="310133"/>
          </a:xfrm>
          <a:prstGeom prst="rect">
            <a:avLst/>
          </a:prstGeom>
        </p:spPr>
      </p:pic>
      <p:pic>
        <p:nvPicPr>
          <p:cNvPr id="81" name="Graphic 80">
            <a:extLst>
              <a:ext uri="{FF2B5EF4-FFF2-40B4-BE49-F238E27FC236}">
                <a16:creationId xmlns:a16="http://schemas.microsoft.com/office/drawing/2014/main" id="{08BFD8E9-B69C-470A-A735-40B1C0D1DFA6}"/>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402688" y="5076632"/>
            <a:ext cx="310133" cy="310133"/>
          </a:xfrm>
          <a:prstGeom prst="rect">
            <a:avLst/>
          </a:prstGeom>
        </p:spPr>
      </p:pic>
      <p:pic>
        <p:nvPicPr>
          <p:cNvPr id="83" name="Graphic 82">
            <a:extLst>
              <a:ext uri="{FF2B5EF4-FFF2-40B4-BE49-F238E27FC236}">
                <a16:creationId xmlns:a16="http://schemas.microsoft.com/office/drawing/2014/main" id="{8FFA21AA-17A7-4CE4-9374-FB906EA166C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894269" y="3899928"/>
            <a:ext cx="310133" cy="310133"/>
          </a:xfrm>
          <a:prstGeom prst="rect">
            <a:avLst/>
          </a:prstGeom>
        </p:spPr>
      </p:pic>
      <p:pic>
        <p:nvPicPr>
          <p:cNvPr id="88" name="Graphic 87">
            <a:extLst>
              <a:ext uri="{FF2B5EF4-FFF2-40B4-BE49-F238E27FC236}">
                <a16:creationId xmlns:a16="http://schemas.microsoft.com/office/drawing/2014/main" id="{1B458430-AC91-43F9-B24C-296BE92E843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841973" y="5462903"/>
            <a:ext cx="310133" cy="310133"/>
          </a:xfrm>
          <a:prstGeom prst="rect">
            <a:avLst/>
          </a:prstGeom>
        </p:spPr>
      </p:pic>
      <p:pic>
        <p:nvPicPr>
          <p:cNvPr id="89" name="Graphic 88">
            <a:extLst>
              <a:ext uri="{FF2B5EF4-FFF2-40B4-BE49-F238E27FC236}">
                <a16:creationId xmlns:a16="http://schemas.microsoft.com/office/drawing/2014/main" id="{7460F6ED-7CB8-4FC8-8D87-61FEB289204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266975" y="5462902"/>
            <a:ext cx="310133" cy="310133"/>
          </a:xfrm>
          <a:prstGeom prst="rect">
            <a:avLst/>
          </a:prstGeom>
        </p:spPr>
      </p:pic>
      <p:sp>
        <p:nvSpPr>
          <p:cNvPr id="92" name="TextBox 91">
            <a:extLst>
              <a:ext uri="{FF2B5EF4-FFF2-40B4-BE49-F238E27FC236}">
                <a16:creationId xmlns:a16="http://schemas.microsoft.com/office/drawing/2014/main" id="{FE2EB0CC-ED4A-424F-87CF-39F4E441D0CB}"/>
              </a:ext>
            </a:extLst>
          </p:cNvPr>
          <p:cNvSpPr txBox="1"/>
          <p:nvPr/>
        </p:nvSpPr>
        <p:spPr>
          <a:xfrm rot="16200000">
            <a:off x="2701882" y="3798270"/>
            <a:ext cx="999312" cy="447815"/>
          </a:xfrm>
          <a:prstGeom prst="rect">
            <a:avLst/>
          </a:prstGeom>
          <a:noFill/>
        </p:spPr>
        <p:txBody>
          <a:bodyPr wrap="none" lIns="182880" tIns="146304" rIns="182880" bIns="146304" rtlCol="0">
            <a:spAutoFit/>
          </a:bodyPr>
          <a:lstStyle/>
          <a:p>
            <a:pPr algn="ctr">
              <a:lnSpc>
                <a:spcPct val="90000"/>
              </a:lnSpc>
              <a:spcAft>
                <a:spcPts val="600"/>
              </a:spcAft>
            </a:pPr>
            <a:r>
              <a:rPr lang="en-GB" sz="1100">
                <a:gradFill>
                  <a:gsLst>
                    <a:gs pos="2917">
                      <a:schemeClr val="tx1"/>
                    </a:gs>
                    <a:gs pos="30000">
                      <a:schemeClr val="tx1"/>
                    </a:gs>
                  </a:gsLst>
                  <a:lin ang="5400000" scaled="0"/>
                </a:gradFill>
              </a:rPr>
              <a:t>Resources</a:t>
            </a:r>
            <a:endParaRPr lang="en-GB" sz="1400">
              <a:gradFill>
                <a:gsLst>
                  <a:gs pos="2917">
                    <a:schemeClr val="tx1"/>
                  </a:gs>
                  <a:gs pos="30000">
                    <a:schemeClr val="tx1"/>
                  </a:gs>
                </a:gsLst>
                <a:lin ang="5400000" scaled="0"/>
              </a:gradFill>
            </a:endParaRPr>
          </a:p>
        </p:txBody>
      </p:sp>
      <p:sp>
        <p:nvSpPr>
          <p:cNvPr id="93" name="TextBox 92">
            <a:extLst>
              <a:ext uri="{FF2B5EF4-FFF2-40B4-BE49-F238E27FC236}">
                <a16:creationId xmlns:a16="http://schemas.microsoft.com/office/drawing/2014/main" id="{F379669F-C5D5-4870-82E7-960EFB0A972E}"/>
              </a:ext>
            </a:extLst>
          </p:cNvPr>
          <p:cNvSpPr txBox="1"/>
          <p:nvPr/>
        </p:nvSpPr>
        <p:spPr>
          <a:xfrm rot="16200000">
            <a:off x="2699199" y="5517969"/>
            <a:ext cx="999312" cy="447815"/>
          </a:xfrm>
          <a:prstGeom prst="rect">
            <a:avLst/>
          </a:prstGeom>
          <a:noFill/>
        </p:spPr>
        <p:txBody>
          <a:bodyPr wrap="none" lIns="182880" tIns="146304" rIns="182880" bIns="146304" rtlCol="0">
            <a:spAutoFit/>
          </a:bodyPr>
          <a:lstStyle/>
          <a:p>
            <a:pPr algn="ctr">
              <a:lnSpc>
                <a:spcPct val="90000"/>
              </a:lnSpc>
              <a:spcAft>
                <a:spcPts val="600"/>
              </a:spcAft>
            </a:pPr>
            <a:r>
              <a:rPr lang="en-GB" sz="1100">
                <a:gradFill>
                  <a:gsLst>
                    <a:gs pos="2917">
                      <a:schemeClr val="tx1"/>
                    </a:gs>
                    <a:gs pos="30000">
                      <a:schemeClr val="tx1"/>
                    </a:gs>
                  </a:gsLst>
                  <a:lin ang="5400000" scaled="0"/>
                </a:gradFill>
              </a:rPr>
              <a:t>Resources</a:t>
            </a:r>
            <a:endParaRPr lang="en-GB" sz="14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093282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48C962-CD8E-4CC2-8F40-44C042F9F7F5}"/>
              </a:ext>
            </a:extLst>
          </p:cNvPr>
          <p:cNvSpPr/>
          <p:nvPr/>
        </p:nvSpPr>
        <p:spPr bwMode="auto">
          <a:xfrm>
            <a:off x="529605" y="1695023"/>
            <a:ext cx="11449272" cy="465613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p:cNvSpPr>
            <a:spLocks noGrp="1"/>
          </p:cNvSpPr>
          <p:nvPr>
            <p:ph type="body" sz="quarter" idx="10"/>
          </p:nvPr>
        </p:nvSpPr>
        <p:spPr>
          <a:xfrm>
            <a:off x="1609725" y="1839039"/>
            <a:ext cx="4176544" cy="4401205"/>
          </a:xfrm>
        </p:spPr>
        <p:txBody>
          <a:bodyPr/>
          <a:lstStyle/>
          <a:p>
            <a:pPr marL="0" indent="0">
              <a:spcAft>
                <a:spcPts val="1800"/>
              </a:spcAft>
              <a:buNone/>
            </a:pPr>
            <a:r>
              <a:rPr lang="en-GB" sz="2000" b="1">
                <a:latin typeface="+mn-lt"/>
                <a:cs typeface="Segoe UI Light" panose="020B0502040204020203" pitchFamily="34" charset="0"/>
              </a:rPr>
              <a:t>Virtual Machines</a:t>
            </a:r>
            <a:br>
              <a:rPr lang="en-GB" sz="2000" b="1">
                <a:latin typeface="+mn-lt"/>
                <a:cs typeface="Segoe UI Light" panose="020B0502040204020203" pitchFamily="34" charset="0"/>
              </a:rPr>
            </a:br>
            <a:r>
              <a:rPr lang="en-GB" sz="2000">
                <a:cs typeface="Segoe UI Light" panose="020B0502040204020203" pitchFamily="34" charset="0"/>
              </a:rPr>
              <a:t>Windows and Linux VMs</a:t>
            </a:r>
          </a:p>
          <a:p>
            <a:pPr marL="0" indent="0">
              <a:spcAft>
                <a:spcPts val="1800"/>
              </a:spcAft>
              <a:buNone/>
            </a:pPr>
            <a:endParaRPr lang="en-GB" sz="2000" b="1">
              <a:cs typeface="Segoe UI Light" panose="020B0502040204020203" pitchFamily="34" charset="0"/>
            </a:endParaRPr>
          </a:p>
          <a:p>
            <a:pPr marL="0" indent="0">
              <a:spcAft>
                <a:spcPts val="1800"/>
              </a:spcAft>
              <a:buNone/>
            </a:pPr>
            <a:r>
              <a:rPr lang="en-GB" sz="2000" b="1">
                <a:solidFill>
                  <a:schemeClr val="tx1"/>
                </a:solidFill>
                <a:latin typeface="+mn-lt"/>
                <a:cs typeface="Segoe UI Light" panose="020B0502040204020203" pitchFamily="34" charset="0"/>
              </a:rPr>
              <a:t>Scale Sets</a:t>
            </a:r>
            <a:br>
              <a:rPr lang="en-GB" sz="2000" b="1">
                <a:solidFill>
                  <a:schemeClr val="tx1"/>
                </a:solidFill>
                <a:latin typeface="+mn-lt"/>
                <a:cs typeface="Segoe UI Light" panose="020B0502040204020203" pitchFamily="34" charset="0"/>
              </a:rPr>
            </a:br>
            <a:r>
              <a:rPr lang="en-GB" sz="2000">
                <a:solidFill>
                  <a:schemeClr val="tx1"/>
                </a:solidFill>
                <a:cs typeface="Segoe UI Light" panose="020B0502040204020203" pitchFamily="34" charset="0"/>
              </a:rPr>
              <a:t>Elastically scale 100s of VMs without pre-provisioning</a:t>
            </a:r>
          </a:p>
          <a:p>
            <a:pPr marL="0" indent="0">
              <a:spcAft>
                <a:spcPts val="1800"/>
              </a:spcAft>
              <a:buNone/>
            </a:pPr>
            <a:endParaRPr lang="en-GB" sz="2000" b="1">
              <a:solidFill>
                <a:schemeClr val="tx1"/>
              </a:solidFill>
              <a:cs typeface="Segoe UI Light" panose="020B0502040204020203" pitchFamily="34" charset="0"/>
            </a:endParaRPr>
          </a:p>
          <a:p>
            <a:pPr marL="0" indent="0">
              <a:spcAft>
                <a:spcPts val="1800"/>
              </a:spcAft>
              <a:buNone/>
            </a:pPr>
            <a:r>
              <a:rPr lang="en-GB" sz="2000" b="1">
                <a:solidFill>
                  <a:schemeClr val="tx1"/>
                </a:solidFill>
                <a:latin typeface="+mn-lt"/>
                <a:cs typeface="Segoe UI Light" panose="020B0502040204020203" pitchFamily="34" charset="0"/>
              </a:rPr>
              <a:t>Batch</a:t>
            </a:r>
            <a:br>
              <a:rPr lang="en-GB" sz="2000" b="1">
                <a:solidFill>
                  <a:schemeClr val="tx1"/>
                </a:solidFill>
                <a:latin typeface="+mn-lt"/>
                <a:cs typeface="Segoe UI Light" panose="020B0502040204020203" pitchFamily="34" charset="0"/>
              </a:rPr>
            </a:br>
            <a:r>
              <a:rPr lang="en-GB" sz="2000">
                <a:solidFill>
                  <a:schemeClr val="tx1"/>
                </a:solidFill>
                <a:cs typeface="Segoe UI Light" panose="020B0502040204020203" pitchFamily="34" charset="0"/>
              </a:rPr>
              <a:t>HPC and large scale batch processing. Scales to hundreds or thousands of VMs</a:t>
            </a:r>
            <a:endParaRPr lang="en-GB" sz="2000">
              <a:solidFill>
                <a:schemeClr val="tx1"/>
              </a:solidFill>
              <a:latin typeface="+mn-lt"/>
              <a:cs typeface="Segoe UI Light" panose="020B0502040204020203" pitchFamily="34" charset="0"/>
            </a:endParaRPr>
          </a:p>
        </p:txBody>
      </p:sp>
      <p:sp>
        <p:nvSpPr>
          <p:cNvPr id="3" name="Title 2"/>
          <p:cNvSpPr>
            <a:spLocks noGrp="1"/>
          </p:cNvSpPr>
          <p:nvPr>
            <p:ph type="title"/>
          </p:nvPr>
        </p:nvSpPr>
        <p:spPr/>
        <p:txBody>
          <a:bodyPr/>
          <a:lstStyle/>
          <a:p>
            <a:r>
              <a:rPr lang="en-GB"/>
              <a:t>Azure Compute – Core Services</a:t>
            </a:r>
          </a:p>
        </p:txBody>
      </p:sp>
      <p:sp>
        <p:nvSpPr>
          <p:cNvPr id="8" name="Text Placeholder 1">
            <a:extLst>
              <a:ext uri="{FF2B5EF4-FFF2-40B4-BE49-F238E27FC236}">
                <a16:creationId xmlns:a16="http://schemas.microsoft.com/office/drawing/2014/main" id="{166E1AFA-14E6-4FBA-9483-0765611DDCEC}"/>
              </a:ext>
            </a:extLst>
          </p:cNvPr>
          <p:cNvSpPr txBox="1">
            <a:spLocks/>
          </p:cNvSpPr>
          <p:nvPr/>
        </p:nvSpPr>
        <p:spPr>
          <a:xfrm>
            <a:off x="6866309" y="1839039"/>
            <a:ext cx="4824536" cy="4108817"/>
          </a:xfrm>
          <a:prstGeom prst="rect">
            <a:avLst/>
          </a:prstGeom>
        </p:spPr>
        <p:txBody>
          <a:bodyPr vert="horz" wrap="square" lIns="146304" tIns="91440" rIns="146304" bIns="91440" rtlCol="0">
            <a:spAutoFit/>
          </a:bodyPr>
          <a:lstStyle>
            <a:lvl1pPr marR="0" indent="0" fontAlgn="auto">
              <a:lnSpc>
                <a:spcPct val="90000"/>
              </a:lnSpc>
              <a:spcBef>
                <a:spcPct val="20000"/>
              </a:spcBef>
              <a:spcAft>
                <a:spcPts val="1800"/>
              </a:spcAft>
              <a:buClrTx/>
              <a:buSzPct val="90000"/>
              <a:buFont typeface="Arial" pitchFamily="34" charset="0"/>
              <a:buNone/>
              <a:tabLst/>
              <a:defRPr sz="2000" b="1" spc="0" baseline="0">
                <a:gradFill>
                  <a:gsLst>
                    <a:gs pos="1250">
                      <a:schemeClr val="tx1"/>
                    </a:gs>
                    <a:gs pos="100000">
                      <a:schemeClr val="tx1"/>
                    </a:gs>
                  </a:gsLst>
                  <a:lin ang="5400000" scaled="0"/>
                </a:gradFill>
                <a:cs typeface="Segoe UI Light" panose="020B0502040204020203" pitchFamily="34" charset="0"/>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r>
              <a:rPr lang="en-GB">
                <a:solidFill>
                  <a:schemeClr val="tx1"/>
                </a:solidFill>
              </a:rPr>
              <a:t>Azure Container Service</a:t>
            </a:r>
            <a:br>
              <a:rPr lang="en-GB">
                <a:solidFill>
                  <a:schemeClr val="tx1"/>
                </a:solidFill>
                <a:latin typeface="+mj-lt"/>
              </a:rPr>
            </a:br>
            <a:r>
              <a:rPr lang="en-GB" b="0">
                <a:solidFill>
                  <a:schemeClr val="tx1"/>
                </a:solidFill>
                <a:latin typeface="+mj-lt"/>
              </a:rPr>
              <a:t>Deploy and manage clustered containers in DC/OS, </a:t>
            </a:r>
            <a:r>
              <a:rPr lang="en-GB" b="0" err="1">
                <a:solidFill>
                  <a:schemeClr val="tx1"/>
                </a:solidFill>
                <a:latin typeface="+mj-lt"/>
              </a:rPr>
              <a:t>Kubernates</a:t>
            </a:r>
            <a:r>
              <a:rPr lang="en-GB" b="0">
                <a:solidFill>
                  <a:schemeClr val="tx1"/>
                </a:solidFill>
                <a:latin typeface="+mj-lt"/>
              </a:rPr>
              <a:t> and Swarm</a:t>
            </a:r>
          </a:p>
          <a:p>
            <a:endParaRPr lang="en-GB">
              <a:solidFill>
                <a:schemeClr val="tx1"/>
              </a:solidFill>
            </a:endParaRPr>
          </a:p>
          <a:p>
            <a:r>
              <a:rPr lang="en-US"/>
              <a:t>Azure Container Registry</a:t>
            </a:r>
            <a:br>
              <a:rPr lang="en-US"/>
            </a:br>
            <a:r>
              <a:rPr lang="en-US">
                <a:latin typeface="+mj-lt"/>
              </a:rPr>
              <a:t>Secure</a:t>
            </a:r>
            <a:r>
              <a:rPr lang="en-US"/>
              <a:t> </a:t>
            </a:r>
            <a:r>
              <a:rPr lang="en-US">
                <a:latin typeface="+mj-lt"/>
              </a:rPr>
              <a:t>Docker private registry, provided as a service</a:t>
            </a:r>
            <a:br>
              <a:rPr lang="en-US">
                <a:latin typeface="+mj-lt"/>
              </a:rPr>
            </a:br>
            <a:endParaRPr lang="en-US"/>
          </a:p>
          <a:p>
            <a:r>
              <a:rPr lang="en-US"/>
              <a:t>Service Fabric</a:t>
            </a:r>
            <a:br>
              <a:rPr lang="en-US"/>
            </a:br>
            <a:r>
              <a:rPr lang="en-US" b="0">
                <a:solidFill>
                  <a:schemeClr val="tx1"/>
                </a:solidFill>
                <a:latin typeface="+mj-lt"/>
              </a:rPr>
              <a:t>Highly scalable microservice platform for stateless and stateful services</a:t>
            </a:r>
            <a:endParaRPr lang="en-GB" b="0">
              <a:solidFill>
                <a:schemeClr val="tx1"/>
              </a:solidFill>
              <a:latin typeface="+mj-lt"/>
            </a:endParaRPr>
          </a:p>
        </p:txBody>
      </p:sp>
      <p:pic>
        <p:nvPicPr>
          <p:cNvPr id="20" name="Graphic 19">
            <a:extLst>
              <a:ext uri="{FF2B5EF4-FFF2-40B4-BE49-F238E27FC236}">
                <a16:creationId xmlns:a16="http://schemas.microsoft.com/office/drawing/2014/main" id="{9A5E811C-F6AB-4D4F-8007-711CE58938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3382" y="1913086"/>
            <a:ext cx="660038" cy="660038"/>
          </a:xfrm>
          <a:prstGeom prst="rect">
            <a:avLst/>
          </a:prstGeom>
        </p:spPr>
      </p:pic>
      <p:pic>
        <p:nvPicPr>
          <p:cNvPr id="25" name="Graphic 24">
            <a:extLst>
              <a:ext uri="{FF2B5EF4-FFF2-40B4-BE49-F238E27FC236}">
                <a16:creationId xmlns:a16="http://schemas.microsoft.com/office/drawing/2014/main" id="{B4D516DF-F627-48EA-8935-D29DD2B424B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1265" y="3406163"/>
            <a:ext cx="720000" cy="720000"/>
          </a:xfrm>
          <a:prstGeom prst="rect">
            <a:avLst/>
          </a:prstGeom>
        </p:spPr>
      </p:pic>
      <p:pic>
        <p:nvPicPr>
          <p:cNvPr id="29" name="Graphic 28">
            <a:extLst>
              <a:ext uri="{FF2B5EF4-FFF2-40B4-BE49-F238E27FC236}">
                <a16:creationId xmlns:a16="http://schemas.microsoft.com/office/drawing/2014/main" id="{F1BC82CB-D8E5-4D02-B182-1D811D87929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7118" y="5029865"/>
            <a:ext cx="720000" cy="720000"/>
          </a:xfrm>
          <a:prstGeom prst="rect">
            <a:avLst/>
          </a:prstGeom>
        </p:spPr>
      </p:pic>
      <p:pic>
        <p:nvPicPr>
          <p:cNvPr id="31" name="Graphic 30">
            <a:extLst>
              <a:ext uri="{FF2B5EF4-FFF2-40B4-BE49-F238E27FC236}">
                <a16:creationId xmlns:a16="http://schemas.microsoft.com/office/drawing/2014/main" id="{AA5A5C77-DBC5-41A1-9632-59DD9F545B8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47880" y="3484232"/>
            <a:ext cx="818429" cy="818429"/>
          </a:xfrm>
          <a:prstGeom prst="rect">
            <a:avLst/>
          </a:prstGeom>
        </p:spPr>
      </p:pic>
      <p:pic>
        <p:nvPicPr>
          <p:cNvPr id="32" name="Picture 31">
            <a:extLst>
              <a:ext uri="{FF2B5EF4-FFF2-40B4-BE49-F238E27FC236}">
                <a16:creationId xmlns:a16="http://schemas.microsoft.com/office/drawing/2014/main" id="{0FECC12D-A10D-43A8-89E8-6EEB4EAC24AF}"/>
              </a:ext>
            </a:extLst>
          </p:cNvPr>
          <p:cNvPicPr>
            <a:picLocks noChangeAspect="1"/>
          </p:cNvPicPr>
          <p:nvPr/>
        </p:nvPicPr>
        <p:blipFill>
          <a:blip r:embed="rId11"/>
          <a:stretch>
            <a:fillRect/>
          </a:stretch>
        </p:blipFill>
        <p:spPr>
          <a:xfrm>
            <a:off x="6074301" y="1814657"/>
            <a:ext cx="720000" cy="720000"/>
          </a:xfrm>
          <a:prstGeom prst="rect">
            <a:avLst/>
          </a:prstGeom>
        </p:spPr>
      </p:pic>
      <p:pic>
        <p:nvPicPr>
          <p:cNvPr id="34" name="Graphic 33">
            <a:extLst>
              <a:ext uri="{FF2B5EF4-FFF2-40B4-BE49-F238E27FC236}">
                <a16:creationId xmlns:a16="http://schemas.microsoft.com/office/drawing/2014/main" id="{B82E4DF7-CF1D-4569-8C59-1563F09D34C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74301" y="5055097"/>
            <a:ext cx="720000" cy="720000"/>
          </a:xfrm>
          <a:prstGeom prst="rect">
            <a:avLst/>
          </a:prstGeom>
        </p:spPr>
      </p:pic>
    </p:spTree>
    <p:extLst>
      <p:ext uri="{BB962C8B-B14F-4D97-AF65-F5344CB8AC3E}">
        <p14:creationId xmlns:p14="http://schemas.microsoft.com/office/powerpoint/2010/main" val="316371168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74638" y="1975757"/>
            <a:ext cx="11889565" cy="2441260"/>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grpSp>
        <p:nvGrpSpPr>
          <p:cNvPr id="4" name="Group 3"/>
          <p:cNvGrpSpPr/>
          <p:nvPr/>
        </p:nvGrpSpPr>
        <p:grpSpPr>
          <a:xfrm>
            <a:off x="10532264" y="2159127"/>
            <a:ext cx="1490100" cy="2107303"/>
            <a:chOff x="10532264" y="2494176"/>
            <a:chExt cx="1490100" cy="2107303"/>
          </a:xfrm>
        </p:grpSpPr>
        <p:sp>
          <p:nvSpPr>
            <p:cNvPr id="5" name="Rectangle 4"/>
            <p:cNvSpPr/>
            <p:nvPr/>
          </p:nvSpPr>
          <p:spPr bwMode="auto">
            <a:xfrm>
              <a:off x="10564986" y="4105238"/>
              <a:ext cx="1457378"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chemeClr val="tx1"/>
                      </a:gs>
                      <a:gs pos="100000">
                        <a:schemeClr val="tx1"/>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&gt;80,000 IOPs</a:t>
              </a:r>
            </a:p>
            <a:p>
              <a:pPr marL="0" marR="0" lvl="0" indent="0" algn="ctr" defTabSz="932293"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chemeClr val="tx1"/>
                      </a:gs>
                      <a:gs pos="100000">
                        <a:schemeClr val="tx1"/>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Premium Storage</a:t>
              </a:r>
            </a:p>
          </p:txBody>
        </p:sp>
        <p:grpSp>
          <p:nvGrpSpPr>
            <p:cNvPr id="6" name="Group 5"/>
            <p:cNvGrpSpPr/>
            <p:nvPr/>
          </p:nvGrpSpPr>
          <p:grpSpPr>
            <a:xfrm>
              <a:off x="10532264" y="2494176"/>
              <a:ext cx="1437099" cy="1384404"/>
              <a:chOff x="10632593" y="1209273"/>
              <a:chExt cx="1110459" cy="1069741"/>
            </a:xfrm>
          </p:grpSpPr>
          <p:grpSp>
            <p:nvGrpSpPr>
              <p:cNvPr id="7" name="Group 6"/>
              <p:cNvGrpSpPr/>
              <p:nvPr/>
            </p:nvGrpSpPr>
            <p:grpSpPr>
              <a:xfrm>
                <a:off x="11109193" y="1209273"/>
                <a:ext cx="633859" cy="1004948"/>
                <a:chOff x="6206486" y="2957003"/>
                <a:chExt cx="660500" cy="1268000"/>
              </a:xfrm>
              <a:gradFill>
                <a:gsLst>
                  <a:gs pos="0">
                    <a:schemeClr val="accent1">
                      <a:lumMod val="50000"/>
                      <a:alpha val="68000"/>
                    </a:schemeClr>
                  </a:gs>
                  <a:gs pos="100000">
                    <a:schemeClr val="accent1">
                      <a:lumMod val="50000"/>
                    </a:schemeClr>
                  </a:gs>
                </a:gsLst>
                <a:lin ang="5400000" scaled="0"/>
              </a:gradFill>
            </p:grpSpPr>
            <p:sp>
              <p:nvSpPr>
                <p:cNvPr id="13" name="Flowchart: Magnetic Disk 12"/>
                <p:cNvSpPr/>
                <p:nvPr/>
              </p:nvSpPr>
              <p:spPr bwMode="auto">
                <a:xfrm>
                  <a:off x="6206486" y="3927534"/>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4" name="Flowchart: Magnetic Disk 13"/>
                <p:cNvSpPr/>
                <p:nvPr/>
              </p:nvSpPr>
              <p:spPr bwMode="auto">
                <a:xfrm>
                  <a:off x="6206486" y="3683447"/>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5" name="Flowchart: Magnetic Disk 14"/>
                <p:cNvSpPr/>
                <p:nvPr/>
              </p:nvSpPr>
              <p:spPr bwMode="auto">
                <a:xfrm>
                  <a:off x="6206486" y="3439360"/>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6" name="Flowchart: Magnetic Disk 15"/>
                <p:cNvSpPr/>
                <p:nvPr/>
              </p:nvSpPr>
              <p:spPr bwMode="auto">
                <a:xfrm>
                  <a:off x="6206486" y="3195273"/>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7" name="Flowchart: Magnetic Disk 16"/>
                <p:cNvSpPr/>
                <p:nvPr/>
              </p:nvSpPr>
              <p:spPr bwMode="auto">
                <a:xfrm>
                  <a:off x="6206486" y="2957003"/>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grpSp>
          <p:grpSp>
            <p:nvGrpSpPr>
              <p:cNvPr id="8" name="Group 7"/>
              <p:cNvGrpSpPr/>
              <p:nvPr/>
            </p:nvGrpSpPr>
            <p:grpSpPr>
              <a:xfrm>
                <a:off x="10632593" y="1483519"/>
                <a:ext cx="767612" cy="795495"/>
                <a:chOff x="-477782" y="450675"/>
                <a:chExt cx="5901463" cy="6115812"/>
              </a:xfrm>
            </p:grpSpPr>
            <p:sp>
              <p:nvSpPr>
                <p:cNvPr id="9" name="16-Point Star 90"/>
                <p:cNvSpPr/>
                <p:nvPr/>
              </p:nvSpPr>
              <p:spPr bwMode="auto">
                <a:xfrm>
                  <a:off x="-477782" y="665024"/>
                  <a:ext cx="5901463" cy="5901463"/>
                </a:xfrm>
                <a:prstGeom prst="star16">
                  <a:avLst>
                    <a:gd name="adj" fmla="val 35361"/>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0" name="Picture 9"/>
                <p:cNvPicPr>
                  <a:picLocks noChangeAspect="1"/>
                </p:cNvPicPr>
                <p:nvPr/>
              </p:nvPicPr>
              <p:blipFill>
                <a:blip r:embed="rId3"/>
                <a:stretch>
                  <a:fillRect/>
                </a:stretch>
              </p:blipFill>
              <p:spPr>
                <a:xfrm>
                  <a:off x="2990885" y="4844838"/>
                  <a:ext cx="1486280" cy="1490576"/>
                </a:xfrm>
                <a:prstGeom prst="rect">
                  <a:avLst/>
                </a:prstGeom>
              </p:spPr>
            </p:pic>
            <p:pic>
              <p:nvPicPr>
                <p:cNvPr id="11" name="Picture 10"/>
                <p:cNvPicPr>
                  <a:picLocks noChangeAspect="1"/>
                </p:cNvPicPr>
                <p:nvPr/>
              </p:nvPicPr>
              <p:blipFill>
                <a:blip r:embed="rId3"/>
                <a:stretch>
                  <a:fillRect/>
                </a:stretch>
              </p:blipFill>
              <p:spPr>
                <a:xfrm>
                  <a:off x="624820" y="1700441"/>
                  <a:ext cx="3815982" cy="3827010"/>
                </a:xfrm>
                <a:prstGeom prst="rect">
                  <a:avLst/>
                </a:prstGeom>
              </p:spPr>
            </p:pic>
            <p:pic>
              <p:nvPicPr>
                <p:cNvPr id="12" name="Picture 11"/>
                <p:cNvPicPr>
                  <a:picLocks noChangeAspect="1"/>
                </p:cNvPicPr>
                <p:nvPr/>
              </p:nvPicPr>
              <p:blipFill>
                <a:blip r:embed="rId3"/>
                <a:stretch>
                  <a:fillRect/>
                </a:stretch>
              </p:blipFill>
              <p:spPr>
                <a:xfrm>
                  <a:off x="2211493" y="450675"/>
                  <a:ext cx="1974734" cy="1980442"/>
                </a:xfrm>
                <a:prstGeom prst="rect">
                  <a:avLst/>
                </a:prstGeom>
              </p:spPr>
            </p:pic>
          </p:grpSp>
        </p:grpSp>
      </p:grpSp>
      <p:sp>
        <p:nvSpPr>
          <p:cNvPr id="19" name="Rectangle 18"/>
          <p:cNvSpPr/>
          <p:nvPr/>
        </p:nvSpPr>
        <p:spPr bwMode="auto">
          <a:xfrm>
            <a:off x="1012338" y="3770189"/>
            <a:ext cx="983097"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Entry</a:t>
            </a:r>
            <a:b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Level</a:t>
            </a:r>
          </a:p>
        </p:txBody>
      </p:sp>
      <p:sp>
        <p:nvSpPr>
          <p:cNvPr id="28" name="Rectangle 27"/>
          <p:cNvSpPr/>
          <p:nvPr/>
        </p:nvSpPr>
        <p:spPr bwMode="auto">
          <a:xfrm>
            <a:off x="3475071" y="3770189"/>
            <a:ext cx="1084208"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General Purpose VMs</a:t>
            </a:r>
          </a:p>
        </p:txBody>
      </p:sp>
      <p:sp>
        <p:nvSpPr>
          <p:cNvPr id="37" name="Rectangle 36"/>
          <p:cNvSpPr/>
          <p:nvPr/>
        </p:nvSpPr>
        <p:spPr bwMode="auto">
          <a:xfrm>
            <a:off x="5867205" y="3770189"/>
            <a:ext cx="1326518"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Compute </a:t>
            </a:r>
          </a:p>
          <a:p>
            <a:pPr algn="ctr" defTabSz="932293" eaLnBrk="0" fontAlgn="base" hangingPunct="0">
              <a:lnSpc>
                <a:spcPct val="90000"/>
              </a:lnSpc>
              <a:spcBef>
                <a:spcPct val="0"/>
              </a:spcBef>
              <a:spcAft>
                <a:spcPct val="0"/>
              </a:spcAft>
              <a:defRPr/>
            </a:pPr>
            <a: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Optimized VMs</a:t>
            </a:r>
          </a:p>
        </p:txBody>
      </p:sp>
      <p:sp>
        <p:nvSpPr>
          <p:cNvPr id="46" name="Rectangle 45"/>
          <p:cNvSpPr/>
          <p:nvPr/>
        </p:nvSpPr>
        <p:spPr bwMode="auto">
          <a:xfrm>
            <a:off x="8420979" y="3770189"/>
            <a:ext cx="1245549"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Large Memory </a:t>
            </a:r>
            <a:b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VMs</a:t>
            </a:r>
          </a:p>
        </p:txBody>
      </p:sp>
      <p:sp>
        <p:nvSpPr>
          <p:cNvPr id="55" name="TextBox 54"/>
          <p:cNvSpPr txBox="1"/>
          <p:nvPr/>
        </p:nvSpPr>
        <p:spPr>
          <a:xfrm>
            <a:off x="425428" y="4417017"/>
            <a:ext cx="2441448" cy="2449343"/>
          </a:xfrm>
          <a:prstGeom prst="rect">
            <a:avLst/>
          </a:prstGeom>
          <a:noFill/>
        </p:spPr>
        <p:txBody>
          <a:bodyPr vert="horz" wrap="square" lIns="182880" tIns="146304" rIns="182880" bIns="146304" rtlCol="0" anchor="t" anchorCtr="0">
            <a:noAutofit/>
          </a:bodyPr>
          <a:lstStyle/>
          <a:p>
            <a:pPr>
              <a:lnSpc>
                <a:spcPct val="90000"/>
              </a:lnSpc>
              <a:spcBef>
                <a:spcPts val="600"/>
              </a:spcBef>
              <a:spcAft>
                <a:spcPts val="600"/>
              </a:spcAft>
            </a:pPr>
            <a:r>
              <a:rPr lang="en-US" sz="1400">
                <a:gradFill>
                  <a:gsLst>
                    <a:gs pos="1250">
                      <a:schemeClr val="tx1"/>
                    </a:gs>
                    <a:gs pos="100000">
                      <a:schemeClr val="tx1"/>
                    </a:gs>
                  </a:gsLst>
                  <a:lin ang="5400000" scaled="0"/>
                </a:gradFill>
              </a:rPr>
              <a:t>Dev/Test and </a:t>
            </a:r>
            <a:br>
              <a:rPr lang="en-US" sz="1400">
                <a:gradFill>
                  <a:gsLst>
                    <a:gs pos="1250">
                      <a:schemeClr val="tx1"/>
                    </a:gs>
                    <a:gs pos="100000">
                      <a:schemeClr val="tx1"/>
                    </a:gs>
                  </a:gsLst>
                  <a:lin ang="5400000" scaled="0"/>
                </a:gradFill>
              </a:rPr>
            </a:br>
            <a:r>
              <a:rPr lang="en-US" sz="1400">
                <a:gradFill>
                  <a:gsLst>
                    <a:gs pos="1250">
                      <a:schemeClr val="tx1"/>
                    </a:gs>
                    <a:gs pos="100000">
                      <a:schemeClr val="tx1"/>
                    </a:gs>
                  </a:gsLst>
                  <a:lin ang="5400000" scaled="0"/>
                </a:gradFill>
              </a:rPr>
              <a:t>entry-level workloads</a:t>
            </a:r>
          </a:p>
          <a:p>
            <a:pPr>
              <a:lnSpc>
                <a:spcPct val="90000"/>
              </a:lnSpc>
              <a:spcBef>
                <a:spcPts val="600"/>
              </a:spcBef>
              <a:spcAft>
                <a:spcPts val="600"/>
              </a:spcAft>
            </a:pPr>
            <a:r>
              <a:rPr lang="en-US" sz="1400">
                <a:gradFill>
                  <a:gsLst>
                    <a:gs pos="1250">
                      <a:schemeClr val="tx1"/>
                    </a:gs>
                    <a:gs pos="100000">
                      <a:schemeClr val="tx1"/>
                    </a:gs>
                  </a:gsLst>
                  <a:lin ang="5400000" scaled="0"/>
                </a:gradFill>
              </a:rPr>
              <a:t>Earliest generation, HDD</a:t>
            </a:r>
          </a:p>
          <a:p>
            <a:pPr>
              <a:lnSpc>
                <a:spcPct val="90000"/>
              </a:lnSpc>
              <a:spcBef>
                <a:spcPts val="600"/>
              </a:spcBef>
              <a:spcAft>
                <a:spcPts val="600"/>
              </a:spcAft>
            </a:pPr>
            <a:r>
              <a:rPr lang="en-US" sz="1400">
                <a:gradFill>
                  <a:gsLst>
                    <a:gs pos="1250">
                      <a:schemeClr val="tx1"/>
                    </a:gs>
                    <a:gs pos="100000">
                      <a:schemeClr val="tx1"/>
                    </a:gs>
                  </a:gsLst>
                  <a:lin ang="5400000" scaled="0"/>
                </a:gradFill>
              </a:rPr>
              <a:t>100 ACU/core		 </a:t>
            </a:r>
          </a:p>
        </p:txBody>
      </p:sp>
      <p:sp>
        <p:nvSpPr>
          <p:cNvPr id="56" name="Content Placeholder 2"/>
          <p:cNvSpPr txBox="1">
            <a:spLocks/>
          </p:cNvSpPr>
          <p:nvPr/>
        </p:nvSpPr>
        <p:spPr>
          <a:xfrm>
            <a:off x="2942983" y="4417017"/>
            <a:ext cx="2437565" cy="2449343"/>
          </a:xfrm>
          <a:prstGeom prst="rect">
            <a:avLst/>
          </a:prstGeom>
          <a:noFill/>
        </p:spPr>
        <p:txBody>
          <a:bodyPr vert="horz" wrap="square" lIns="182880" tIns="146304" rIns="182880" bIns="146304" rtlCol="0" anchor="t" anchorCtr="0">
            <a:no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spcAft>
                <a:spcPts val="600"/>
              </a:spcAft>
              <a:buClr>
                <a:srgbClr val="505050"/>
              </a:buClr>
              <a:buNone/>
            </a:pPr>
            <a:r>
              <a:rPr lang="en-US" sz="1400">
                <a:latin typeface="+mn-lt"/>
                <a:ea typeface="Segoe UI" pitchFamily="34" charset="0"/>
                <a:cs typeface="Segoe UI" pitchFamily="34" charset="0"/>
              </a:rPr>
              <a:t>Good combination of memory, SSD for most common production applications</a:t>
            </a:r>
          </a:p>
          <a:p>
            <a:pPr marL="0" indent="0">
              <a:spcBef>
                <a:spcPts val="600"/>
              </a:spcBef>
              <a:spcAft>
                <a:spcPts val="600"/>
              </a:spcAft>
              <a:buClr>
                <a:srgbClr val="505050"/>
              </a:buClr>
              <a:buNone/>
            </a:pPr>
            <a:r>
              <a:rPr lang="en-US" sz="1400">
                <a:latin typeface="+mn-lt"/>
                <a:ea typeface="Segoe UI" pitchFamily="34" charset="0"/>
                <a:cs typeface="Segoe UI" pitchFamily="34" charset="0"/>
              </a:rPr>
              <a:t>Memory-intensive variants</a:t>
            </a:r>
          </a:p>
          <a:p>
            <a:pPr marL="0" indent="0">
              <a:spcBef>
                <a:spcPts val="600"/>
              </a:spcBef>
              <a:spcAft>
                <a:spcPts val="600"/>
              </a:spcAft>
              <a:buClr>
                <a:srgbClr val="505050"/>
              </a:buClr>
              <a:buNone/>
            </a:pPr>
            <a:r>
              <a:rPr lang="en-US" sz="1400">
                <a:latin typeface="+mn-lt"/>
                <a:ea typeface="Segoe UI" pitchFamily="34" charset="0"/>
                <a:cs typeface="Segoe UI" pitchFamily="34" charset="0"/>
              </a:rPr>
              <a:t>210 ACU/core</a:t>
            </a:r>
          </a:p>
        </p:txBody>
      </p:sp>
      <p:sp>
        <p:nvSpPr>
          <p:cNvPr id="57" name="Rectangle 56"/>
          <p:cNvSpPr/>
          <p:nvPr/>
        </p:nvSpPr>
        <p:spPr bwMode="auto">
          <a:xfrm>
            <a:off x="5456655" y="4417017"/>
            <a:ext cx="2437565" cy="24493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3927" eaLnBrk="0" fontAlgn="base" hangingPunct="0">
              <a:lnSpc>
                <a:spcPct val="90000"/>
              </a:lnSpc>
              <a:spcBef>
                <a:spcPts val="600"/>
              </a:spcBef>
              <a:spcAft>
                <a:spcPts val="600"/>
              </a:spcAft>
              <a:defRPr/>
            </a:pPr>
            <a:r>
              <a:rPr lang="en-US" sz="1400">
                <a:gradFill>
                  <a:gsLst>
                    <a:gs pos="1250">
                      <a:schemeClr val="tx1"/>
                    </a:gs>
                    <a:gs pos="100000">
                      <a:schemeClr val="tx1"/>
                    </a:gs>
                  </a:gsLst>
                  <a:lin ang="5400000" scaled="0"/>
                </a:gradFill>
                <a:ea typeface="Segoe UI" pitchFamily="34" charset="0"/>
                <a:cs typeface="Segoe UI" pitchFamily="34" charset="0"/>
              </a:rPr>
              <a:t>Compute-intensive apps like Gaming, Analytics</a:t>
            </a:r>
          </a:p>
          <a:p>
            <a:pPr defTabSz="913927" eaLnBrk="0" fontAlgn="base" hangingPunct="0">
              <a:lnSpc>
                <a:spcPct val="90000"/>
              </a:lnSpc>
              <a:spcBef>
                <a:spcPts val="600"/>
              </a:spcBef>
              <a:spcAft>
                <a:spcPts val="600"/>
              </a:spcAft>
              <a:defRPr/>
            </a:pPr>
            <a:r>
              <a:rPr lang="en-US" sz="1400">
                <a:gradFill>
                  <a:gsLst>
                    <a:gs pos="1250">
                      <a:schemeClr val="tx1"/>
                    </a:gs>
                    <a:gs pos="100000">
                      <a:schemeClr val="tx1"/>
                    </a:gs>
                  </a:gsLst>
                  <a:lin ang="5400000" scaled="0"/>
                </a:gradFill>
              </a:rPr>
              <a:t>More CPU to </a:t>
            </a:r>
            <a:br>
              <a:rPr lang="en-US" sz="1400">
                <a:gradFill>
                  <a:gsLst>
                    <a:gs pos="1250">
                      <a:schemeClr val="tx1"/>
                    </a:gs>
                    <a:gs pos="100000">
                      <a:schemeClr val="tx1"/>
                    </a:gs>
                  </a:gsLst>
                  <a:lin ang="5400000" scaled="0"/>
                </a:gradFill>
              </a:rPr>
            </a:br>
            <a:r>
              <a:rPr lang="en-US" sz="1400">
                <a:gradFill>
                  <a:gsLst>
                    <a:gs pos="1250">
                      <a:schemeClr val="tx1"/>
                    </a:gs>
                    <a:gs pos="100000">
                      <a:schemeClr val="tx1"/>
                    </a:gs>
                  </a:gsLst>
                  <a:lin ang="5400000" scaled="0"/>
                </a:gradFill>
              </a:rPr>
              <a:t>memory ratio</a:t>
            </a:r>
          </a:p>
          <a:p>
            <a:pPr defTabSz="913927" eaLnBrk="0" fontAlgn="base" hangingPunct="0">
              <a:lnSpc>
                <a:spcPct val="90000"/>
              </a:lnSpc>
              <a:spcBef>
                <a:spcPts val="600"/>
              </a:spcBef>
              <a:spcAft>
                <a:spcPts val="600"/>
              </a:spcAft>
              <a:defRPr/>
            </a:pPr>
            <a:r>
              <a:rPr lang="en-US" sz="1400">
                <a:gradFill>
                  <a:gsLst>
                    <a:gs pos="1250">
                      <a:schemeClr val="tx1"/>
                    </a:gs>
                    <a:gs pos="100000">
                      <a:schemeClr val="tx1"/>
                    </a:gs>
                  </a:gsLst>
                  <a:lin ang="5400000" scaled="0"/>
                </a:gradFill>
              </a:rPr>
              <a:t>210 ACU/core</a:t>
            </a:r>
          </a:p>
          <a:p>
            <a:pPr defTabSz="913927" eaLnBrk="0" fontAlgn="base" hangingPunct="0">
              <a:lnSpc>
                <a:spcPct val="90000"/>
              </a:lnSpc>
              <a:spcBef>
                <a:spcPts val="600"/>
              </a:spcBef>
              <a:spcAft>
                <a:spcPts val="600"/>
              </a:spcAft>
              <a:defRPr/>
            </a:pPr>
            <a:endParaRPr lang="en-US" sz="1400">
              <a:gradFill>
                <a:gsLst>
                  <a:gs pos="1250">
                    <a:schemeClr val="tx1"/>
                  </a:gs>
                  <a:gs pos="100000">
                    <a:schemeClr val="tx1"/>
                  </a:gs>
                </a:gsLst>
                <a:lin ang="5400000" scaled="0"/>
              </a:gradFill>
              <a:ea typeface="Segoe UI" pitchFamily="34" charset="0"/>
              <a:cs typeface="Segoe UI" pitchFamily="34" charset="0"/>
            </a:endParaRPr>
          </a:p>
        </p:txBody>
      </p:sp>
      <p:sp>
        <p:nvSpPr>
          <p:cNvPr id="58" name="TextBox 57"/>
          <p:cNvSpPr txBox="1"/>
          <p:nvPr/>
        </p:nvSpPr>
        <p:spPr>
          <a:xfrm>
            <a:off x="7970328" y="4417017"/>
            <a:ext cx="2437565" cy="2449343"/>
          </a:xfrm>
          <a:prstGeom prst="rect">
            <a:avLst/>
          </a:prstGeom>
          <a:noFill/>
        </p:spPr>
        <p:txBody>
          <a:bodyPr vert="horz" wrap="square" lIns="182880" tIns="146304" rIns="182880" bIns="146304" rtlCol="0" anchor="t" anchorCtr="0">
            <a:noAutofit/>
          </a:bodyPr>
          <a:lstStyle/>
          <a:p>
            <a:pPr defTabSz="913927" eaLnBrk="0" fontAlgn="base" hangingPunct="0">
              <a:lnSpc>
                <a:spcPct val="90000"/>
              </a:lnSpc>
              <a:spcBef>
                <a:spcPts val="600"/>
              </a:spcBef>
              <a:spcAft>
                <a:spcPts val="600"/>
              </a:spcAft>
              <a:defRPr/>
            </a:pPr>
            <a:r>
              <a:rPr lang="en-US" sz="1400">
                <a:gradFill>
                  <a:gsLst>
                    <a:gs pos="1250">
                      <a:schemeClr val="tx1"/>
                    </a:gs>
                    <a:gs pos="100000">
                      <a:schemeClr val="tx1"/>
                    </a:gs>
                  </a:gsLst>
                  <a:lin ang="5400000" scaled="0"/>
                </a:gradFill>
                <a:ea typeface="Segoe UI" pitchFamily="34" charset="0"/>
                <a:cs typeface="Segoe UI" pitchFamily="34" charset="0"/>
              </a:rPr>
              <a:t>Large VMs for large databases requiring fast Storage</a:t>
            </a:r>
            <a:endParaRPr lang="en-US" sz="1400">
              <a:gradFill>
                <a:gsLst>
                  <a:gs pos="1250">
                    <a:schemeClr val="tx1"/>
                  </a:gs>
                  <a:gs pos="100000">
                    <a:schemeClr val="tx1"/>
                  </a:gs>
                </a:gsLst>
                <a:lin ang="5400000" scaled="0"/>
              </a:gradFill>
            </a:endParaRPr>
          </a:p>
          <a:p>
            <a:pPr>
              <a:lnSpc>
                <a:spcPct val="90000"/>
              </a:lnSpc>
              <a:spcBef>
                <a:spcPts val="600"/>
              </a:spcBef>
              <a:spcAft>
                <a:spcPts val="600"/>
              </a:spcAft>
            </a:pPr>
            <a:r>
              <a:rPr lang="en-US" sz="1400">
                <a:gradFill>
                  <a:gsLst>
                    <a:gs pos="1250">
                      <a:schemeClr val="tx1"/>
                    </a:gs>
                    <a:gs pos="100000">
                      <a:schemeClr val="tx1"/>
                    </a:gs>
                  </a:gsLst>
                  <a:lin ang="5400000" scaled="0"/>
                </a:gradFill>
              </a:rPr>
              <a:t>Intel Haswell processor with 0.5TB RAM</a:t>
            </a:r>
          </a:p>
          <a:p>
            <a:pPr>
              <a:lnSpc>
                <a:spcPct val="90000"/>
              </a:lnSpc>
              <a:spcBef>
                <a:spcPts val="600"/>
              </a:spcBef>
              <a:spcAft>
                <a:spcPts val="600"/>
              </a:spcAft>
            </a:pPr>
            <a:r>
              <a:rPr lang="en-US" sz="1400">
                <a:gradFill>
                  <a:gsLst>
                    <a:gs pos="1250">
                      <a:schemeClr val="tx1"/>
                    </a:gs>
                    <a:gs pos="100000">
                      <a:schemeClr val="tx1"/>
                    </a:gs>
                  </a:gsLst>
                  <a:lin ang="5400000" scaled="0"/>
                </a:gradFill>
              </a:rPr>
              <a:t>180 ACU/core</a:t>
            </a:r>
          </a:p>
        </p:txBody>
      </p:sp>
      <p:sp>
        <p:nvSpPr>
          <p:cNvPr id="59" name="Title 3"/>
          <p:cNvSpPr>
            <a:spLocks noGrp="1"/>
          </p:cNvSpPr>
          <p:nvPr>
            <p:ph type="title"/>
          </p:nvPr>
        </p:nvSpPr>
        <p:spPr/>
        <p:txBody>
          <a:bodyPr lIns="182880" tIns="146304" rIns="182880" bIns="146304"/>
          <a:lstStyle/>
          <a:p>
            <a:r>
              <a:rPr lang="en-US" sz="4400" spc="0">
                <a:cs typeface="Segoe UI Semibold" panose="020B0702040204020203" pitchFamily="34" charset="0"/>
              </a:rPr>
              <a:t>Compute families</a:t>
            </a:r>
          </a:p>
        </p:txBody>
      </p:sp>
      <p:grpSp>
        <p:nvGrpSpPr>
          <p:cNvPr id="64" name="Group 63"/>
          <p:cNvGrpSpPr/>
          <p:nvPr/>
        </p:nvGrpSpPr>
        <p:grpSpPr>
          <a:xfrm>
            <a:off x="1116491" y="2383082"/>
            <a:ext cx="864685" cy="1236329"/>
            <a:chOff x="454025" y="3077179"/>
            <a:chExt cx="807346" cy="1154346"/>
          </a:xfrm>
        </p:grpSpPr>
        <p:pic>
          <p:nvPicPr>
            <p:cNvPr id="65" name="Picture 64"/>
            <p:cNvPicPr>
              <a:picLocks noChangeAspect="1"/>
            </p:cNvPicPr>
            <p:nvPr/>
          </p:nvPicPr>
          <p:blipFill>
            <a:blip r:embed="rId4"/>
            <a:stretch>
              <a:fillRect/>
            </a:stretch>
          </p:blipFill>
          <p:spPr>
            <a:xfrm>
              <a:off x="454025" y="3077179"/>
              <a:ext cx="807346" cy="1154346"/>
            </a:xfrm>
            <a:prstGeom prst="rect">
              <a:avLst/>
            </a:prstGeom>
          </p:spPr>
        </p:pic>
        <p:sp>
          <p:nvSpPr>
            <p:cNvPr id="66" name="Rectangle 65"/>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A</a:t>
              </a:r>
            </a:p>
          </p:txBody>
        </p:sp>
      </p:grpSp>
      <p:grpSp>
        <p:nvGrpSpPr>
          <p:cNvPr id="67" name="Group 66"/>
          <p:cNvGrpSpPr/>
          <p:nvPr/>
        </p:nvGrpSpPr>
        <p:grpSpPr>
          <a:xfrm>
            <a:off x="3588758" y="2383082"/>
            <a:ext cx="864685" cy="1236329"/>
            <a:chOff x="454025" y="3077179"/>
            <a:chExt cx="807346" cy="1154346"/>
          </a:xfrm>
        </p:grpSpPr>
        <p:pic>
          <p:nvPicPr>
            <p:cNvPr id="68" name="Picture 67"/>
            <p:cNvPicPr>
              <a:picLocks noChangeAspect="1"/>
            </p:cNvPicPr>
            <p:nvPr/>
          </p:nvPicPr>
          <p:blipFill>
            <a:blip r:embed="rId4"/>
            <a:stretch>
              <a:fillRect/>
            </a:stretch>
          </p:blipFill>
          <p:spPr>
            <a:xfrm>
              <a:off x="454025" y="3077179"/>
              <a:ext cx="807346" cy="1154346"/>
            </a:xfrm>
            <a:prstGeom prst="rect">
              <a:avLst/>
            </a:prstGeom>
          </p:spPr>
        </p:pic>
        <p:sp>
          <p:nvSpPr>
            <p:cNvPr id="69" name="Rectangle 68"/>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D</a:t>
              </a:r>
            </a:p>
          </p:txBody>
        </p:sp>
      </p:grpSp>
      <p:grpSp>
        <p:nvGrpSpPr>
          <p:cNvPr id="70" name="Group 69"/>
          <p:cNvGrpSpPr/>
          <p:nvPr/>
        </p:nvGrpSpPr>
        <p:grpSpPr>
          <a:xfrm>
            <a:off x="6061025" y="2383082"/>
            <a:ext cx="864685" cy="1236329"/>
            <a:chOff x="454025" y="3077179"/>
            <a:chExt cx="807346" cy="1154346"/>
          </a:xfrm>
        </p:grpSpPr>
        <p:pic>
          <p:nvPicPr>
            <p:cNvPr id="71" name="Picture 70"/>
            <p:cNvPicPr>
              <a:picLocks noChangeAspect="1"/>
            </p:cNvPicPr>
            <p:nvPr/>
          </p:nvPicPr>
          <p:blipFill>
            <a:blip r:embed="rId4"/>
            <a:stretch>
              <a:fillRect/>
            </a:stretch>
          </p:blipFill>
          <p:spPr>
            <a:xfrm>
              <a:off x="454025" y="3077179"/>
              <a:ext cx="807346" cy="1154346"/>
            </a:xfrm>
            <a:prstGeom prst="rect">
              <a:avLst/>
            </a:prstGeom>
          </p:spPr>
        </p:pic>
        <p:sp>
          <p:nvSpPr>
            <p:cNvPr id="72" name="Rectangle 71"/>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F</a:t>
              </a:r>
            </a:p>
          </p:txBody>
        </p:sp>
      </p:grpSp>
      <p:grpSp>
        <p:nvGrpSpPr>
          <p:cNvPr id="73" name="Group 72"/>
          <p:cNvGrpSpPr/>
          <p:nvPr/>
        </p:nvGrpSpPr>
        <p:grpSpPr>
          <a:xfrm>
            <a:off x="8533291" y="2383082"/>
            <a:ext cx="864685" cy="1236329"/>
            <a:chOff x="454025" y="3077179"/>
            <a:chExt cx="807346" cy="1154346"/>
          </a:xfrm>
        </p:grpSpPr>
        <p:pic>
          <p:nvPicPr>
            <p:cNvPr id="74" name="Picture 73"/>
            <p:cNvPicPr>
              <a:picLocks noChangeAspect="1"/>
            </p:cNvPicPr>
            <p:nvPr/>
          </p:nvPicPr>
          <p:blipFill>
            <a:blip r:embed="rId4"/>
            <a:stretch>
              <a:fillRect/>
            </a:stretch>
          </p:blipFill>
          <p:spPr>
            <a:xfrm>
              <a:off x="454025" y="3077179"/>
              <a:ext cx="807346" cy="1154346"/>
            </a:xfrm>
            <a:prstGeom prst="rect">
              <a:avLst/>
            </a:prstGeom>
          </p:spPr>
        </p:pic>
        <p:sp>
          <p:nvSpPr>
            <p:cNvPr id="75" name="Rectangle 7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G</a:t>
              </a:r>
            </a:p>
          </p:txBody>
        </p:sp>
      </p:grpSp>
    </p:spTree>
    <p:extLst>
      <p:ext uri="{BB962C8B-B14F-4D97-AF65-F5344CB8AC3E}">
        <p14:creationId xmlns:p14="http://schemas.microsoft.com/office/powerpoint/2010/main" val="1441357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1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42" presetClass="path" presetSubtype="0" decel="100000" fill="hold" nodeType="withEffect">
                                  <p:stCondLst>
                                    <p:cond delay="150"/>
                                  </p:stCondLst>
                                  <p:childTnLst>
                                    <p:animMotion origin="layout" path="M 1.20756E-6 -3.58148E-6 L 1.20756E-6 0.03836 " pathEditMode="relative" rAng="0" ptsTypes="AA">
                                      <p:cBhvr>
                                        <p:cTn id="12" dur="750" spd="-100000" fill="hold"/>
                                        <p:tgtEl>
                                          <p:spTgt spid="4"/>
                                        </p:tgtEl>
                                        <p:attrNameLst>
                                          <p:attrName>ppt_x</p:attrName>
                                          <p:attrName>ppt_y</p:attrName>
                                        </p:attrNameLst>
                                      </p:cBhvr>
                                      <p:rCtr x="0" y="1906"/>
                                    </p:animMotion>
                                  </p:childTnLst>
                                </p:cTn>
                              </p:par>
                              <p:par>
                                <p:cTn id="13" presetID="10" presetClass="entr" presetSubtype="0" fill="hold" nodeType="withEffect">
                                  <p:stCondLst>
                                    <p:cond delay="150"/>
                                  </p:stCondLst>
                                  <p:childTnLst>
                                    <p:set>
                                      <p:cBhvr>
                                        <p:cTn id="14" dur="1" fill="hold">
                                          <p:stCondLst>
                                            <p:cond delay="0"/>
                                          </p:stCondLst>
                                        </p:cTn>
                                        <p:tgtEl>
                                          <p:spTgt spid="73"/>
                                        </p:tgtEl>
                                        <p:attrNameLst>
                                          <p:attrName>style.visibility</p:attrName>
                                        </p:attrNameLst>
                                      </p:cBhvr>
                                      <p:to>
                                        <p:strVal val="visible"/>
                                      </p:to>
                                    </p:set>
                                    <p:animEffect transition="in" filter="fade">
                                      <p:cBhvr>
                                        <p:cTn id="15" dur="500"/>
                                        <p:tgtEl>
                                          <p:spTgt spid="73"/>
                                        </p:tgtEl>
                                      </p:cBhvr>
                                    </p:animEffect>
                                  </p:childTnLst>
                                </p:cTn>
                              </p:par>
                              <p:par>
                                <p:cTn id="16" presetID="42" presetClass="path" presetSubtype="0" decel="100000" fill="hold" nodeType="withEffect">
                                  <p:stCondLst>
                                    <p:cond delay="150"/>
                                  </p:stCondLst>
                                  <p:childTnLst>
                                    <p:animMotion origin="layout" path="M 1.20756E-6 -3.58148E-6 L 1.20756E-6 0.03836 " pathEditMode="relative" rAng="0" ptsTypes="AA">
                                      <p:cBhvr>
                                        <p:cTn id="17" dur="750" spd="-100000" fill="hold"/>
                                        <p:tgtEl>
                                          <p:spTgt spid="73"/>
                                        </p:tgtEl>
                                        <p:attrNameLst>
                                          <p:attrName>ppt_x</p:attrName>
                                          <p:attrName>ppt_y</p:attrName>
                                        </p:attrNameLst>
                                      </p:cBhvr>
                                      <p:rCtr x="0" y="1906"/>
                                    </p:animMotion>
                                  </p:childTnLst>
                                </p:cTn>
                              </p:par>
                              <p:par>
                                <p:cTn id="18" presetID="10" presetClass="entr" presetSubtype="0" fill="hold" nodeType="withEffect">
                                  <p:stCondLst>
                                    <p:cond delay="150"/>
                                  </p:stCondLst>
                                  <p:childTnLst>
                                    <p:set>
                                      <p:cBhvr>
                                        <p:cTn id="19" dur="1" fill="hold">
                                          <p:stCondLst>
                                            <p:cond delay="0"/>
                                          </p:stCondLst>
                                        </p:cTn>
                                        <p:tgtEl>
                                          <p:spTgt spid="70"/>
                                        </p:tgtEl>
                                        <p:attrNameLst>
                                          <p:attrName>style.visibility</p:attrName>
                                        </p:attrNameLst>
                                      </p:cBhvr>
                                      <p:to>
                                        <p:strVal val="visible"/>
                                      </p:to>
                                    </p:set>
                                    <p:animEffect transition="in" filter="fade">
                                      <p:cBhvr>
                                        <p:cTn id="20" dur="500"/>
                                        <p:tgtEl>
                                          <p:spTgt spid="70"/>
                                        </p:tgtEl>
                                      </p:cBhvr>
                                    </p:animEffect>
                                  </p:childTnLst>
                                </p:cTn>
                              </p:par>
                              <p:par>
                                <p:cTn id="21" presetID="42" presetClass="path" presetSubtype="0" decel="100000" fill="hold" nodeType="withEffect">
                                  <p:stCondLst>
                                    <p:cond delay="150"/>
                                  </p:stCondLst>
                                  <p:childTnLst>
                                    <p:animMotion origin="layout" path="M 1.20756E-6 -3.58148E-6 L 1.20756E-6 0.03836 " pathEditMode="relative" rAng="0" ptsTypes="AA">
                                      <p:cBhvr>
                                        <p:cTn id="22" dur="750" spd="-100000" fill="hold"/>
                                        <p:tgtEl>
                                          <p:spTgt spid="70"/>
                                        </p:tgtEl>
                                        <p:attrNameLst>
                                          <p:attrName>ppt_x</p:attrName>
                                          <p:attrName>ppt_y</p:attrName>
                                        </p:attrNameLst>
                                      </p:cBhvr>
                                      <p:rCtr x="0" y="1906"/>
                                    </p:animMotion>
                                  </p:childTnLst>
                                </p:cTn>
                              </p:par>
                              <p:par>
                                <p:cTn id="23" presetID="10" presetClass="entr" presetSubtype="0" fill="hold" nodeType="withEffect">
                                  <p:stCondLst>
                                    <p:cond delay="15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42" presetClass="path" presetSubtype="0" decel="100000" fill="hold" nodeType="withEffect">
                                  <p:stCondLst>
                                    <p:cond delay="150"/>
                                  </p:stCondLst>
                                  <p:childTnLst>
                                    <p:animMotion origin="layout" path="M 1.20756E-6 -3.58148E-6 L 1.20756E-6 0.03836 " pathEditMode="relative" rAng="0" ptsTypes="AA">
                                      <p:cBhvr>
                                        <p:cTn id="27" dur="750" spd="-100000" fill="hold"/>
                                        <p:tgtEl>
                                          <p:spTgt spid="67"/>
                                        </p:tgtEl>
                                        <p:attrNameLst>
                                          <p:attrName>ppt_x</p:attrName>
                                          <p:attrName>ppt_y</p:attrName>
                                        </p:attrNameLst>
                                      </p:cBhvr>
                                      <p:rCtr x="0" y="1906"/>
                                    </p:animMotion>
                                  </p:childTnLst>
                                </p:cTn>
                              </p:par>
                              <p:par>
                                <p:cTn id="28" presetID="10" presetClass="entr" presetSubtype="0" fill="hold" nodeType="withEffect">
                                  <p:stCondLst>
                                    <p:cond delay="150"/>
                                  </p:stCondLst>
                                  <p:childTnLst>
                                    <p:set>
                                      <p:cBhvr>
                                        <p:cTn id="29" dur="1" fill="hold">
                                          <p:stCondLst>
                                            <p:cond delay="0"/>
                                          </p:stCondLst>
                                        </p:cTn>
                                        <p:tgtEl>
                                          <p:spTgt spid="64"/>
                                        </p:tgtEl>
                                        <p:attrNameLst>
                                          <p:attrName>style.visibility</p:attrName>
                                        </p:attrNameLst>
                                      </p:cBhvr>
                                      <p:to>
                                        <p:strVal val="visible"/>
                                      </p:to>
                                    </p:set>
                                    <p:animEffect transition="in" filter="fade">
                                      <p:cBhvr>
                                        <p:cTn id="30" dur="500"/>
                                        <p:tgtEl>
                                          <p:spTgt spid="64"/>
                                        </p:tgtEl>
                                      </p:cBhvr>
                                    </p:animEffect>
                                  </p:childTnLst>
                                </p:cTn>
                              </p:par>
                              <p:par>
                                <p:cTn id="31" presetID="42" presetClass="path" presetSubtype="0" decel="100000" fill="hold" nodeType="withEffect">
                                  <p:stCondLst>
                                    <p:cond delay="150"/>
                                  </p:stCondLst>
                                  <p:childTnLst>
                                    <p:animMotion origin="layout" path="M 1.20756E-6 -3.58148E-6 L 1.20756E-6 0.03836 " pathEditMode="relative" rAng="0" ptsTypes="AA">
                                      <p:cBhvr>
                                        <p:cTn id="32" dur="750" spd="-100000" fill="hold"/>
                                        <p:tgtEl>
                                          <p:spTgt spid="64"/>
                                        </p:tgtEl>
                                        <p:attrNameLst>
                                          <p:attrName>ppt_x</p:attrName>
                                          <p:attrName>ppt_y</p:attrName>
                                        </p:attrNameLst>
                                      </p:cBhvr>
                                      <p:rCtr x="0" y="1906"/>
                                    </p:animMotion>
                                  </p:childTnLst>
                                </p:cTn>
                              </p:par>
                              <p:par>
                                <p:cTn id="33" presetID="10" presetClass="entr" presetSubtype="0" fill="hold" grpId="0" nodeType="withEffect">
                                  <p:stCondLst>
                                    <p:cond delay="15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42" presetClass="path" presetSubtype="0" decel="100000" fill="hold" grpId="1" nodeType="withEffect">
                                  <p:stCondLst>
                                    <p:cond delay="150"/>
                                  </p:stCondLst>
                                  <p:childTnLst>
                                    <p:animMotion origin="layout" path="M 1.20756E-6 -3.58148E-6 L 1.20756E-6 0.03836 " pathEditMode="relative" rAng="0" ptsTypes="AA">
                                      <p:cBhvr>
                                        <p:cTn id="37" dur="750" spd="-100000" fill="hold"/>
                                        <p:tgtEl>
                                          <p:spTgt spid="19"/>
                                        </p:tgtEl>
                                        <p:attrNameLst>
                                          <p:attrName>ppt_x</p:attrName>
                                          <p:attrName>ppt_y</p:attrName>
                                        </p:attrNameLst>
                                      </p:cBhvr>
                                      <p:rCtr x="0" y="1906"/>
                                    </p:animMotion>
                                  </p:childTnLst>
                                </p:cTn>
                              </p:par>
                              <p:par>
                                <p:cTn id="38" presetID="10" presetClass="entr" presetSubtype="0" fill="hold" grpId="0" nodeType="withEffect">
                                  <p:stCondLst>
                                    <p:cond delay="15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42" presetClass="path" presetSubtype="0" decel="100000" fill="hold" grpId="1" nodeType="withEffect">
                                  <p:stCondLst>
                                    <p:cond delay="150"/>
                                  </p:stCondLst>
                                  <p:childTnLst>
                                    <p:animMotion origin="layout" path="M 1.20756E-6 -3.58148E-6 L 1.20756E-6 0.03836 " pathEditMode="relative" rAng="0" ptsTypes="AA">
                                      <p:cBhvr>
                                        <p:cTn id="42" dur="750" spd="-100000" fill="hold"/>
                                        <p:tgtEl>
                                          <p:spTgt spid="28"/>
                                        </p:tgtEl>
                                        <p:attrNameLst>
                                          <p:attrName>ppt_x</p:attrName>
                                          <p:attrName>ppt_y</p:attrName>
                                        </p:attrNameLst>
                                      </p:cBhvr>
                                      <p:rCtr x="0" y="1906"/>
                                    </p:animMotion>
                                  </p:childTnLst>
                                </p:cTn>
                              </p:par>
                              <p:par>
                                <p:cTn id="43" presetID="10" presetClass="entr" presetSubtype="0" fill="hold" grpId="0" nodeType="withEffect">
                                  <p:stCondLst>
                                    <p:cond delay="15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42" presetClass="path" presetSubtype="0" decel="100000" fill="hold" grpId="1" nodeType="withEffect">
                                  <p:stCondLst>
                                    <p:cond delay="150"/>
                                  </p:stCondLst>
                                  <p:childTnLst>
                                    <p:animMotion origin="layout" path="M 1.20756E-6 -3.58148E-6 L 1.20756E-6 0.03836 " pathEditMode="relative" rAng="0" ptsTypes="AA">
                                      <p:cBhvr>
                                        <p:cTn id="47" dur="750" spd="-100000" fill="hold"/>
                                        <p:tgtEl>
                                          <p:spTgt spid="37"/>
                                        </p:tgtEl>
                                        <p:attrNameLst>
                                          <p:attrName>ppt_x</p:attrName>
                                          <p:attrName>ppt_y</p:attrName>
                                        </p:attrNameLst>
                                      </p:cBhvr>
                                      <p:rCtr x="0" y="1906"/>
                                    </p:animMotion>
                                  </p:childTnLst>
                                </p:cTn>
                              </p:par>
                              <p:par>
                                <p:cTn id="48" presetID="10" presetClass="entr" presetSubtype="0" fill="hold" grpId="0" nodeType="withEffect">
                                  <p:stCondLst>
                                    <p:cond delay="150"/>
                                  </p:stCondLst>
                                  <p:childTnLst>
                                    <p:set>
                                      <p:cBhvr>
                                        <p:cTn id="49" dur="1" fill="hold">
                                          <p:stCondLst>
                                            <p:cond delay="0"/>
                                          </p:stCondLst>
                                        </p:cTn>
                                        <p:tgtEl>
                                          <p:spTgt spid="46"/>
                                        </p:tgtEl>
                                        <p:attrNameLst>
                                          <p:attrName>style.visibility</p:attrName>
                                        </p:attrNameLst>
                                      </p:cBhvr>
                                      <p:to>
                                        <p:strVal val="visible"/>
                                      </p:to>
                                    </p:set>
                                    <p:animEffect transition="in" filter="fade">
                                      <p:cBhvr>
                                        <p:cTn id="50" dur="500"/>
                                        <p:tgtEl>
                                          <p:spTgt spid="46"/>
                                        </p:tgtEl>
                                      </p:cBhvr>
                                    </p:animEffect>
                                  </p:childTnLst>
                                </p:cTn>
                              </p:par>
                              <p:par>
                                <p:cTn id="51" presetID="42" presetClass="path" presetSubtype="0" decel="100000" fill="hold" grpId="1" nodeType="withEffect">
                                  <p:stCondLst>
                                    <p:cond delay="150"/>
                                  </p:stCondLst>
                                  <p:childTnLst>
                                    <p:animMotion origin="layout" path="M 1.20756E-6 -3.58148E-6 L 1.20756E-6 0.03836 " pathEditMode="relative" rAng="0" ptsTypes="AA">
                                      <p:cBhvr>
                                        <p:cTn id="52" dur="750" spd="-100000" fill="hold"/>
                                        <p:tgtEl>
                                          <p:spTgt spid="46"/>
                                        </p:tgtEl>
                                        <p:attrNameLst>
                                          <p:attrName>ppt_x</p:attrName>
                                          <p:attrName>ppt_y</p:attrName>
                                        </p:attrNameLst>
                                      </p:cBhvr>
                                      <p:rCtr x="0" y="1906"/>
                                    </p:animMotion>
                                  </p:childTnLst>
                                </p:cTn>
                              </p:par>
                              <p:par>
                                <p:cTn id="53" presetID="10" presetClass="entr" presetSubtype="0" fill="hold" grpId="0" nodeType="withEffect">
                                  <p:stCondLst>
                                    <p:cond delay="500"/>
                                  </p:stCondLst>
                                  <p:childTnLst>
                                    <p:set>
                                      <p:cBhvr>
                                        <p:cTn id="54" dur="1" fill="hold">
                                          <p:stCondLst>
                                            <p:cond delay="0"/>
                                          </p:stCondLst>
                                        </p:cTn>
                                        <p:tgtEl>
                                          <p:spTgt spid="55"/>
                                        </p:tgtEl>
                                        <p:attrNameLst>
                                          <p:attrName>style.visibility</p:attrName>
                                        </p:attrNameLst>
                                      </p:cBhvr>
                                      <p:to>
                                        <p:strVal val="visible"/>
                                      </p:to>
                                    </p:set>
                                    <p:animEffect transition="in" filter="fade">
                                      <p:cBhvr>
                                        <p:cTn id="55" dur="500"/>
                                        <p:tgtEl>
                                          <p:spTgt spid="55"/>
                                        </p:tgtEl>
                                      </p:cBhvr>
                                    </p:animEffect>
                                  </p:childTnLst>
                                </p:cTn>
                              </p:par>
                              <p:par>
                                <p:cTn id="56" presetID="42" presetClass="path" presetSubtype="0" decel="100000" fill="hold" grpId="1" nodeType="withEffect">
                                  <p:stCondLst>
                                    <p:cond delay="500"/>
                                  </p:stCondLst>
                                  <p:childTnLst>
                                    <p:animMotion origin="layout" path="M 1.20756E-6 -3.58148E-6 L 1.20756E-6 0.03836 " pathEditMode="relative" rAng="0" ptsTypes="AA">
                                      <p:cBhvr>
                                        <p:cTn id="57" dur="750" spd="-100000" fill="hold"/>
                                        <p:tgtEl>
                                          <p:spTgt spid="55"/>
                                        </p:tgtEl>
                                        <p:attrNameLst>
                                          <p:attrName>ppt_x</p:attrName>
                                          <p:attrName>ppt_y</p:attrName>
                                        </p:attrNameLst>
                                      </p:cBhvr>
                                      <p:rCtr x="0" y="1906"/>
                                    </p:animMotion>
                                  </p:childTnLst>
                                </p:cTn>
                              </p:par>
                              <p:par>
                                <p:cTn id="58" presetID="10" presetClass="entr" presetSubtype="0" fill="hold" grpId="0" nodeType="withEffect">
                                  <p:stCondLst>
                                    <p:cond delay="500"/>
                                  </p:stCondLst>
                                  <p:childTnLst>
                                    <p:set>
                                      <p:cBhvr>
                                        <p:cTn id="59" dur="1" fill="hold">
                                          <p:stCondLst>
                                            <p:cond delay="0"/>
                                          </p:stCondLst>
                                        </p:cTn>
                                        <p:tgtEl>
                                          <p:spTgt spid="56"/>
                                        </p:tgtEl>
                                        <p:attrNameLst>
                                          <p:attrName>style.visibility</p:attrName>
                                        </p:attrNameLst>
                                      </p:cBhvr>
                                      <p:to>
                                        <p:strVal val="visible"/>
                                      </p:to>
                                    </p:set>
                                    <p:animEffect transition="in" filter="fade">
                                      <p:cBhvr>
                                        <p:cTn id="60" dur="500"/>
                                        <p:tgtEl>
                                          <p:spTgt spid="56"/>
                                        </p:tgtEl>
                                      </p:cBhvr>
                                    </p:animEffect>
                                  </p:childTnLst>
                                </p:cTn>
                              </p:par>
                              <p:par>
                                <p:cTn id="61" presetID="42" presetClass="path" presetSubtype="0" decel="100000" fill="hold" grpId="1" nodeType="withEffect">
                                  <p:stCondLst>
                                    <p:cond delay="500"/>
                                  </p:stCondLst>
                                  <p:childTnLst>
                                    <p:animMotion origin="layout" path="M 1.20756E-6 -3.58148E-6 L 1.20756E-6 0.03836 " pathEditMode="relative" rAng="0" ptsTypes="AA">
                                      <p:cBhvr>
                                        <p:cTn id="62" dur="750" spd="-100000" fill="hold"/>
                                        <p:tgtEl>
                                          <p:spTgt spid="56"/>
                                        </p:tgtEl>
                                        <p:attrNameLst>
                                          <p:attrName>ppt_x</p:attrName>
                                          <p:attrName>ppt_y</p:attrName>
                                        </p:attrNameLst>
                                      </p:cBhvr>
                                      <p:rCtr x="0" y="1906"/>
                                    </p:animMotion>
                                  </p:childTnLst>
                                </p:cTn>
                              </p:par>
                              <p:par>
                                <p:cTn id="63" presetID="10" presetClass="entr" presetSubtype="0" fill="hold" grpId="0" nodeType="withEffect">
                                  <p:stCondLst>
                                    <p:cond delay="500"/>
                                  </p:stCondLst>
                                  <p:childTnLst>
                                    <p:set>
                                      <p:cBhvr>
                                        <p:cTn id="64" dur="1" fill="hold">
                                          <p:stCondLst>
                                            <p:cond delay="0"/>
                                          </p:stCondLst>
                                        </p:cTn>
                                        <p:tgtEl>
                                          <p:spTgt spid="57"/>
                                        </p:tgtEl>
                                        <p:attrNameLst>
                                          <p:attrName>style.visibility</p:attrName>
                                        </p:attrNameLst>
                                      </p:cBhvr>
                                      <p:to>
                                        <p:strVal val="visible"/>
                                      </p:to>
                                    </p:set>
                                    <p:animEffect transition="in" filter="fade">
                                      <p:cBhvr>
                                        <p:cTn id="65" dur="500"/>
                                        <p:tgtEl>
                                          <p:spTgt spid="57"/>
                                        </p:tgtEl>
                                      </p:cBhvr>
                                    </p:animEffect>
                                  </p:childTnLst>
                                </p:cTn>
                              </p:par>
                              <p:par>
                                <p:cTn id="66" presetID="42" presetClass="path" presetSubtype="0" decel="100000" fill="hold" grpId="1" nodeType="withEffect">
                                  <p:stCondLst>
                                    <p:cond delay="500"/>
                                  </p:stCondLst>
                                  <p:childTnLst>
                                    <p:animMotion origin="layout" path="M 1.20756E-6 -3.58148E-6 L 1.20756E-6 0.03836 " pathEditMode="relative" rAng="0" ptsTypes="AA">
                                      <p:cBhvr>
                                        <p:cTn id="67" dur="750" spd="-100000" fill="hold"/>
                                        <p:tgtEl>
                                          <p:spTgt spid="57"/>
                                        </p:tgtEl>
                                        <p:attrNameLst>
                                          <p:attrName>ppt_x</p:attrName>
                                          <p:attrName>ppt_y</p:attrName>
                                        </p:attrNameLst>
                                      </p:cBhvr>
                                      <p:rCtr x="0" y="1906"/>
                                    </p:animMotion>
                                  </p:childTnLst>
                                </p:cTn>
                              </p:par>
                              <p:par>
                                <p:cTn id="68" presetID="10" presetClass="entr" presetSubtype="0" fill="hold" grpId="0" nodeType="withEffect">
                                  <p:stCondLst>
                                    <p:cond delay="500"/>
                                  </p:stCondLst>
                                  <p:childTnLst>
                                    <p:set>
                                      <p:cBhvr>
                                        <p:cTn id="69" dur="1" fill="hold">
                                          <p:stCondLst>
                                            <p:cond delay="0"/>
                                          </p:stCondLst>
                                        </p:cTn>
                                        <p:tgtEl>
                                          <p:spTgt spid="58"/>
                                        </p:tgtEl>
                                        <p:attrNameLst>
                                          <p:attrName>style.visibility</p:attrName>
                                        </p:attrNameLst>
                                      </p:cBhvr>
                                      <p:to>
                                        <p:strVal val="visible"/>
                                      </p:to>
                                    </p:set>
                                    <p:animEffect transition="in" filter="fade">
                                      <p:cBhvr>
                                        <p:cTn id="70" dur="500"/>
                                        <p:tgtEl>
                                          <p:spTgt spid="58"/>
                                        </p:tgtEl>
                                      </p:cBhvr>
                                    </p:animEffect>
                                  </p:childTnLst>
                                </p:cTn>
                              </p:par>
                              <p:par>
                                <p:cTn id="71" presetID="42" presetClass="path" presetSubtype="0" decel="100000" fill="hold" grpId="1" nodeType="withEffect">
                                  <p:stCondLst>
                                    <p:cond delay="500"/>
                                  </p:stCondLst>
                                  <p:childTnLst>
                                    <p:animMotion origin="layout" path="M 1.20756E-6 -3.58148E-6 L 1.20756E-6 0.03836 " pathEditMode="relative" rAng="0" ptsTypes="AA">
                                      <p:cBhvr>
                                        <p:cTn id="72" dur="750" spd="-100000" fill="hold"/>
                                        <p:tgtEl>
                                          <p:spTgt spid="58"/>
                                        </p:tgtEl>
                                        <p:attrNameLst>
                                          <p:attrName>ppt_x</p:attrName>
                                          <p:attrName>ppt_y</p:attrName>
                                        </p:attrNameLst>
                                      </p:cBhvr>
                                      <p:rCtr x="0" y="19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9" grpId="0"/>
      <p:bldP spid="19" grpId="1"/>
      <p:bldP spid="28" grpId="0"/>
      <p:bldP spid="28" grpId="1"/>
      <p:bldP spid="37" grpId="0"/>
      <p:bldP spid="37" grpId="1"/>
      <p:bldP spid="46" grpId="0"/>
      <p:bldP spid="46" grpId="1"/>
      <p:bldP spid="55" grpId="0"/>
      <p:bldP spid="55" grpId="1"/>
      <p:bldP spid="56" grpId="0"/>
      <p:bldP spid="56" grpId="1"/>
      <p:bldP spid="57" grpId="0"/>
      <p:bldP spid="57" grpId="1"/>
      <p:bldP spid="58" grpId="0"/>
      <p:bldP spid="58"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146" name="Rectangle 145"/>
          <p:cNvSpPr/>
          <p:nvPr/>
        </p:nvSpPr>
        <p:spPr bwMode="auto">
          <a:xfrm>
            <a:off x="0" y="1916381"/>
            <a:ext cx="12436475" cy="2441260"/>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grpSp>
        <p:nvGrpSpPr>
          <p:cNvPr id="109" name="Group 108"/>
          <p:cNvGrpSpPr/>
          <p:nvPr/>
        </p:nvGrpSpPr>
        <p:grpSpPr>
          <a:xfrm>
            <a:off x="4472600" y="2394089"/>
            <a:ext cx="864685" cy="1236329"/>
            <a:chOff x="454025" y="3077179"/>
            <a:chExt cx="807346" cy="1154346"/>
          </a:xfrm>
        </p:grpSpPr>
        <p:pic>
          <p:nvPicPr>
            <p:cNvPr id="110" name="Picture 109"/>
            <p:cNvPicPr>
              <a:picLocks noChangeAspect="1"/>
            </p:cNvPicPr>
            <p:nvPr/>
          </p:nvPicPr>
          <p:blipFill>
            <a:blip r:embed="rId3"/>
            <a:stretch>
              <a:fillRect/>
            </a:stretch>
          </p:blipFill>
          <p:spPr>
            <a:xfrm>
              <a:off x="454025" y="3077179"/>
              <a:ext cx="807346" cy="1154346"/>
            </a:xfrm>
            <a:prstGeom prst="rect">
              <a:avLst/>
            </a:prstGeom>
          </p:spPr>
        </p:pic>
        <p:sp>
          <p:nvSpPr>
            <p:cNvPr id="111" name="Rectangle 110"/>
            <p:cNvSpPr/>
            <p:nvPr/>
          </p:nvSpPr>
          <p:spPr bwMode="auto">
            <a:xfrm>
              <a:off x="553734"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112" name="Rectangle 111"/>
            <p:cNvSpPr/>
            <p:nvPr/>
          </p:nvSpPr>
          <p:spPr bwMode="auto">
            <a:xfrm>
              <a:off x="560878"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113" name="Rectangle 112"/>
            <p:cNvSpPr/>
            <p:nvPr/>
          </p:nvSpPr>
          <p:spPr bwMode="auto">
            <a:xfrm>
              <a:off x="558496" y="3245646"/>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spc="-50">
                  <a:gradFill>
                    <a:gsLst>
                      <a:gs pos="0">
                        <a:srgbClr val="FFFFFF"/>
                      </a:gs>
                      <a:gs pos="100000">
                        <a:srgbClr val="FFFFFF"/>
                      </a:gs>
                    </a:gsLst>
                    <a:lin ang="5400000" scaled="0"/>
                  </a:gradFill>
                </a:rPr>
                <a:t>Dv3</a:t>
              </a:r>
            </a:p>
          </p:txBody>
        </p:sp>
      </p:grpSp>
      <p:sp>
        <p:nvSpPr>
          <p:cNvPr id="2" name="Title 1"/>
          <p:cNvSpPr>
            <a:spLocks noGrp="1"/>
          </p:cNvSpPr>
          <p:nvPr>
            <p:ph type="title"/>
          </p:nvPr>
        </p:nvSpPr>
        <p:spPr/>
        <p:txBody>
          <a:bodyPr/>
          <a:lstStyle/>
          <a:p>
            <a:r>
              <a:rPr lang="en-US"/>
              <a:t>New compute size options</a:t>
            </a:r>
          </a:p>
        </p:txBody>
      </p:sp>
      <p:sp>
        <p:nvSpPr>
          <p:cNvPr id="10" name="Rectangle 9"/>
          <p:cNvSpPr/>
          <p:nvPr/>
        </p:nvSpPr>
        <p:spPr bwMode="auto">
          <a:xfrm>
            <a:off x="595860" y="3880849"/>
            <a:ext cx="2906061" cy="4893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pPr>
            <a:r>
              <a:rPr lang="en-US" sz="140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HIGHEST VALUE</a:t>
            </a:r>
          </a:p>
        </p:txBody>
      </p:sp>
      <p:sp>
        <p:nvSpPr>
          <p:cNvPr id="11" name="Rectangle 10"/>
          <p:cNvSpPr/>
          <p:nvPr/>
        </p:nvSpPr>
        <p:spPr bwMode="auto">
          <a:xfrm>
            <a:off x="9231965" y="3880849"/>
            <a:ext cx="2611015" cy="4893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spAutoFit/>
          </a:bodyPr>
          <a:lstStyle/>
          <a:p>
            <a:pPr algn="r" defTabSz="932293" fontAlgn="base">
              <a:lnSpc>
                <a:spcPct val="90000"/>
              </a:lnSpc>
              <a:spcBef>
                <a:spcPct val="0"/>
              </a:spcBef>
              <a:spcAft>
                <a:spcPct val="0"/>
              </a:spcAft>
            </a:pPr>
            <a:r>
              <a:rPr lang="en-US" sz="140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LARGEST SCALE-UP</a:t>
            </a:r>
          </a:p>
        </p:txBody>
      </p:sp>
      <p:cxnSp>
        <p:nvCxnSpPr>
          <p:cNvPr id="107" name="Straight Arrow Connector 106"/>
          <p:cNvCxnSpPr/>
          <p:nvPr/>
        </p:nvCxnSpPr>
        <p:spPr>
          <a:xfrm>
            <a:off x="626290" y="3880849"/>
            <a:ext cx="11186261" cy="0"/>
          </a:xfrm>
          <a:prstGeom prst="straightConnector1">
            <a:avLst/>
          </a:prstGeom>
          <a:ln w="28575">
            <a:solidFill>
              <a:schemeClr val="tx1"/>
            </a:solidFill>
            <a:headEnd type="triangle"/>
            <a:tailEnd type="triangle" w="lg" len="lg"/>
          </a:ln>
        </p:spPr>
        <p:style>
          <a:lnRef idx="1">
            <a:schemeClr val="accent1"/>
          </a:lnRef>
          <a:fillRef idx="0">
            <a:schemeClr val="accent1"/>
          </a:fillRef>
          <a:effectRef idx="0">
            <a:schemeClr val="accent1"/>
          </a:effectRef>
          <a:fontRef idx="minor">
            <a:schemeClr val="tx1"/>
          </a:fontRef>
        </p:style>
      </p:cxnSp>
      <p:grpSp>
        <p:nvGrpSpPr>
          <p:cNvPr id="45" name="Group 44" hidden="1"/>
          <p:cNvGrpSpPr/>
          <p:nvPr/>
        </p:nvGrpSpPr>
        <p:grpSpPr>
          <a:xfrm>
            <a:off x="482601" y="2383082"/>
            <a:ext cx="864685" cy="1236329"/>
            <a:chOff x="454025" y="3077179"/>
            <a:chExt cx="807346" cy="1154346"/>
          </a:xfrm>
        </p:grpSpPr>
        <p:pic>
          <p:nvPicPr>
            <p:cNvPr id="57" name="Picture 56"/>
            <p:cNvPicPr>
              <a:picLocks noChangeAspect="1"/>
            </p:cNvPicPr>
            <p:nvPr/>
          </p:nvPicPr>
          <p:blipFill>
            <a:blip r:embed="rId3"/>
            <a:stretch>
              <a:fillRect/>
            </a:stretch>
          </p:blipFill>
          <p:spPr>
            <a:xfrm>
              <a:off x="454025" y="3077179"/>
              <a:ext cx="807346" cy="1154346"/>
            </a:xfrm>
            <a:prstGeom prst="rect">
              <a:avLst/>
            </a:prstGeom>
          </p:spPr>
        </p:pic>
        <p:sp>
          <p:nvSpPr>
            <p:cNvPr id="5" name="Rectangle 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A</a:t>
              </a:r>
            </a:p>
          </p:txBody>
        </p:sp>
      </p:grpSp>
      <p:grpSp>
        <p:nvGrpSpPr>
          <p:cNvPr id="59" name="Group 58"/>
          <p:cNvGrpSpPr/>
          <p:nvPr/>
        </p:nvGrpSpPr>
        <p:grpSpPr>
          <a:xfrm>
            <a:off x="906879" y="2392239"/>
            <a:ext cx="864685" cy="1236329"/>
            <a:chOff x="454025" y="3077179"/>
            <a:chExt cx="807346" cy="1154346"/>
          </a:xfrm>
        </p:grpSpPr>
        <p:pic>
          <p:nvPicPr>
            <p:cNvPr id="60" name="Picture 59"/>
            <p:cNvPicPr>
              <a:picLocks noChangeAspect="1"/>
            </p:cNvPicPr>
            <p:nvPr/>
          </p:nvPicPr>
          <p:blipFill>
            <a:blip r:embed="rId3"/>
            <a:stretch>
              <a:fillRect/>
            </a:stretch>
          </p:blipFill>
          <p:spPr>
            <a:xfrm>
              <a:off x="454025" y="3077179"/>
              <a:ext cx="807346" cy="1154346"/>
            </a:xfrm>
            <a:prstGeom prst="rect">
              <a:avLst/>
            </a:prstGeom>
          </p:spPr>
        </p:pic>
        <p:sp>
          <p:nvSpPr>
            <p:cNvPr id="61" name="Rectangle 60"/>
            <p:cNvSpPr/>
            <p:nvPr/>
          </p:nvSpPr>
          <p:spPr bwMode="auto">
            <a:xfrm>
              <a:off x="553734"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92" name="Rectangle 91"/>
            <p:cNvSpPr/>
            <p:nvPr/>
          </p:nvSpPr>
          <p:spPr bwMode="auto">
            <a:xfrm>
              <a:off x="560878"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93" name="Rectangle 92"/>
            <p:cNvSpPr/>
            <p:nvPr/>
          </p:nvSpPr>
          <p:spPr bwMode="auto">
            <a:xfrm>
              <a:off x="558496" y="3245646"/>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grpSp>
      <p:grpSp>
        <p:nvGrpSpPr>
          <p:cNvPr id="62" name="Group 61" hidden="1"/>
          <p:cNvGrpSpPr/>
          <p:nvPr/>
        </p:nvGrpSpPr>
        <p:grpSpPr>
          <a:xfrm>
            <a:off x="2384844" y="2383082"/>
            <a:ext cx="864685" cy="1236329"/>
            <a:chOff x="454025" y="3077179"/>
            <a:chExt cx="807346" cy="1154346"/>
          </a:xfrm>
        </p:grpSpPr>
        <p:pic>
          <p:nvPicPr>
            <p:cNvPr id="63" name="Picture 62"/>
            <p:cNvPicPr>
              <a:picLocks noChangeAspect="1"/>
            </p:cNvPicPr>
            <p:nvPr/>
          </p:nvPicPr>
          <p:blipFill>
            <a:blip r:embed="rId3"/>
            <a:stretch>
              <a:fillRect/>
            </a:stretch>
          </p:blipFill>
          <p:spPr>
            <a:xfrm>
              <a:off x="454025" y="3077179"/>
              <a:ext cx="807346" cy="1154346"/>
            </a:xfrm>
            <a:prstGeom prst="rect">
              <a:avLst/>
            </a:prstGeom>
          </p:spPr>
        </p:pic>
        <p:sp>
          <p:nvSpPr>
            <p:cNvPr id="64" name="Rectangle 63"/>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D</a:t>
              </a:r>
            </a:p>
          </p:txBody>
        </p:sp>
      </p:grpSp>
      <p:grpSp>
        <p:nvGrpSpPr>
          <p:cNvPr id="68" name="Group 67" hidden="1"/>
          <p:cNvGrpSpPr/>
          <p:nvPr/>
        </p:nvGrpSpPr>
        <p:grpSpPr>
          <a:xfrm>
            <a:off x="4287087" y="2383082"/>
            <a:ext cx="864685" cy="1236329"/>
            <a:chOff x="454025" y="3077179"/>
            <a:chExt cx="807346" cy="1154346"/>
          </a:xfrm>
        </p:grpSpPr>
        <p:pic>
          <p:nvPicPr>
            <p:cNvPr id="69" name="Picture 68"/>
            <p:cNvPicPr>
              <a:picLocks noChangeAspect="1"/>
            </p:cNvPicPr>
            <p:nvPr/>
          </p:nvPicPr>
          <p:blipFill>
            <a:blip r:embed="rId3"/>
            <a:stretch>
              <a:fillRect/>
            </a:stretch>
          </p:blipFill>
          <p:spPr>
            <a:xfrm>
              <a:off x="454025" y="3077179"/>
              <a:ext cx="807346" cy="1154346"/>
            </a:xfrm>
            <a:prstGeom prst="rect">
              <a:avLst/>
            </a:prstGeom>
          </p:spPr>
        </p:pic>
        <p:sp>
          <p:nvSpPr>
            <p:cNvPr id="70" name="Rectangle 69"/>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F</a:t>
              </a:r>
            </a:p>
          </p:txBody>
        </p:sp>
      </p:grpSp>
      <p:grpSp>
        <p:nvGrpSpPr>
          <p:cNvPr id="71" name="Group 70"/>
          <p:cNvGrpSpPr/>
          <p:nvPr/>
        </p:nvGrpSpPr>
        <p:grpSpPr>
          <a:xfrm>
            <a:off x="7120429" y="2381876"/>
            <a:ext cx="864685" cy="1236329"/>
            <a:chOff x="454025" y="3077179"/>
            <a:chExt cx="807346" cy="1154346"/>
          </a:xfrm>
        </p:grpSpPr>
        <p:pic>
          <p:nvPicPr>
            <p:cNvPr id="72" name="Picture 71"/>
            <p:cNvPicPr>
              <a:picLocks noChangeAspect="1"/>
            </p:cNvPicPr>
            <p:nvPr/>
          </p:nvPicPr>
          <p:blipFill>
            <a:blip r:embed="rId3"/>
            <a:stretch>
              <a:fillRect/>
            </a:stretch>
          </p:blipFill>
          <p:spPr>
            <a:xfrm>
              <a:off x="454025" y="3077179"/>
              <a:ext cx="807346" cy="1154346"/>
            </a:xfrm>
            <a:prstGeom prst="rect">
              <a:avLst/>
            </a:prstGeom>
          </p:spPr>
        </p:pic>
        <p:sp>
          <p:nvSpPr>
            <p:cNvPr id="73" name="Rectangle 72"/>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L</a:t>
              </a:r>
            </a:p>
          </p:txBody>
        </p:sp>
      </p:grpSp>
      <p:grpSp>
        <p:nvGrpSpPr>
          <p:cNvPr id="74" name="Group 73"/>
          <p:cNvGrpSpPr/>
          <p:nvPr/>
        </p:nvGrpSpPr>
        <p:grpSpPr>
          <a:xfrm>
            <a:off x="9766238" y="2386432"/>
            <a:ext cx="864685" cy="1236329"/>
            <a:chOff x="454025" y="3077179"/>
            <a:chExt cx="807346" cy="1154346"/>
          </a:xfrm>
        </p:grpSpPr>
        <p:pic>
          <p:nvPicPr>
            <p:cNvPr id="75" name="Picture 74"/>
            <p:cNvPicPr>
              <a:picLocks noChangeAspect="1"/>
            </p:cNvPicPr>
            <p:nvPr/>
          </p:nvPicPr>
          <p:blipFill>
            <a:blip r:embed="rId3"/>
            <a:stretch>
              <a:fillRect/>
            </a:stretch>
          </p:blipFill>
          <p:spPr>
            <a:xfrm>
              <a:off x="454025" y="3077179"/>
              <a:ext cx="807346" cy="1154346"/>
            </a:xfrm>
            <a:prstGeom prst="rect">
              <a:avLst/>
            </a:prstGeom>
          </p:spPr>
        </p:pic>
        <p:sp>
          <p:nvSpPr>
            <p:cNvPr id="76" name="Rectangle 75"/>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pPr>
              <a:r>
                <a:rPr lang="en-US" sz="2400" b="1">
                  <a:gradFill>
                    <a:gsLst>
                      <a:gs pos="0">
                        <a:srgbClr val="FFFFFF"/>
                      </a:gs>
                      <a:gs pos="100000">
                        <a:srgbClr val="FFFFFF"/>
                      </a:gs>
                    </a:gsLst>
                    <a:lin ang="5400000" scaled="0"/>
                  </a:gradFill>
                </a:rPr>
                <a:t>Ev3</a:t>
              </a:r>
            </a:p>
          </p:txBody>
        </p:sp>
      </p:grpSp>
      <p:grpSp>
        <p:nvGrpSpPr>
          <p:cNvPr id="77" name="Group 76" hidden="1"/>
          <p:cNvGrpSpPr/>
          <p:nvPr/>
        </p:nvGrpSpPr>
        <p:grpSpPr>
          <a:xfrm>
            <a:off x="7140451" y="2383082"/>
            <a:ext cx="864685" cy="1236329"/>
            <a:chOff x="454025" y="3077179"/>
            <a:chExt cx="807346" cy="1154346"/>
          </a:xfrm>
        </p:grpSpPr>
        <p:pic>
          <p:nvPicPr>
            <p:cNvPr id="78" name="Picture 77"/>
            <p:cNvPicPr>
              <a:picLocks noChangeAspect="1"/>
            </p:cNvPicPr>
            <p:nvPr/>
          </p:nvPicPr>
          <p:blipFill>
            <a:blip r:embed="rId3"/>
            <a:stretch>
              <a:fillRect/>
            </a:stretch>
          </p:blipFill>
          <p:spPr>
            <a:xfrm>
              <a:off x="454025" y="3077179"/>
              <a:ext cx="807346" cy="1154346"/>
            </a:xfrm>
            <a:prstGeom prst="rect">
              <a:avLst/>
            </a:prstGeom>
          </p:spPr>
        </p:pic>
        <p:sp>
          <p:nvSpPr>
            <p:cNvPr id="79" name="Rectangle 78"/>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G</a:t>
              </a:r>
            </a:p>
          </p:txBody>
        </p:sp>
      </p:grpSp>
      <p:grpSp>
        <p:nvGrpSpPr>
          <p:cNvPr id="80" name="Group 79"/>
          <p:cNvGrpSpPr/>
          <p:nvPr/>
        </p:nvGrpSpPr>
        <p:grpSpPr>
          <a:xfrm>
            <a:off x="6242487" y="2386432"/>
            <a:ext cx="864685" cy="1236329"/>
            <a:chOff x="454025" y="3077179"/>
            <a:chExt cx="807346" cy="1154346"/>
          </a:xfrm>
        </p:grpSpPr>
        <p:pic>
          <p:nvPicPr>
            <p:cNvPr id="81" name="Picture 80"/>
            <p:cNvPicPr>
              <a:picLocks noChangeAspect="1"/>
            </p:cNvPicPr>
            <p:nvPr/>
          </p:nvPicPr>
          <p:blipFill>
            <a:blip r:embed="rId3"/>
            <a:stretch>
              <a:fillRect/>
            </a:stretch>
          </p:blipFill>
          <p:spPr>
            <a:xfrm>
              <a:off x="454025" y="3077179"/>
              <a:ext cx="807346" cy="1154346"/>
            </a:xfrm>
            <a:prstGeom prst="rect">
              <a:avLst/>
            </a:prstGeom>
          </p:spPr>
        </p:pic>
        <p:sp>
          <p:nvSpPr>
            <p:cNvPr id="82" name="Rectangle 81"/>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N</a:t>
              </a:r>
            </a:p>
          </p:txBody>
        </p:sp>
      </p:grpSp>
      <p:grpSp>
        <p:nvGrpSpPr>
          <p:cNvPr id="83" name="Group 82"/>
          <p:cNvGrpSpPr/>
          <p:nvPr/>
        </p:nvGrpSpPr>
        <p:grpSpPr>
          <a:xfrm>
            <a:off x="8884946" y="2391408"/>
            <a:ext cx="864685" cy="1236329"/>
            <a:chOff x="454025" y="3077179"/>
            <a:chExt cx="807346" cy="1154346"/>
          </a:xfrm>
        </p:grpSpPr>
        <p:pic>
          <p:nvPicPr>
            <p:cNvPr id="84" name="Picture 83"/>
            <p:cNvPicPr>
              <a:picLocks noChangeAspect="1"/>
            </p:cNvPicPr>
            <p:nvPr/>
          </p:nvPicPr>
          <p:blipFill>
            <a:blip r:embed="rId3"/>
            <a:stretch>
              <a:fillRect/>
            </a:stretch>
          </p:blipFill>
          <p:spPr>
            <a:xfrm>
              <a:off x="454025" y="3077179"/>
              <a:ext cx="807346" cy="1154346"/>
            </a:xfrm>
            <a:prstGeom prst="rect">
              <a:avLst/>
            </a:prstGeom>
          </p:spPr>
        </p:pic>
        <p:sp>
          <p:nvSpPr>
            <p:cNvPr id="85" name="Rectangle 8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H</a:t>
              </a:r>
            </a:p>
          </p:txBody>
        </p:sp>
      </p:grpSp>
      <p:grpSp>
        <p:nvGrpSpPr>
          <p:cNvPr id="86" name="Group 85"/>
          <p:cNvGrpSpPr/>
          <p:nvPr/>
        </p:nvGrpSpPr>
        <p:grpSpPr>
          <a:xfrm>
            <a:off x="10643422" y="2379535"/>
            <a:ext cx="864685" cy="1236329"/>
            <a:chOff x="454025" y="3077179"/>
            <a:chExt cx="807346" cy="1154346"/>
          </a:xfrm>
        </p:grpSpPr>
        <p:pic>
          <p:nvPicPr>
            <p:cNvPr id="87" name="Picture 86"/>
            <p:cNvPicPr>
              <a:picLocks noChangeAspect="1"/>
            </p:cNvPicPr>
            <p:nvPr/>
          </p:nvPicPr>
          <p:blipFill>
            <a:blip r:embed="rId3"/>
            <a:stretch>
              <a:fillRect/>
            </a:stretch>
          </p:blipFill>
          <p:spPr>
            <a:xfrm>
              <a:off x="454025" y="3077179"/>
              <a:ext cx="807346" cy="1154346"/>
            </a:xfrm>
            <a:prstGeom prst="rect">
              <a:avLst/>
            </a:prstGeom>
          </p:spPr>
        </p:pic>
        <p:sp>
          <p:nvSpPr>
            <p:cNvPr id="88" name="Rectangle 87"/>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M</a:t>
              </a:r>
            </a:p>
          </p:txBody>
        </p:sp>
      </p:grpSp>
      <p:grpSp>
        <p:nvGrpSpPr>
          <p:cNvPr id="94" name="Group 93"/>
          <p:cNvGrpSpPr/>
          <p:nvPr/>
        </p:nvGrpSpPr>
        <p:grpSpPr>
          <a:xfrm>
            <a:off x="3573339" y="2393388"/>
            <a:ext cx="864685" cy="1236329"/>
            <a:chOff x="454025" y="3077179"/>
            <a:chExt cx="807346" cy="1154346"/>
          </a:xfrm>
        </p:grpSpPr>
        <p:pic>
          <p:nvPicPr>
            <p:cNvPr id="95" name="Picture 94"/>
            <p:cNvPicPr>
              <a:picLocks noChangeAspect="1"/>
            </p:cNvPicPr>
            <p:nvPr/>
          </p:nvPicPr>
          <p:blipFill>
            <a:blip r:embed="rId3"/>
            <a:stretch>
              <a:fillRect/>
            </a:stretch>
          </p:blipFill>
          <p:spPr>
            <a:xfrm>
              <a:off x="454025" y="3077179"/>
              <a:ext cx="807346" cy="1154346"/>
            </a:xfrm>
            <a:prstGeom prst="rect">
              <a:avLst/>
            </a:prstGeom>
          </p:spPr>
        </p:pic>
        <p:sp>
          <p:nvSpPr>
            <p:cNvPr id="96" name="Rectangle 95"/>
            <p:cNvSpPr/>
            <p:nvPr/>
          </p:nvSpPr>
          <p:spPr bwMode="auto">
            <a:xfrm>
              <a:off x="553734"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97" name="Rectangle 96"/>
            <p:cNvSpPr/>
            <p:nvPr/>
          </p:nvSpPr>
          <p:spPr bwMode="auto">
            <a:xfrm>
              <a:off x="560878"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98" name="Rectangle 97"/>
            <p:cNvSpPr/>
            <p:nvPr/>
          </p:nvSpPr>
          <p:spPr bwMode="auto">
            <a:xfrm>
              <a:off x="558496" y="3245646"/>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spc="-50">
                  <a:gradFill>
                    <a:gsLst>
                      <a:gs pos="0">
                        <a:srgbClr val="FFFFFF"/>
                      </a:gs>
                      <a:gs pos="100000">
                        <a:srgbClr val="FFFFFF"/>
                      </a:gs>
                    </a:gsLst>
                    <a:lin ang="5400000" scaled="0"/>
                  </a:gradFill>
                </a:rPr>
                <a:t>Dv2</a:t>
              </a:r>
            </a:p>
          </p:txBody>
        </p:sp>
      </p:grpSp>
      <p:grpSp>
        <p:nvGrpSpPr>
          <p:cNvPr id="134" name="Group 133"/>
          <p:cNvGrpSpPr/>
          <p:nvPr/>
        </p:nvGrpSpPr>
        <p:grpSpPr>
          <a:xfrm>
            <a:off x="30129" y="2389347"/>
            <a:ext cx="864685" cy="1236329"/>
            <a:chOff x="454025" y="3077179"/>
            <a:chExt cx="807346" cy="1154346"/>
          </a:xfrm>
        </p:grpSpPr>
        <p:pic>
          <p:nvPicPr>
            <p:cNvPr id="135" name="Picture 134"/>
            <p:cNvPicPr>
              <a:picLocks noChangeAspect="1"/>
            </p:cNvPicPr>
            <p:nvPr/>
          </p:nvPicPr>
          <p:blipFill>
            <a:blip r:embed="rId3"/>
            <a:stretch>
              <a:fillRect/>
            </a:stretch>
          </p:blipFill>
          <p:spPr>
            <a:xfrm>
              <a:off x="454025" y="3077179"/>
              <a:ext cx="807346" cy="1154346"/>
            </a:xfrm>
            <a:prstGeom prst="rect">
              <a:avLst/>
            </a:prstGeom>
          </p:spPr>
        </p:pic>
        <p:sp>
          <p:nvSpPr>
            <p:cNvPr id="136" name="Rectangle 135"/>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A</a:t>
              </a:r>
            </a:p>
          </p:txBody>
        </p:sp>
      </p:grpSp>
      <p:grpSp>
        <p:nvGrpSpPr>
          <p:cNvPr id="137" name="Group 136"/>
          <p:cNvGrpSpPr/>
          <p:nvPr/>
        </p:nvGrpSpPr>
        <p:grpSpPr>
          <a:xfrm>
            <a:off x="2673940" y="2393389"/>
            <a:ext cx="864685" cy="1236329"/>
            <a:chOff x="454025" y="3077179"/>
            <a:chExt cx="807346" cy="1154346"/>
          </a:xfrm>
        </p:grpSpPr>
        <p:pic>
          <p:nvPicPr>
            <p:cNvPr id="138" name="Picture 137"/>
            <p:cNvPicPr>
              <a:picLocks noChangeAspect="1"/>
            </p:cNvPicPr>
            <p:nvPr/>
          </p:nvPicPr>
          <p:blipFill>
            <a:blip r:embed="rId3"/>
            <a:stretch>
              <a:fillRect/>
            </a:stretch>
          </p:blipFill>
          <p:spPr>
            <a:xfrm>
              <a:off x="454025" y="3077179"/>
              <a:ext cx="807346" cy="1154346"/>
            </a:xfrm>
            <a:prstGeom prst="rect">
              <a:avLst/>
            </a:prstGeom>
          </p:spPr>
        </p:pic>
        <p:sp>
          <p:nvSpPr>
            <p:cNvPr id="139" name="Rectangle 138"/>
            <p:cNvSpPr/>
            <p:nvPr/>
          </p:nvSpPr>
          <p:spPr bwMode="auto">
            <a:xfrm>
              <a:off x="606079" y="3166036"/>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D</a:t>
              </a:r>
            </a:p>
          </p:txBody>
        </p:sp>
      </p:grpSp>
      <p:grpSp>
        <p:nvGrpSpPr>
          <p:cNvPr id="140" name="Group 139"/>
          <p:cNvGrpSpPr/>
          <p:nvPr/>
        </p:nvGrpSpPr>
        <p:grpSpPr>
          <a:xfrm>
            <a:off x="5366784" y="2393388"/>
            <a:ext cx="864685" cy="1236329"/>
            <a:chOff x="454025" y="3077179"/>
            <a:chExt cx="807346" cy="1154346"/>
          </a:xfrm>
        </p:grpSpPr>
        <p:pic>
          <p:nvPicPr>
            <p:cNvPr id="141" name="Picture 140"/>
            <p:cNvPicPr>
              <a:picLocks noChangeAspect="1"/>
            </p:cNvPicPr>
            <p:nvPr/>
          </p:nvPicPr>
          <p:blipFill>
            <a:blip r:embed="rId3"/>
            <a:stretch>
              <a:fillRect/>
            </a:stretch>
          </p:blipFill>
          <p:spPr>
            <a:xfrm>
              <a:off x="454025" y="3077179"/>
              <a:ext cx="807346" cy="1154346"/>
            </a:xfrm>
            <a:prstGeom prst="rect">
              <a:avLst/>
            </a:prstGeom>
          </p:spPr>
        </p:pic>
        <p:sp>
          <p:nvSpPr>
            <p:cNvPr id="142" name="Rectangle 141"/>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F</a:t>
              </a:r>
            </a:p>
          </p:txBody>
        </p:sp>
      </p:grpSp>
      <p:grpSp>
        <p:nvGrpSpPr>
          <p:cNvPr id="143" name="Group 142"/>
          <p:cNvGrpSpPr/>
          <p:nvPr/>
        </p:nvGrpSpPr>
        <p:grpSpPr>
          <a:xfrm>
            <a:off x="7995593" y="2379535"/>
            <a:ext cx="864685" cy="1236329"/>
            <a:chOff x="454025" y="3077179"/>
            <a:chExt cx="807346" cy="1154346"/>
          </a:xfrm>
        </p:grpSpPr>
        <p:pic>
          <p:nvPicPr>
            <p:cNvPr id="144" name="Picture 143"/>
            <p:cNvPicPr>
              <a:picLocks noChangeAspect="1"/>
            </p:cNvPicPr>
            <p:nvPr/>
          </p:nvPicPr>
          <p:blipFill>
            <a:blip r:embed="rId3"/>
            <a:stretch>
              <a:fillRect/>
            </a:stretch>
          </p:blipFill>
          <p:spPr>
            <a:xfrm>
              <a:off x="454025" y="3077179"/>
              <a:ext cx="807346" cy="1154346"/>
            </a:xfrm>
            <a:prstGeom prst="rect">
              <a:avLst/>
            </a:prstGeom>
          </p:spPr>
        </p:pic>
        <p:sp>
          <p:nvSpPr>
            <p:cNvPr id="145" name="Rectangle 14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G</a:t>
              </a:r>
            </a:p>
          </p:txBody>
        </p:sp>
      </p:grpSp>
      <p:sp>
        <p:nvSpPr>
          <p:cNvPr id="108" name="TextBox 107"/>
          <p:cNvSpPr txBox="1"/>
          <p:nvPr/>
        </p:nvSpPr>
        <p:spPr>
          <a:xfrm>
            <a:off x="261059" y="6446049"/>
            <a:ext cx="1448153" cy="433965"/>
          </a:xfrm>
          <a:prstGeom prst="rect">
            <a:avLst/>
          </a:prstGeom>
          <a:noFill/>
        </p:spPr>
        <p:txBody>
          <a:bodyPr wrap="none" lIns="182880" tIns="146304" rIns="182880" bIns="146304" rtlCol="0">
            <a:spAutoFit/>
          </a:bodyPr>
          <a:lstStyle/>
          <a:p>
            <a:pPr>
              <a:lnSpc>
                <a:spcPct val="90000"/>
              </a:lnSpc>
              <a:spcAft>
                <a:spcPts val="600"/>
              </a:spcAft>
            </a:pPr>
            <a:r>
              <a:rPr lang="en-US" sz="1000">
                <a:gradFill>
                  <a:gsLst>
                    <a:gs pos="0">
                      <a:schemeClr val="tx1"/>
                    </a:gs>
                    <a:gs pos="100000">
                      <a:schemeClr val="tx1"/>
                    </a:gs>
                  </a:gsLst>
                  <a:lin ang="5400000" scaled="1"/>
                </a:gradFill>
              </a:rPr>
              <a:t>UNDER NDA ONLY</a:t>
            </a:r>
          </a:p>
        </p:txBody>
      </p:sp>
      <p:grpSp>
        <p:nvGrpSpPr>
          <p:cNvPr id="89" name="Group 88"/>
          <p:cNvGrpSpPr/>
          <p:nvPr/>
        </p:nvGrpSpPr>
        <p:grpSpPr>
          <a:xfrm>
            <a:off x="11461547" y="2391408"/>
            <a:ext cx="990308" cy="1013056"/>
            <a:chOff x="9264169" y="3168861"/>
            <a:chExt cx="1048453" cy="1150283"/>
          </a:xfrm>
        </p:grpSpPr>
        <p:grpSp>
          <p:nvGrpSpPr>
            <p:cNvPr id="90" name="Group 89"/>
            <p:cNvGrpSpPr/>
            <p:nvPr/>
          </p:nvGrpSpPr>
          <p:grpSpPr>
            <a:xfrm>
              <a:off x="9369060" y="3168861"/>
              <a:ext cx="838673" cy="860859"/>
              <a:chOff x="-1455738" y="922338"/>
              <a:chExt cx="300038" cy="307975"/>
            </a:xfrm>
          </p:grpSpPr>
          <p:sp>
            <p:nvSpPr>
              <p:cNvPr id="99" name="Rectangle 124"/>
              <p:cNvSpPr>
                <a:spLocks noChangeArrowheads="1"/>
              </p:cNvSpPr>
              <p:nvPr/>
            </p:nvSpPr>
            <p:spPr bwMode="auto">
              <a:xfrm>
                <a:off x="-1455738" y="922338"/>
                <a:ext cx="300038" cy="307975"/>
              </a:xfrm>
              <a:prstGeom prst="rect">
                <a:avLst/>
              </a:prstGeom>
              <a:solidFill>
                <a:srgbClr val="F794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0" name="Rectangle 125"/>
              <p:cNvSpPr>
                <a:spLocks noChangeArrowheads="1"/>
              </p:cNvSpPr>
              <p:nvPr/>
            </p:nvSpPr>
            <p:spPr bwMode="auto">
              <a:xfrm>
                <a:off x="-1433513" y="941388"/>
                <a:ext cx="255588" cy="2460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1" name="Rectangle 126"/>
              <p:cNvSpPr>
                <a:spLocks noChangeArrowheads="1"/>
              </p:cNvSpPr>
              <p:nvPr/>
            </p:nvSpPr>
            <p:spPr bwMode="auto">
              <a:xfrm>
                <a:off x="-1414463" y="958850"/>
                <a:ext cx="219075" cy="2079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2" name="Rectangle 127"/>
              <p:cNvSpPr>
                <a:spLocks noChangeArrowheads="1"/>
              </p:cNvSpPr>
              <p:nvPr/>
            </p:nvSpPr>
            <p:spPr bwMode="auto">
              <a:xfrm>
                <a:off x="-1406525" y="971550"/>
                <a:ext cx="9525"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3" name="Rectangle 128"/>
              <p:cNvSpPr>
                <a:spLocks noChangeArrowheads="1"/>
              </p:cNvSpPr>
              <p:nvPr/>
            </p:nvSpPr>
            <p:spPr bwMode="auto">
              <a:xfrm>
                <a:off x="-1390650"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4" name="Rectangle 129"/>
              <p:cNvSpPr>
                <a:spLocks noChangeArrowheads="1"/>
              </p:cNvSpPr>
              <p:nvPr/>
            </p:nvSpPr>
            <p:spPr bwMode="auto">
              <a:xfrm>
                <a:off x="-1374775"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5" name="Rectangle 130"/>
              <p:cNvSpPr>
                <a:spLocks noChangeArrowheads="1"/>
              </p:cNvSpPr>
              <p:nvPr/>
            </p:nvSpPr>
            <p:spPr bwMode="auto">
              <a:xfrm>
                <a:off x="-1358900"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6" name="Rectangle 131"/>
              <p:cNvSpPr>
                <a:spLocks noChangeArrowheads="1"/>
              </p:cNvSpPr>
              <p:nvPr/>
            </p:nvSpPr>
            <p:spPr bwMode="auto">
              <a:xfrm>
                <a:off x="-1346200" y="971550"/>
                <a:ext cx="9525"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14" name="Rectangle 132"/>
              <p:cNvSpPr>
                <a:spLocks noChangeArrowheads="1"/>
              </p:cNvSpPr>
              <p:nvPr/>
            </p:nvSpPr>
            <p:spPr bwMode="auto">
              <a:xfrm>
                <a:off x="-1330325" y="971550"/>
                <a:ext cx="7938"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15" name="Oval 133"/>
              <p:cNvSpPr>
                <a:spLocks noChangeArrowheads="1"/>
              </p:cNvSpPr>
              <p:nvPr/>
            </p:nvSpPr>
            <p:spPr bwMode="auto">
              <a:xfrm>
                <a:off x="-1235075" y="985838"/>
                <a:ext cx="17463" cy="1746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grpSp>
        <p:pic>
          <p:nvPicPr>
            <p:cNvPr id="91" name="Picture 90"/>
            <p:cNvPicPr>
              <a:picLocks noChangeAspect="1"/>
            </p:cNvPicPr>
            <p:nvPr/>
          </p:nvPicPr>
          <p:blipFill>
            <a:blip r:embed="rId4"/>
            <a:stretch>
              <a:fillRect/>
            </a:stretch>
          </p:blipFill>
          <p:spPr>
            <a:xfrm>
              <a:off x="9264169" y="4013345"/>
              <a:ext cx="1048453" cy="305799"/>
            </a:xfrm>
            <a:prstGeom prst="rect">
              <a:avLst/>
            </a:prstGeom>
          </p:spPr>
        </p:pic>
      </p:grpSp>
      <p:grpSp>
        <p:nvGrpSpPr>
          <p:cNvPr id="148" name="Group 147"/>
          <p:cNvGrpSpPr/>
          <p:nvPr/>
        </p:nvGrpSpPr>
        <p:grpSpPr>
          <a:xfrm>
            <a:off x="10934941" y="650074"/>
            <a:ext cx="1490100" cy="2107303"/>
            <a:chOff x="10532264" y="2494176"/>
            <a:chExt cx="1490100" cy="2107303"/>
          </a:xfrm>
        </p:grpSpPr>
        <p:sp>
          <p:nvSpPr>
            <p:cNvPr id="149" name="Rectangle 148"/>
            <p:cNvSpPr/>
            <p:nvPr/>
          </p:nvSpPr>
          <p:spPr bwMode="auto">
            <a:xfrm>
              <a:off x="10564986" y="4105238"/>
              <a:ext cx="1457378"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chemeClr val="tx1"/>
                      </a:gs>
                      <a:gs pos="100000">
                        <a:schemeClr val="tx1"/>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&gt;80,000 IOPs</a:t>
              </a:r>
            </a:p>
            <a:p>
              <a:pPr marL="0" marR="0" lvl="0" indent="0" algn="ctr" defTabSz="932293"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chemeClr val="tx1"/>
                      </a:gs>
                      <a:gs pos="100000">
                        <a:schemeClr val="tx1"/>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Premium Storage</a:t>
              </a:r>
            </a:p>
          </p:txBody>
        </p:sp>
        <p:grpSp>
          <p:nvGrpSpPr>
            <p:cNvPr id="150" name="Group 149"/>
            <p:cNvGrpSpPr/>
            <p:nvPr/>
          </p:nvGrpSpPr>
          <p:grpSpPr>
            <a:xfrm>
              <a:off x="10532264" y="2494176"/>
              <a:ext cx="1437099" cy="1384404"/>
              <a:chOff x="10632593" y="1209273"/>
              <a:chExt cx="1110459" cy="1069741"/>
            </a:xfrm>
          </p:grpSpPr>
          <p:grpSp>
            <p:nvGrpSpPr>
              <p:cNvPr id="151" name="Group 150"/>
              <p:cNvGrpSpPr/>
              <p:nvPr/>
            </p:nvGrpSpPr>
            <p:grpSpPr>
              <a:xfrm>
                <a:off x="11109193" y="1209273"/>
                <a:ext cx="633859" cy="1004948"/>
                <a:chOff x="6206486" y="2957003"/>
                <a:chExt cx="660500" cy="1268000"/>
              </a:xfrm>
              <a:gradFill>
                <a:gsLst>
                  <a:gs pos="0">
                    <a:schemeClr val="accent1">
                      <a:lumMod val="50000"/>
                      <a:alpha val="68000"/>
                    </a:schemeClr>
                  </a:gs>
                  <a:gs pos="100000">
                    <a:schemeClr val="accent1">
                      <a:lumMod val="50000"/>
                    </a:schemeClr>
                  </a:gs>
                </a:gsLst>
                <a:lin ang="5400000" scaled="0"/>
              </a:gradFill>
            </p:grpSpPr>
            <p:sp>
              <p:nvSpPr>
                <p:cNvPr id="157" name="Flowchart: Magnetic Disk 156"/>
                <p:cNvSpPr/>
                <p:nvPr/>
              </p:nvSpPr>
              <p:spPr bwMode="auto">
                <a:xfrm>
                  <a:off x="6206486" y="3927534"/>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58" name="Flowchart: Magnetic Disk 157"/>
                <p:cNvSpPr/>
                <p:nvPr/>
              </p:nvSpPr>
              <p:spPr bwMode="auto">
                <a:xfrm>
                  <a:off x="6206486" y="3683447"/>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59" name="Flowchart: Magnetic Disk 158"/>
                <p:cNvSpPr/>
                <p:nvPr/>
              </p:nvSpPr>
              <p:spPr bwMode="auto">
                <a:xfrm>
                  <a:off x="6206486" y="3439360"/>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60" name="Flowchart: Magnetic Disk 159"/>
                <p:cNvSpPr/>
                <p:nvPr/>
              </p:nvSpPr>
              <p:spPr bwMode="auto">
                <a:xfrm>
                  <a:off x="6206486" y="3195273"/>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61" name="Flowchart: Magnetic Disk 160"/>
                <p:cNvSpPr/>
                <p:nvPr/>
              </p:nvSpPr>
              <p:spPr bwMode="auto">
                <a:xfrm>
                  <a:off x="6206486" y="2957003"/>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grpSp>
          <p:grpSp>
            <p:nvGrpSpPr>
              <p:cNvPr id="152" name="Group 151"/>
              <p:cNvGrpSpPr/>
              <p:nvPr/>
            </p:nvGrpSpPr>
            <p:grpSpPr>
              <a:xfrm>
                <a:off x="10632593" y="1483519"/>
                <a:ext cx="767612" cy="795495"/>
                <a:chOff x="-477782" y="450675"/>
                <a:chExt cx="5901463" cy="6115812"/>
              </a:xfrm>
            </p:grpSpPr>
            <p:sp>
              <p:nvSpPr>
                <p:cNvPr id="153" name="16-Point Star 90"/>
                <p:cNvSpPr/>
                <p:nvPr/>
              </p:nvSpPr>
              <p:spPr bwMode="auto">
                <a:xfrm>
                  <a:off x="-477782" y="665024"/>
                  <a:ext cx="5901463" cy="5901463"/>
                </a:xfrm>
                <a:prstGeom prst="star16">
                  <a:avLst>
                    <a:gd name="adj" fmla="val 35361"/>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54" name="Picture 153"/>
                <p:cNvPicPr>
                  <a:picLocks noChangeAspect="1"/>
                </p:cNvPicPr>
                <p:nvPr/>
              </p:nvPicPr>
              <p:blipFill>
                <a:blip r:embed="rId5"/>
                <a:stretch>
                  <a:fillRect/>
                </a:stretch>
              </p:blipFill>
              <p:spPr>
                <a:xfrm>
                  <a:off x="2990885" y="4844838"/>
                  <a:ext cx="1486280" cy="1490576"/>
                </a:xfrm>
                <a:prstGeom prst="rect">
                  <a:avLst/>
                </a:prstGeom>
              </p:spPr>
            </p:pic>
            <p:pic>
              <p:nvPicPr>
                <p:cNvPr id="155" name="Picture 154"/>
                <p:cNvPicPr>
                  <a:picLocks noChangeAspect="1"/>
                </p:cNvPicPr>
                <p:nvPr/>
              </p:nvPicPr>
              <p:blipFill>
                <a:blip r:embed="rId5"/>
                <a:stretch>
                  <a:fillRect/>
                </a:stretch>
              </p:blipFill>
              <p:spPr>
                <a:xfrm>
                  <a:off x="624820" y="1700441"/>
                  <a:ext cx="3815982" cy="3827010"/>
                </a:xfrm>
                <a:prstGeom prst="rect">
                  <a:avLst/>
                </a:prstGeom>
              </p:spPr>
            </p:pic>
            <p:pic>
              <p:nvPicPr>
                <p:cNvPr id="156" name="Picture 155"/>
                <p:cNvPicPr>
                  <a:picLocks noChangeAspect="1"/>
                </p:cNvPicPr>
                <p:nvPr/>
              </p:nvPicPr>
              <p:blipFill>
                <a:blip r:embed="rId5"/>
                <a:stretch>
                  <a:fillRect/>
                </a:stretch>
              </p:blipFill>
              <p:spPr>
                <a:xfrm>
                  <a:off x="2211493" y="450675"/>
                  <a:ext cx="1974734" cy="1980442"/>
                </a:xfrm>
                <a:prstGeom prst="rect">
                  <a:avLst/>
                </a:prstGeom>
              </p:spPr>
            </p:pic>
          </p:grpSp>
        </p:grpSp>
      </p:grpSp>
      <p:grpSp>
        <p:nvGrpSpPr>
          <p:cNvPr id="119" name="Group 118"/>
          <p:cNvGrpSpPr/>
          <p:nvPr/>
        </p:nvGrpSpPr>
        <p:grpSpPr>
          <a:xfrm>
            <a:off x="1797821" y="2393388"/>
            <a:ext cx="864685" cy="1236329"/>
            <a:chOff x="454025" y="3077179"/>
            <a:chExt cx="807346" cy="1154346"/>
          </a:xfrm>
        </p:grpSpPr>
        <p:pic>
          <p:nvPicPr>
            <p:cNvPr id="120" name="Picture 119"/>
            <p:cNvPicPr>
              <a:picLocks noChangeAspect="1"/>
            </p:cNvPicPr>
            <p:nvPr/>
          </p:nvPicPr>
          <p:blipFill>
            <a:blip r:embed="rId3"/>
            <a:stretch>
              <a:fillRect/>
            </a:stretch>
          </p:blipFill>
          <p:spPr>
            <a:xfrm>
              <a:off x="454025" y="3077179"/>
              <a:ext cx="807346" cy="1154346"/>
            </a:xfrm>
            <a:prstGeom prst="rect">
              <a:avLst/>
            </a:prstGeom>
          </p:spPr>
        </p:pic>
        <p:sp>
          <p:nvSpPr>
            <p:cNvPr id="121" name="Rectangle 120"/>
            <p:cNvSpPr/>
            <p:nvPr/>
          </p:nvSpPr>
          <p:spPr bwMode="auto">
            <a:xfrm>
              <a:off x="553734"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122" name="Rectangle 121"/>
            <p:cNvSpPr/>
            <p:nvPr/>
          </p:nvSpPr>
          <p:spPr bwMode="auto">
            <a:xfrm>
              <a:off x="560878"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123" name="Rectangle 122"/>
            <p:cNvSpPr/>
            <p:nvPr/>
          </p:nvSpPr>
          <p:spPr bwMode="auto">
            <a:xfrm>
              <a:off x="558496" y="3245646"/>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B</a:t>
              </a:r>
              <a:endParaRPr lang="en-US" sz="2700" b="1">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602890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48"/>
                                        </p:tgtEl>
                                      </p:cBhvr>
                                    </p:animEffect>
                                    <p:set>
                                      <p:cBhvr>
                                        <p:cTn id="7" dur="1" fill="hold">
                                          <p:stCondLst>
                                            <p:cond delay="499"/>
                                          </p:stCondLst>
                                        </p:cTn>
                                        <p:tgtEl>
                                          <p:spTgt spid="148"/>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0 0 L 0 0.25 E" pathEditMode="relative" ptsTypes="">
                                      <p:cBhvr>
                                        <p:cTn id="9" dur="2000" fill="hold"/>
                                        <p:tgtEl>
                                          <p:spTgt spid="45"/>
                                        </p:tgtEl>
                                        <p:attrNameLst>
                                          <p:attrName>ppt_x</p:attrName>
                                          <p:attrName>ppt_y</p:attrName>
                                        </p:attrNameLst>
                                      </p:cBhvr>
                                    </p:animMotion>
                                  </p:childTnLst>
                                </p:cTn>
                              </p:par>
                              <p:par>
                                <p:cTn id="10" presetID="42" presetClass="path" presetSubtype="0" accel="50000" decel="50000" fill="hold" nodeType="withEffect">
                                  <p:stCondLst>
                                    <p:cond delay="0"/>
                                  </p:stCondLst>
                                  <p:childTnLst>
                                    <p:animMotion origin="layout" path="M 0 0 L 0 0.25 E" pathEditMode="relative" ptsTypes="">
                                      <p:cBhvr>
                                        <p:cTn id="11" dur="2000" fill="hold"/>
                                        <p:tgtEl>
                                          <p:spTgt spid="62"/>
                                        </p:tgtEl>
                                        <p:attrNameLst>
                                          <p:attrName>ppt_x</p:attrName>
                                          <p:attrName>ppt_y</p:attrName>
                                        </p:attrNameLst>
                                      </p:cBhvr>
                                    </p:animMotion>
                                  </p:childTnLst>
                                </p:cTn>
                              </p:par>
                              <p:par>
                                <p:cTn id="12" presetID="42" presetClass="path" presetSubtype="0" accel="50000" decel="50000" fill="hold" nodeType="withEffect">
                                  <p:stCondLst>
                                    <p:cond delay="0"/>
                                  </p:stCondLst>
                                  <p:childTnLst>
                                    <p:animMotion origin="layout" path="M 0 0 L 0 0.25 E" pathEditMode="relative" ptsTypes="">
                                      <p:cBhvr>
                                        <p:cTn id="13" dur="2000" fill="hold"/>
                                        <p:tgtEl>
                                          <p:spTgt spid="68"/>
                                        </p:tgtEl>
                                        <p:attrNameLst>
                                          <p:attrName>ppt_x</p:attrName>
                                          <p:attrName>ppt_y</p:attrName>
                                        </p:attrNameLst>
                                      </p:cBhvr>
                                    </p:animMotion>
                                  </p:childTnLst>
                                </p:cTn>
                              </p:par>
                              <p:par>
                                <p:cTn id="14" presetID="42" presetClass="path" presetSubtype="0" accel="50000" decel="50000" fill="hold" nodeType="withEffect">
                                  <p:stCondLst>
                                    <p:cond delay="0"/>
                                  </p:stCondLst>
                                  <p:childTnLst>
                                    <p:animMotion origin="layout" path="M 0 0 L 0 0.25 E" pathEditMode="relative" ptsTypes="">
                                      <p:cBhvr>
                                        <p:cTn id="15" dur="2000" fill="hold"/>
                                        <p:tgtEl>
                                          <p:spTgt spid="77"/>
                                        </p:tgtEl>
                                        <p:attrNameLst>
                                          <p:attrName>ppt_x</p:attrName>
                                          <p:attrName>ppt_y</p:attrName>
                                        </p:attrNameLst>
                                      </p:cBhvr>
                                    </p:animMotion>
                                  </p:childTnLst>
                                </p:cTn>
                              </p:par>
                              <p:par>
                                <p:cTn id="16" presetID="10" presetClass="entr" presetSubtype="0" fill="hold" nodeType="withEffect">
                                  <p:stCondLst>
                                    <p:cond delay="250"/>
                                  </p:stCondLst>
                                  <p:childTnLst>
                                    <p:set>
                                      <p:cBhvr>
                                        <p:cTn id="17" dur="1" fill="hold">
                                          <p:stCondLst>
                                            <p:cond delay="0"/>
                                          </p:stCondLst>
                                        </p:cTn>
                                        <p:tgtEl>
                                          <p:spTgt spid="59"/>
                                        </p:tgtEl>
                                        <p:attrNameLst>
                                          <p:attrName>style.visibility</p:attrName>
                                        </p:attrNameLst>
                                      </p:cBhvr>
                                      <p:to>
                                        <p:strVal val="visible"/>
                                      </p:to>
                                    </p:set>
                                    <p:animEffect transition="in" filter="fade">
                                      <p:cBhvr>
                                        <p:cTn id="18" dur="500"/>
                                        <p:tgtEl>
                                          <p:spTgt spid="59"/>
                                        </p:tgtEl>
                                      </p:cBhvr>
                                    </p:animEffect>
                                  </p:childTnLst>
                                </p:cTn>
                              </p:par>
                              <p:par>
                                <p:cTn id="19" presetID="42" presetClass="path" presetSubtype="0" decel="100000" fill="hold" nodeType="withEffect">
                                  <p:stCondLst>
                                    <p:cond delay="250"/>
                                  </p:stCondLst>
                                  <p:childTnLst>
                                    <p:animMotion origin="layout" path="M 2.13684E-6 -2.28779E-6 L 2.13684E-6 0.05039 " pathEditMode="relative" rAng="0" ptsTypes="AA">
                                      <p:cBhvr>
                                        <p:cTn id="20" dur="750" spd="-100000" fill="hold"/>
                                        <p:tgtEl>
                                          <p:spTgt spid="59"/>
                                        </p:tgtEl>
                                        <p:attrNameLst>
                                          <p:attrName>ppt_x</p:attrName>
                                          <p:attrName>ppt_y</p:attrName>
                                        </p:attrNameLst>
                                      </p:cBhvr>
                                      <p:rCtr x="0" y="2519"/>
                                    </p:animMotion>
                                  </p:childTnLst>
                                </p:cTn>
                              </p:par>
                              <p:par>
                                <p:cTn id="21" presetID="10" presetClass="entr" presetSubtype="0" fill="hold" nodeType="withEffect">
                                  <p:stCondLst>
                                    <p:cond delay="250"/>
                                  </p:stCondLst>
                                  <p:childTnLst>
                                    <p:set>
                                      <p:cBhvr>
                                        <p:cTn id="22" dur="1" fill="hold">
                                          <p:stCondLst>
                                            <p:cond delay="0"/>
                                          </p:stCondLst>
                                        </p:cTn>
                                        <p:tgtEl>
                                          <p:spTgt spid="94"/>
                                        </p:tgtEl>
                                        <p:attrNameLst>
                                          <p:attrName>style.visibility</p:attrName>
                                        </p:attrNameLst>
                                      </p:cBhvr>
                                      <p:to>
                                        <p:strVal val="visible"/>
                                      </p:to>
                                    </p:set>
                                    <p:animEffect transition="in" filter="fade">
                                      <p:cBhvr>
                                        <p:cTn id="23" dur="500"/>
                                        <p:tgtEl>
                                          <p:spTgt spid="94"/>
                                        </p:tgtEl>
                                      </p:cBhvr>
                                    </p:animEffect>
                                  </p:childTnLst>
                                </p:cTn>
                              </p:par>
                              <p:par>
                                <p:cTn id="24" presetID="42" presetClass="path" presetSubtype="0" decel="100000" fill="hold" nodeType="withEffect">
                                  <p:stCondLst>
                                    <p:cond delay="250"/>
                                  </p:stCondLst>
                                  <p:childTnLst>
                                    <p:animMotion origin="layout" path="M 2.30278E-6 7.48979E-7 L 2.30278E-6 0.05039 " pathEditMode="relative" rAng="0" ptsTypes="AA">
                                      <p:cBhvr>
                                        <p:cTn id="25" dur="750" spd="-100000" fill="hold"/>
                                        <p:tgtEl>
                                          <p:spTgt spid="94"/>
                                        </p:tgtEl>
                                        <p:attrNameLst>
                                          <p:attrName>ppt_x</p:attrName>
                                          <p:attrName>ppt_y</p:attrName>
                                        </p:attrNameLst>
                                      </p:cBhvr>
                                      <p:rCtr x="0" y="2519"/>
                                    </p:animMotion>
                                  </p:childTnLst>
                                </p:cTn>
                              </p:par>
                              <p:par>
                                <p:cTn id="26" presetID="10" presetClass="entr" presetSubtype="0" fill="hold" nodeType="withEffect">
                                  <p:stCondLst>
                                    <p:cond delay="25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500"/>
                                        <p:tgtEl>
                                          <p:spTgt spid="71"/>
                                        </p:tgtEl>
                                      </p:cBhvr>
                                    </p:animEffect>
                                  </p:childTnLst>
                                </p:cTn>
                              </p:par>
                              <p:par>
                                <p:cTn id="29" presetID="42" presetClass="path" presetSubtype="0" decel="100000" fill="hold" nodeType="withEffect">
                                  <p:stCondLst>
                                    <p:cond delay="250"/>
                                  </p:stCondLst>
                                  <p:childTnLst>
                                    <p:animMotion origin="layout" path="M -3.90094E-6 -1.40717E-7 L -3.90094E-6 0.05039 " pathEditMode="relative" rAng="0" ptsTypes="AA">
                                      <p:cBhvr>
                                        <p:cTn id="30" dur="750" spd="-100000" fill="hold"/>
                                        <p:tgtEl>
                                          <p:spTgt spid="71"/>
                                        </p:tgtEl>
                                        <p:attrNameLst>
                                          <p:attrName>ppt_x</p:attrName>
                                          <p:attrName>ppt_y</p:attrName>
                                        </p:attrNameLst>
                                      </p:cBhvr>
                                      <p:rCtr x="0" y="2519"/>
                                    </p:animMotion>
                                  </p:childTnLst>
                                </p:cTn>
                              </p:par>
                              <p:par>
                                <p:cTn id="31" presetID="10" presetClass="entr" presetSubtype="0" fill="hold" nodeType="withEffect">
                                  <p:stCondLst>
                                    <p:cond delay="250"/>
                                  </p:stCondLst>
                                  <p:childTnLst>
                                    <p:set>
                                      <p:cBhvr>
                                        <p:cTn id="32" dur="1" fill="hold">
                                          <p:stCondLst>
                                            <p:cond delay="0"/>
                                          </p:stCondLst>
                                        </p:cTn>
                                        <p:tgtEl>
                                          <p:spTgt spid="74"/>
                                        </p:tgtEl>
                                        <p:attrNameLst>
                                          <p:attrName>style.visibility</p:attrName>
                                        </p:attrNameLst>
                                      </p:cBhvr>
                                      <p:to>
                                        <p:strVal val="visible"/>
                                      </p:to>
                                    </p:set>
                                    <p:animEffect transition="in" filter="fade">
                                      <p:cBhvr>
                                        <p:cTn id="33" dur="500"/>
                                        <p:tgtEl>
                                          <p:spTgt spid="74"/>
                                        </p:tgtEl>
                                      </p:cBhvr>
                                    </p:animEffect>
                                  </p:childTnLst>
                                </p:cTn>
                              </p:par>
                              <p:par>
                                <p:cTn id="34" presetID="42" presetClass="path" presetSubtype="0" decel="100000" fill="hold" nodeType="withEffect">
                                  <p:stCondLst>
                                    <p:cond delay="250"/>
                                  </p:stCondLst>
                                  <p:childTnLst>
                                    <p:animMotion origin="layout" path="M -5.02936E-7 -2.8098E-6 L -5.02936E-7 0.05039 " pathEditMode="relative" rAng="0" ptsTypes="AA">
                                      <p:cBhvr>
                                        <p:cTn id="35" dur="750" spd="-100000" fill="hold"/>
                                        <p:tgtEl>
                                          <p:spTgt spid="74"/>
                                        </p:tgtEl>
                                        <p:attrNameLst>
                                          <p:attrName>ppt_x</p:attrName>
                                          <p:attrName>ppt_y</p:attrName>
                                        </p:attrNameLst>
                                      </p:cBhvr>
                                      <p:rCtr x="0" y="2519"/>
                                    </p:animMotion>
                                  </p:childTnLst>
                                </p:cTn>
                              </p:par>
                              <p:par>
                                <p:cTn id="36" presetID="10" presetClass="entr" presetSubtype="0" fill="hold" nodeType="withEffect">
                                  <p:stCondLst>
                                    <p:cond delay="250"/>
                                  </p:stCondLst>
                                  <p:childTnLst>
                                    <p:set>
                                      <p:cBhvr>
                                        <p:cTn id="37" dur="1" fill="hold">
                                          <p:stCondLst>
                                            <p:cond delay="0"/>
                                          </p:stCondLst>
                                        </p:cTn>
                                        <p:tgtEl>
                                          <p:spTgt spid="80"/>
                                        </p:tgtEl>
                                        <p:attrNameLst>
                                          <p:attrName>style.visibility</p:attrName>
                                        </p:attrNameLst>
                                      </p:cBhvr>
                                      <p:to>
                                        <p:strVal val="visible"/>
                                      </p:to>
                                    </p:set>
                                    <p:animEffect transition="in" filter="fade">
                                      <p:cBhvr>
                                        <p:cTn id="38" dur="500"/>
                                        <p:tgtEl>
                                          <p:spTgt spid="80"/>
                                        </p:tgtEl>
                                      </p:cBhvr>
                                    </p:animEffect>
                                  </p:childTnLst>
                                </p:cTn>
                              </p:par>
                              <p:par>
                                <p:cTn id="39" presetID="42" presetClass="path" presetSubtype="0" decel="100000" fill="hold" nodeType="withEffect">
                                  <p:stCondLst>
                                    <p:cond delay="250"/>
                                  </p:stCondLst>
                                  <p:childTnLst>
                                    <p:animMotion origin="layout" path="M 4.82002E-6 -4.43486E-6 L 4.82002E-6 0.05039 " pathEditMode="relative" rAng="0" ptsTypes="AA">
                                      <p:cBhvr>
                                        <p:cTn id="40" dur="750" spd="-100000" fill="hold"/>
                                        <p:tgtEl>
                                          <p:spTgt spid="80"/>
                                        </p:tgtEl>
                                        <p:attrNameLst>
                                          <p:attrName>ppt_x</p:attrName>
                                          <p:attrName>ppt_y</p:attrName>
                                        </p:attrNameLst>
                                      </p:cBhvr>
                                      <p:rCtr x="0" y="2519"/>
                                    </p:animMotion>
                                  </p:childTnLst>
                                </p:cTn>
                              </p:par>
                              <p:par>
                                <p:cTn id="41" presetID="10" presetClass="entr" presetSubtype="0" fill="hold" nodeType="withEffect">
                                  <p:stCondLst>
                                    <p:cond delay="25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500"/>
                                        <p:tgtEl>
                                          <p:spTgt spid="83"/>
                                        </p:tgtEl>
                                      </p:cBhvr>
                                    </p:animEffect>
                                  </p:childTnLst>
                                </p:cTn>
                              </p:par>
                              <p:par>
                                <p:cTn id="44" presetID="42" presetClass="path" presetSubtype="0" decel="100000" fill="hold" nodeType="withEffect">
                                  <p:stCondLst>
                                    <p:cond delay="250"/>
                                  </p:stCondLst>
                                  <p:childTnLst>
                                    <p:animMotion origin="layout" path="M -1.2484E-6 -4.95688E-6 L -1.2484E-6 0.05039 " pathEditMode="relative" rAng="0" ptsTypes="AA">
                                      <p:cBhvr>
                                        <p:cTn id="45" dur="750" spd="-100000" fill="hold"/>
                                        <p:tgtEl>
                                          <p:spTgt spid="83"/>
                                        </p:tgtEl>
                                        <p:attrNameLst>
                                          <p:attrName>ppt_x</p:attrName>
                                          <p:attrName>ppt_y</p:attrName>
                                        </p:attrNameLst>
                                      </p:cBhvr>
                                      <p:rCtr x="0" y="2519"/>
                                    </p:animMotion>
                                  </p:childTnLst>
                                </p:cTn>
                              </p:par>
                              <p:par>
                                <p:cTn id="46" presetID="10" presetClass="entr" presetSubtype="0" fill="hold" nodeType="withEffect">
                                  <p:stCondLst>
                                    <p:cond delay="250"/>
                                  </p:stCondLst>
                                  <p:childTnLst>
                                    <p:set>
                                      <p:cBhvr>
                                        <p:cTn id="47" dur="1" fill="hold">
                                          <p:stCondLst>
                                            <p:cond delay="0"/>
                                          </p:stCondLst>
                                        </p:cTn>
                                        <p:tgtEl>
                                          <p:spTgt spid="86"/>
                                        </p:tgtEl>
                                        <p:attrNameLst>
                                          <p:attrName>style.visibility</p:attrName>
                                        </p:attrNameLst>
                                      </p:cBhvr>
                                      <p:to>
                                        <p:strVal val="visible"/>
                                      </p:to>
                                    </p:set>
                                    <p:animEffect transition="in" filter="fade">
                                      <p:cBhvr>
                                        <p:cTn id="48" dur="500"/>
                                        <p:tgtEl>
                                          <p:spTgt spid="86"/>
                                        </p:tgtEl>
                                      </p:cBhvr>
                                    </p:animEffect>
                                  </p:childTnLst>
                                </p:cTn>
                              </p:par>
                              <p:par>
                                <p:cTn id="49" presetID="42" presetClass="path" presetSubtype="0" decel="100000" fill="hold" nodeType="withEffect">
                                  <p:stCondLst>
                                    <p:cond delay="250"/>
                                  </p:stCondLst>
                                  <p:childTnLst>
                                    <p:animMotion origin="layout" path="M -2.96145E-7 -3.6995E-6 L -2.96145E-7 0.05039 " pathEditMode="relative" rAng="0" ptsTypes="AA">
                                      <p:cBhvr>
                                        <p:cTn id="50" dur="750" spd="-100000" fill="hold"/>
                                        <p:tgtEl>
                                          <p:spTgt spid="86"/>
                                        </p:tgtEl>
                                        <p:attrNameLst>
                                          <p:attrName>ppt_x</p:attrName>
                                          <p:attrName>ppt_y</p:attrName>
                                        </p:attrNameLst>
                                      </p:cBhvr>
                                      <p:rCtr x="0" y="2519"/>
                                    </p:animMotion>
                                  </p:childTnLst>
                                </p:cTn>
                              </p:par>
                              <p:par>
                                <p:cTn id="51" presetID="16" presetClass="entr" presetSubtype="21" fill="hold" nodeType="withEffect">
                                  <p:stCondLst>
                                    <p:cond delay="250"/>
                                  </p:stCondLst>
                                  <p:childTnLst>
                                    <p:set>
                                      <p:cBhvr>
                                        <p:cTn id="52" dur="1" fill="hold">
                                          <p:stCondLst>
                                            <p:cond delay="0"/>
                                          </p:stCondLst>
                                        </p:cTn>
                                        <p:tgtEl>
                                          <p:spTgt spid="107"/>
                                        </p:tgtEl>
                                        <p:attrNameLst>
                                          <p:attrName>style.visibility</p:attrName>
                                        </p:attrNameLst>
                                      </p:cBhvr>
                                      <p:to>
                                        <p:strVal val="visible"/>
                                      </p:to>
                                    </p:set>
                                    <p:animEffect transition="in" filter="barn(inVertical)">
                                      <p:cBhvr>
                                        <p:cTn id="53" dur="500"/>
                                        <p:tgtEl>
                                          <p:spTgt spid="107"/>
                                        </p:tgtEl>
                                      </p:cBhvr>
                                    </p:animEffect>
                                  </p:childTnLst>
                                </p:cTn>
                              </p:par>
                              <p:par>
                                <p:cTn id="54" presetID="10" presetClass="entr" presetSubtype="0" fill="hold" grpId="0" nodeType="withEffect">
                                  <p:stCondLst>
                                    <p:cond delay="50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par>
                                <p:cTn id="57" presetID="10" presetClass="entr" presetSubtype="0" fill="hold" grpId="0" nodeType="withEffect">
                                  <p:stCondLst>
                                    <p:cond delay="50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par>
                                <p:cTn id="60" presetID="10" presetClass="entr" presetSubtype="0" fill="hold" nodeType="withEffect">
                                  <p:stCondLst>
                                    <p:cond delay="250"/>
                                  </p:stCondLst>
                                  <p:childTnLst>
                                    <p:set>
                                      <p:cBhvr>
                                        <p:cTn id="61" dur="1" fill="hold">
                                          <p:stCondLst>
                                            <p:cond delay="0"/>
                                          </p:stCondLst>
                                        </p:cTn>
                                        <p:tgtEl>
                                          <p:spTgt spid="109"/>
                                        </p:tgtEl>
                                        <p:attrNameLst>
                                          <p:attrName>style.visibility</p:attrName>
                                        </p:attrNameLst>
                                      </p:cBhvr>
                                      <p:to>
                                        <p:strVal val="visible"/>
                                      </p:to>
                                    </p:set>
                                    <p:animEffect transition="in" filter="fade">
                                      <p:cBhvr>
                                        <p:cTn id="62" dur="500"/>
                                        <p:tgtEl>
                                          <p:spTgt spid="109"/>
                                        </p:tgtEl>
                                      </p:cBhvr>
                                    </p:animEffect>
                                  </p:childTnLst>
                                </p:cTn>
                              </p:par>
                              <p:par>
                                <p:cTn id="63" presetID="42" presetClass="path" presetSubtype="0" decel="100000" fill="hold" nodeType="withEffect">
                                  <p:stCondLst>
                                    <p:cond delay="250"/>
                                  </p:stCondLst>
                                  <p:childTnLst>
                                    <p:animMotion origin="layout" path="M -2.45086E-7 -3.17749E-6 L -2.45086E-7 0.05039 " pathEditMode="relative" rAng="0" ptsTypes="AA">
                                      <p:cBhvr>
                                        <p:cTn id="64" dur="750" spd="-100000" fill="hold"/>
                                        <p:tgtEl>
                                          <p:spTgt spid="109"/>
                                        </p:tgtEl>
                                        <p:attrNameLst>
                                          <p:attrName>ppt_x</p:attrName>
                                          <p:attrName>ppt_y</p:attrName>
                                        </p:attrNameLst>
                                      </p:cBhvr>
                                      <p:rCtr x="0" y="2519"/>
                                    </p:animMotion>
                                  </p:childTnLst>
                                </p:cTn>
                              </p:par>
                              <p:par>
                                <p:cTn id="65" presetID="10" presetClass="entr" presetSubtype="0" fill="hold" nodeType="withEffect">
                                  <p:stCondLst>
                                    <p:cond delay="25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par>
                                <p:cTn id="68" presetID="42" presetClass="path" presetSubtype="0" decel="100000" fill="hold" nodeType="withEffect">
                                  <p:stCondLst>
                                    <p:cond delay="250"/>
                                  </p:stCondLst>
                                  <p:childTnLst>
                                    <p:animMotion origin="layout" path="M -8.93541E-8 2.83704E-6 L -8.93541E-8 0.05038 " pathEditMode="relative" rAng="0" ptsTypes="AA">
                                      <p:cBhvr>
                                        <p:cTn id="69" dur="750" spd="-100000" fill="hold"/>
                                        <p:tgtEl>
                                          <p:spTgt spid="89"/>
                                        </p:tgtEl>
                                        <p:attrNameLst>
                                          <p:attrName>ppt_x</p:attrName>
                                          <p:attrName>ppt_y</p:attrName>
                                        </p:attrNameLst>
                                      </p:cBhvr>
                                      <p:rCtr x="0" y="2519"/>
                                    </p:animMotion>
                                  </p:childTnLst>
                                </p:cTn>
                              </p:par>
                              <p:par>
                                <p:cTn id="70" presetID="10" presetClass="entr" presetSubtype="0" fill="hold" nodeType="withEffect">
                                  <p:stCondLst>
                                    <p:cond delay="250"/>
                                  </p:stCondLst>
                                  <p:childTnLst>
                                    <p:set>
                                      <p:cBhvr>
                                        <p:cTn id="71" dur="1" fill="hold">
                                          <p:stCondLst>
                                            <p:cond delay="0"/>
                                          </p:stCondLst>
                                        </p:cTn>
                                        <p:tgtEl>
                                          <p:spTgt spid="119"/>
                                        </p:tgtEl>
                                        <p:attrNameLst>
                                          <p:attrName>style.visibility</p:attrName>
                                        </p:attrNameLst>
                                      </p:cBhvr>
                                      <p:to>
                                        <p:strVal val="visible"/>
                                      </p:to>
                                    </p:set>
                                    <p:animEffect transition="in" filter="fade">
                                      <p:cBhvr>
                                        <p:cTn id="72" dur="500"/>
                                        <p:tgtEl>
                                          <p:spTgt spid="119"/>
                                        </p:tgtEl>
                                      </p:cBhvr>
                                    </p:animEffect>
                                  </p:childTnLst>
                                </p:cTn>
                              </p:par>
                              <p:par>
                                <p:cTn id="73" presetID="42" presetClass="path" presetSubtype="0" decel="100000" fill="hold" nodeType="withEffect">
                                  <p:stCondLst>
                                    <p:cond delay="250"/>
                                  </p:stCondLst>
                                  <p:childTnLst>
                                    <p:animMotion origin="layout" path="M 1.21011E-6 7.48979E-7 L 1.21011E-6 0.05039 " pathEditMode="relative" rAng="0" ptsTypes="AA">
                                      <p:cBhvr>
                                        <p:cTn id="74" dur="750" spd="-100000" fill="hold"/>
                                        <p:tgtEl>
                                          <p:spTgt spid="119"/>
                                        </p:tgtEl>
                                        <p:attrNameLst>
                                          <p:attrName>ppt_x</p:attrName>
                                          <p:attrName>ppt_y</p:attrName>
                                        </p:attrNameLst>
                                      </p:cBhvr>
                                      <p:rCtr x="0" y="25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Rectangle 145"/>
          <p:cNvSpPr/>
          <p:nvPr/>
        </p:nvSpPr>
        <p:spPr bwMode="auto">
          <a:xfrm>
            <a:off x="274638" y="1975755"/>
            <a:ext cx="11889565" cy="244126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New compute size options</a:t>
            </a:r>
          </a:p>
        </p:txBody>
      </p:sp>
      <p:grpSp>
        <p:nvGrpSpPr>
          <p:cNvPr id="7" name="Group 6"/>
          <p:cNvGrpSpPr/>
          <p:nvPr/>
        </p:nvGrpSpPr>
        <p:grpSpPr>
          <a:xfrm>
            <a:off x="6634976" y="1652124"/>
            <a:ext cx="731520" cy="907858"/>
            <a:chOff x="5815165" y="2158958"/>
            <a:chExt cx="808746" cy="1003699"/>
          </a:xfrm>
        </p:grpSpPr>
        <p:sp>
          <p:nvSpPr>
            <p:cNvPr id="111" name="Rectangular Callout 49"/>
            <p:cNvSpPr/>
            <p:nvPr/>
          </p:nvSpPr>
          <p:spPr bwMode="auto">
            <a:xfrm>
              <a:off x="5815165" y="2158958"/>
              <a:ext cx="808746"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CY17-Q1</a:t>
              </a:r>
            </a:p>
          </p:txBody>
        </p:sp>
        <p:cxnSp>
          <p:nvCxnSpPr>
            <p:cNvPr id="118" name="Straight Connector 117"/>
            <p:cNvCxnSpPr/>
            <p:nvPr/>
          </p:nvCxnSpPr>
          <p:spPr>
            <a:xfrm flipH="1" flipV="1">
              <a:off x="6218237"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8414353" y="1623746"/>
            <a:ext cx="731520" cy="907858"/>
            <a:chOff x="6861364" y="2158958"/>
            <a:chExt cx="808746" cy="1003699"/>
          </a:xfrm>
        </p:grpSpPr>
        <p:sp>
          <p:nvSpPr>
            <p:cNvPr id="112" name="Rectangular Callout 50"/>
            <p:cNvSpPr/>
            <p:nvPr/>
          </p:nvSpPr>
          <p:spPr bwMode="auto">
            <a:xfrm>
              <a:off x="6861364" y="2158958"/>
              <a:ext cx="808746"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CY17-Q2</a:t>
              </a:r>
            </a:p>
          </p:txBody>
        </p:sp>
        <p:cxnSp>
          <p:nvCxnSpPr>
            <p:cNvPr id="119" name="Straight Connector 118"/>
            <p:cNvCxnSpPr/>
            <p:nvPr/>
          </p:nvCxnSpPr>
          <p:spPr>
            <a:xfrm flipH="1" flipV="1">
              <a:off x="7269767"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45" name="Group 44" hidden="1"/>
          <p:cNvGrpSpPr/>
          <p:nvPr/>
        </p:nvGrpSpPr>
        <p:grpSpPr>
          <a:xfrm>
            <a:off x="482601" y="2383082"/>
            <a:ext cx="864685" cy="1236329"/>
            <a:chOff x="454025" y="3077179"/>
            <a:chExt cx="807346" cy="1154346"/>
          </a:xfrm>
        </p:grpSpPr>
        <p:pic>
          <p:nvPicPr>
            <p:cNvPr id="57" name="Picture 56"/>
            <p:cNvPicPr>
              <a:picLocks noChangeAspect="1"/>
            </p:cNvPicPr>
            <p:nvPr/>
          </p:nvPicPr>
          <p:blipFill>
            <a:blip r:embed="rId3"/>
            <a:stretch>
              <a:fillRect/>
            </a:stretch>
          </p:blipFill>
          <p:spPr>
            <a:xfrm>
              <a:off x="454025" y="3077179"/>
              <a:ext cx="807346" cy="1154346"/>
            </a:xfrm>
            <a:prstGeom prst="rect">
              <a:avLst/>
            </a:prstGeom>
          </p:spPr>
        </p:pic>
        <p:sp>
          <p:nvSpPr>
            <p:cNvPr id="5" name="Rectangle 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A</a:t>
              </a:r>
            </a:p>
          </p:txBody>
        </p:sp>
      </p:grpSp>
      <p:grpSp>
        <p:nvGrpSpPr>
          <p:cNvPr id="62" name="Group 61" hidden="1"/>
          <p:cNvGrpSpPr/>
          <p:nvPr/>
        </p:nvGrpSpPr>
        <p:grpSpPr>
          <a:xfrm>
            <a:off x="2384844" y="2383082"/>
            <a:ext cx="864685" cy="1236329"/>
            <a:chOff x="454025" y="3077179"/>
            <a:chExt cx="807346" cy="1154346"/>
          </a:xfrm>
        </p:grpSpPr>
        <p:pic>
          <p:nvPicPr>
            <p:cNvPr id="63" name="Picture 62"/>
            <p:cNvPicPr>
              <a:picLocks noChangeAspect="1"/>
            </p:cNvPicPr>
            <p:nvPr/>
          </p:nvPicPr>
          <p:blipFill>
            <a:blip r:embed="rId3"/>
            <a:stretch>
              <a:fillRect/>
            </a:stretch>
          </p:blipFill>
          <p:spPr>
            <a:xfrm>
              <a:off x="454025" y="3077179"/>
              <a:ext cx="807346" cy="1154346"/>
            </a:xfrm>
            <a:prstGeom prst="rect">
              <a:avLst/>
            </a:prstGeom>
          </p:spPr>
        </p:pic>
        <p:sp>
          <p:nvSpPr>
            <p:cNvPr id="64" name="Rectangle 63"/>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D</a:t>
              </a:r>
            </a:p>
          </p:txBody>
        </p:sp>
      </p:grpSp>
      <p:grpSp>
        <p:nvGrpSpPr>
          <p:cNvPr id="68" name="Group 67" hidden="1"/>
          <p:cNvGrpSpPr/>
          <p:nvPr/>
        </p:nvGrpSpPr>
        <p:grpSpPr>
          <a:xfrm>
            <a:off x="4287087" y="2383082"/>
            <a:ext cx="864685" cy="1236329"/>
            <a:chOff x="454025" y="3077179"/>
            <a:chExt cx="807346" cy="1154346"/>
          </a:xfrm>
        </p:grpSpPr>
        <p:pic>
          <p:nvPicPr>
            <p:cNvPr id="69" name="Picture 68"/>
            <p:cNvPicPr>
              <a:picLocks noChangeAspect="1"/>
            </p:cNvPicPr>
            <p:nvPr/>
          </p:nvPicPr>
          <p:blipFill>
            <a:blip r:embed="rId3"/>
            <a:stretch>
              <a:fillRect/>
            </a:stretch>
          </p:blipFill>
          <p:spPr>
            <a:xfrm>
              <a:off x="454025" y="3077179"/>
              <a:ext cx="807346" cy="1154346"/>
            </a:xfrm>
            <a:prstGeom prst="rect">
              <a:avLst/>
            </a:prstGeom>
          </p:spPr>
        </p:pic>
        <p:sp>
          <p:nvSpPr>
            <p:cNvPr id="70" name="Rectangle 69"/>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F</a:t>
              </a:r>
            </a:p>
          </p:txBody>
        </p:sp>
      </p:grpSp>
      <p:grpSp>
        <p:nvGrpSpPr>
          <p:cNvPr id="77" name="Group 76" hidden="1"/>
          <p:cNvGrpSpPr/>
          <p:nvPr/>
        </p:nvGrpSpPr>
        <p:grpSpPr>
          <a:xfrm>
            <a:off x="7140451" y="2383082"/>
            <a:ext cx="864685" cy="1236329"/>
            <a:chOff x="454025" y="3077179"/>
            <a:chExt cx="807346" cy="1154346"/>
          </a:xfrm>
        </p:grpSpPr>
        <p:pic>
          <p:nvPicPr>
            <p:cNvPr id="78" name="Picture 77"/>
            <p:cNvPicPr>
              <a:picLocks noChangeAspect="1"/>
            </p:cNvPicPr>
            <p:nvPr/>
          </p:nvPicPr>
          <p:blipFill>
            <a:blip r:embed="rId3"/>
            <a:stretch>
              <a:fillRect/>
            </a:stretch>
          </p:blipFill>
          <p:spPr>
            <a:xfrm>
              <a:off x="454025" y="3077179"/>
              <a:ext cx="807346" cy="1154346"/>
            </a:xfrm>
            <a:prstGeom prst="rect">
              <a:avLst/>
            </a:prstGeom>
          </p:spPr>
        </p:pic>
        <p:sp>
          <p:nvSpPr>
            <p:cNvPr id="79" name="Rectangle 78"/>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G</a:t>
              </a:r>
            </a:p>
          </p:txBody>
        </p:sp>
      </p:grpSp>
      <p:grpSp>
        <p:nvGrpSpPr>
          <p:cNvPr id="274" name="Group 273"/>
          <p:cNvGrpSpPr/>
          <p:nvPr/>
        </p:nvGrpSpPr>
        <p:grpSpPr>
          <a:xfrm>
            <a:off x="351578" y="2851909"/>
            <a:ext cx="433682" cy="649604"/>
            <a:chOff x="454025" y="3077179"/>
            <a:chExt cx="807346" cy="1154346"/>
          </a:xfrm>
        </p:grpSpPr>
        <p:pic>
          <p:nvPicPr>
            <p:cNvPr id="275" name="Picture 274"/>
            <p:cNvPicPr>
              <a:picLocks noChangeAspect="1"/>
            </p:cNvPicPr>
            <p:nvPr/>
          </p:nvPicPr>
          <p:blipFill>
            <a:blip r:embed="rId3"/>
            <a:stretch>
              <a:fillRect/>
            </a:stretch>
          </p:blipFill>
          <p:spPr>
            <a:xfrm>
              <a:off x="454025" y="3077179"/>
              <a:ext cx="807346" cy="1154346"/>
            </a:xfrm>
            <a:prstGeom prst="rect">
              <a:avLst/>
            </a:prstGeom>
          </p:spPr>
        </p:pic>
        <p:sp>
          <p:nvSpPr>
            <p:cNvPr id="276" name="Rectangle 275"/>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A</a:t>
              </a:r>
            </a:p>
          </p:txBody>
        </p:sp>
      </p:grpSp>
      <p:grpSp>
        <p:nvGrpSpPr>
          <p:cNvPr id="282" name="Group 281"/>
          <p:cNvGrpSpPr/>
          <p:nvPr/>
        </p:nvGrpSpPr>
        <p:grpSpPr>
          <a:xfrm>
            <a:off x="2401049" y="2851909"/>
            <a:ext cx="433682" cy="649604"/>
            <a:chOff x="454025" y="3077179"/>
            <a:chExt cx="807346" cy="1154346"/>
          </a:xfrm>
        </p:grpSpPr>
        <p:pic>
          <p:nvPicPr>
            <p:cNvPr id="283" name="Picture 282"/>
            <p:cNvPicPr>
              <a:picLocks noChangeAspect="1"/>
            </p:cNvPicPr>
            <p:nvPr/>
          </p:nvPicPr>
          <p:blipFill>
            <a:blip r:embed="rId3"/>
            <a:stretch>
              <a:fillRect/>
            </a:stretch>
          </p:blipFill>
          <p:spPr>
            <a:xfrm>
              <a:off x="454025" y="3077179"/>
              <a:ext cx="807346" cy="1154346"/>
            </a:xfrm>
            <a:prstGeom prst="rect">
              <a:avLst/>
            </a:prstGeom>
          </p:spPr>
        </p:pic>
        <p:sp>
          <p:nvSpPr>
            <p:cNvPr id="284" name="Rectangle 283"/>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D</a:t>
              </a:r>
            </a:p>
          </p:txBody>
        </p:sp>
      </p:grpSp>
      <p:grpSp>
        <p:nvGrpSpPr>
          <p:cNvPr id="285" name="Group 284"/>
          <p:cNvGrpSpPr/>
          <p:nvPr/>
        </p:nvGrpSpPr>
        <p:grpSpPr>
          <a:xfrm>
            <a:off x="3582817" y="2866111"/>
            <a:ext cx="433682" cy="649604"/>
            <a:chOff x="454025" y="3077179"/>
            <a:chExt cx="807346" cy="1154346"/>
          </a:xfrm>
        </p:grpSpPr>
        <p:pic>
          <p:nvPicPr>
            <p:cNvPr id="286" name="Picture 285"/>
            <p:cNvPicPr>
              <a:picLocks noChangeAspect="1"/>
            </p:cNvPicPr>
            <p:nvPr/>
          </p:nvPicPr>
          <p:blipFill>
            <a:blip r:embed="rId3"/>
            <a:stretch>
              <a:fillRect/>
            </a:stretch>
          </p:blipFill>
          <p:spPr>
            <a:xfrm>
              <a:off x="454025" y="3077179"/>
              <a:ext cx="807346" cy="1154346"/>
            </a:xfrm>
            <a:prstGeom prst="rect">
              <a:avLst/>
            </a:prstGeom>
          </p:spPr>
        </p:pic>
        <p:sp>
          <p:nvSpPr>
            <p:cNvPr id="287" name="Rectangle 286"/>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F</a:t>
              </a:r>
            </a:p>
          </p:txBody>
        </p:sp>
      </p:grpSp>
      <p:grpSp>
        <p:nvGrpSpPr>
          <p:cNvPr id="291" name="Group 290"/>
          <p:cNvGrpSpPr/>
          <p:nvPr/>
        </p:nvGrpSpPr>
        <p:grpSpPr>
          <a:xfrm>
            <a:off x="8351418" y="2449673"/>
            <a:ext cx="864685" cy="1236329"/>
            <a:chOff x="454025" y="3077179"/>
            <a:chExt cx="807346" cy="1154346"/>
          </a:xfrm>
        </p:grpSpPr>
        <p:pic>
          <p:nvPicPr>
            <p:cNvPr id="292" name="Picture 291"/>
            <p:cNvPicPr>
              <a:picLocks noChangeAspect="1"/>
            </p:cNvPicPr>
            <p:nvPr/>
          </p:nvPicPr>
          <p:blipFill>
            <a:blip r:embed="rId3"/>
            <a:stretch>
              <a:fillRect/>
            </a:stretch>
          </p:blipFill>
          <p:spPr>
            <a:xfrm>
              <a:off x="454025" y="3077179"/>
              <a:ext cx="807346" cy="1154346"/>
            </a:xfrm>
            <a:prstGeom prst="rect">
              <a:avLst/>
            </a:prstGeom>
          </p:spPr>
        </p:pic>
        <p:sp>
          <p:nvSpPr>
            <p:cNvPr id="293" name="Rectangle 292"/>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pPr>
              <a:r>
                <a:rPr lang="en-US" sz="2400" b="1">
                  <a:gradFill>
                    <a:gsLst>
                      <a:gs pos="0">
                        <a:srgbClr val="FFFFFF"/>
                      </a:gs>
                      <a:gs pos="100000">
                        <a:srgbClr val="FFFFFF"/>
                      </a:gs>
                    </a:gsLst>
                    <a:lin ang="5400000" scaled="0"/>
                  </a:gradFill>
                </a:rPr>
                <a:t>Ev3</a:t>
              </a:r>
            </a:p>
          </p:txBody>
        </p:sp>
      </p:grpSp>
      <p:grpSp>
        <p:nvGrpSpPr>
          <p:cNvPr id="294" name="Group 293"/>
          <p:cNvGrpSpPr/>
          <p:nvPr/>
        </p:nvGrpSpPr>
        <p:grpSpPr>
          <a:xfrm>
            <a:off x="4186106" y="2866111"/>
            <a:ext cx="433682" cy="649604"/>
            <a:chOff x="454025" y="3077179"/>
            <a:chExt cx="807346" cy="1154346"/>
          </a:xfrm>
        </p:grpSpPr>
        <p:pic>
          <p:nvPicPr>
            <p:cNvPr id="295" name="Picture 294"/>
            <p:cNvPicPr>
              <a:picLocks noChangeAspect="1"/>
            </p:cNvPicPr>
            <p:nvPr/>
          </p:nvPicPr>
          <p:blipFill>
            <a:blip r:embed="rId3"/>
            <a:stretch>
              <a:fillRect/>
            </a:stretch>
          </p:blipFill>
          <p:spPr>
            <a:xfrm>
              <a:off x="454025" y="3077179"/>
              <a:ext cx="807346" cy="1154346"/>
            </a:xfrm>
            <a:prstGeom prst="rect">
              <a:avLst/>
            </a:prstGeom>
          </p:spPr>
        </p:pic>
        <p:sp>
          <p:nvSpPr>
            <p:cNvPr id="296" name="Rectangle 295"/>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G</a:t>
              </a:r>
            </a:p>
          </p:txBody>
        </p:sp>
      </p:grpSp>
      <p:grpSp>
        <p:nvGrpSpPr>
          <p:cNvPr id="306" name="Group 305"/>
          <p:cNvGrpSpPr/>
          <p:nvPr/>
        </p:nvGrpSpPr>
        <p:grpSpPr>
          <a:xfrm>
            <a:off x="2972464" y="2854935"/>
            <a:ext cx="433682" cy="649604"/>
            <a:chOff x="454025" y="3077179"/>
            <a:chExt cx="807346" cy="1154346"/>
          </a:xfrm>
        </p:grpSpPr>
        <p:pic>
          <p:nvPicPr>
            <p:cNvPr id="307" name="Picture 306"/>
            <p:cNvPicPr>
              <a:picLocks noChangeAspect="1"/>
            </p:cNvPicPr>
            <p:nvPr/>
          </p:nvPicPr>
          <p:blipFill>
            <a:blip r:embed="rId3"/>
            <a:stretch>
              <a:fillRect/>
            </a:stretch>
          </p:blipFill>
          <p:spPr>
            <a:xfrm>
              <a:off x="454025" y="3077179"/>
              <a:ext cx="807346" cy="1154346"/>
            </a:xfrm>
            <a:prstGeom prst="rect">
              <a:avLst/>
            </a:prstGeom>
          </p:spPr>
        </p:pic>
        <p:sp>
          <p:nvSpPr>
            <p:cNvPr id="308" name="Rectangle 307"/>
            <p:cNvSpPr/>
            <p:nvPr/>
          </p:nvSpPr>
          <p:spPr bwMode="auto">
            <a:xfrm>
              <a:off x="553734"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b="1">
                  <a:gradFill>
                    <a:gsLst>
                      <a:gs pos="0">
                        <a:srgbClr val="FFFFFF"/>
                      </a:gs>
                      <a:gs pos="100000">
                        <a:srgbClr val="FFFFFF"/>
                      </a:gs>
                    </a:gsLst>
                    <a:lin ang="5400000" scaled="0"/>
                  </a:gradFill>
                </a:rPr>
                <a:t>Av2</a:t>
              </a:r>
            </a:p>
          </p:txBody>
        </p:sp>
        <p:sp>
          <p:nvSpPr>
            <p:cNvPr id="309" name="Rectangle 308"/>
            <p:cNvSpPr/>
            <p:nvPr/>
          </p:nvSpPr>
          <p:spPr bwMode="auto">
            <a:xfrm>
              <a:off x="560878"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b="1">
                  <a:gradFill>
                    <a:gsLst>
                      <a:gs pos="0">
                        <a:srgbClr val="FFFFFF"/>
                      </a:gs>
                      <a:gs pos="100000">
                        <a:srgbClr val="FFFFFF"/>
                      </a:gs>
                    </a:gsLst>
                    <a:lin ang="5400000" scaled="0"/>
                  </a:gradFill>
                </a:rPr>
                <a:t>Av2</a:t>
              </a:r>
            </a:p>
          </p:txBody>
        </p:sp>
        <p:sp>
          <p:nvSpPr>
            <p:cNvPr id="310" name="Rectangle 309"/>
            <p:cNvSpPr/>
            <p:nvPr/>
          </p:nvSpPr>
          <p:spPr bwMode="auto">
            <a:xfrm>
              <a:off x="558496" y="3245646"/>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b="1" spc="-50">
                  <a:gradFill>
                    <a:gsLst>
                      <a:gs pos="0">
                        <a:srgbClr val="FFFFFF"/>
                      </a:gs>
                      <a:gs pos="100000">
                        <a:srgbClr val="FFFFFF"/>
                      </a:gs>
                    </a:gsLst>
                    <a:lin ang="5400000" scaled="0"/>
                  </a:gradFill>
                </a:rPr>
                <a:t>Dv2</a:t>
              </a:r>
            </a:p>
          </p:txBody>
        </p:sp>
      </p:grpSp>
      <p:sp>
        <p:nvSpPr>
          <p:cNvPr id="341" name="Rectangle 340"/>
          <p:cNvSpPr/>
          <p:nvPr/>
        </p:nvSpPr>
        <p:spPr bwMode="auto">
          <a:xfrm>
            <a:off x="8245346" y="3801110"/>
            <a:ext cx="1076828" cy="393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Optimized for Database Workloads</a:t>
            </a:r>
          </a:p>
        </p:txBody>
      </p:sp>
      <p:sp>
        <p:nvSpPr>
          <p:cNvPr id="342" name="Rectangle 341"/>
          <p:cNvSpPr/>
          <p:nvPr/>
        </p:nvSpPr>
        <p:spPr bwMode="auto">
          <a:xfrm>
            <a:off x="6497199" y="3829488"/>
            <a:ext cx="1004724" cy="393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buClr>
                <a:schemeClr val="tx1"/>
              </a:buClr>
              <a:defRPr/>
            </a:pP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Optimized </a:t>
            </a:r>
            <a:b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for Storage Workloads</a:t>
            </a:r>
          </a:p>
        </p:txBody>
      </p:sp>
      <p:grpSp>
        <p:nvGrpSpPr>
          <p:cNvPr id="345" name="Group 344"/>
          <p:cNvGrpSpPr/>
          <p:nvPr/>
        </p:nvGrpSpPr>
        <p:grpSpPr>
          <a:xfrm>
            <a:off x="6567219" y="2470588"/>
            <a:ext cx="864685" cy="1236329"/>
            <a:chOff x="454025" y="3077179"/>
            <a:chExt cx="807346" cy="1154346"/>
          </a:xfrm>
        </p:grpSpPr>
        <p:pic>
          <p:nvPicPr>
            <p:cNvPr id="346" name="Picture 345"/>
            <p:cNvPicPr>
              <a:picLocks noChangeAspect="1"/>
            </p:cNvPicPr>
            <p:nvPr/>
          </p:nvPicPr>
          <p:blipFill>
            <a:blip r:embed="rId3"/>
            <a:stretch>
              <a:fillRect/>
            </a:stretch>
          </p:blipFill>
          <p:spPr>
            <a:xfrm>
              <a:off x="454025" y="3077179"/>
              <a:ext cx="807346" cy="1154346"/>
            </a:xfrm>
            <a:prstGeom prst="rect">
              <a:avLst/>
            </a:prstGeom>
          </p:spPr>
        </p:pic>
        <p:sp>
          <p:nvSpPr>
            <p:cNvPr id="347" name="Rectangle 346"/>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L</a:t>
              </a:r>
            </a:p>
          </p:txBody>
        </p:sp>
      </p:grpSp>
      <p:sp>
        <p:nvSpPr>
          <p:cNvPr id="10" name="Rectangle 9"/>
          <p:cNvSpPr/>
          <p:nvPr/>
        </p:nvSpPr>
        <p:spPr bwMode="auto">
          <a:xfrm>
            <a:off x="595860" y="4630537"/>
            <a:ext cx="2906061" cy="4893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pPr>
            <a:r>
              <a:rPr lang="en-US" sz="140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HIGHEST VALUE</a:t>
            </a:r>
          </a:p>
        </p:txBody>
      </p:sp>
      <p:sp>
        <p:nvSpPr>
          <p:cNvPr id="11" name="Rectangle 10"/>
          <p:cNvSpPr/>
          <p:nvPr/>
        </p:nvSpPr>
        <p:spPr bwMode="auto">
          <a:xfrm>
            <a:off x="9231965" y="4630537"/>
            <a:ext cx="2611015" cy="4893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spAutoFit/>
          </a:bodyPr>
          <a:lstStyle/>
          <a:p>
            <a:pPr algn="r" defTabSz="932293" fontAlgn="base">
              <a:lnSpc>
                <a:spcPct val="90000"/>
              </a:lnSpc>
              <a:spcBef>
                <a:spcPct val="0"/>
              </a:spcBef>
              <a:spcAft>
                <a:spcPct val="0"/>
              </a:spcAft>
            </a:pPr>
            <a:r>
              <a:rPr lang="en-US" sz="140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LARGEST SCALE-UP</a:t>
            </a:r>
          </a:p>
        </p:txBody>
      </p:sp>
      <p:cxnSp>
        <p:nvCxnSpPr>
          <p:cNvPr id="107" name="Straight Arrow Connector 106"/>
          <p:cNvCxnSpPr/>
          <p:nvPr/>
        </p:nvCxnSpPr>
        <p:spPr>
          <a:xfrm>
            <a:off x="626290" y="4630537"/>
            <a:ext cx="11186261" cy="0"/>
          </a:xfrm>
          <a:prstGeom prst="straightConnector1">
            <a:avLst/>
          </a:prstGeom>
          <a:ln w="28575">
            <a:solidFill>
              <a:schemeClr val="tx1"/>
            </a:solidFill>
            <a:headEnd type="triangle"/>
            <a:tailEnd type="triangle" w="lg" len="lg"/>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261059" y="6446049"/>
            <a:ext cx="1448153" cy="433965"/>
          </a:xfrm>
          <a:prstGeom prst="rect">
            <a:avLst/>
          </a:prstGeom>
          <a:noFill/>
        </p:spPr>
        <p:txBody>
          <a:bodyPr wrap="none" lIns="182880" tIns="146304" rIns="182880" bIns="146304" rtlCol="0">
            <a:spAutoFit/>
          </a:bodyPr>
          <a:lstStyle/>
          <a:p>
            <a:pPr>
              <a:lnSpc>
                <a:spcPct val="90000"/>
              </a:lnSpc>
              <a:spcAft>
                <a:spcPts val="600"/>
              </a:spcAft>
            </a:pPr>
            <a:r>
              <a:rPr lang="en-US" sz="1000">
                <a:gradFill>
                  <a:gsLst>
                    <a:gs pos="0">
                      <a:schemeClr val="tx1"/>
                    </a:gs>
                    <a:gs pos="100000">
                      <a:schemeClr val="tx1"/>
                    </a:gs>
                  </a:gsLst>
                  <a:lin ang="5400000" scaled="1"/>
                </a:gradFill>
              </a:rPr>
              <a:t>UNDER NDA ONLY</a:t>
            </a:r>
          </a:p>
        </p:txBody>
      </p:sp>
      <p:grpSp>
        <p:nvGrpSpPr>
          <p:cNvPr id="127" name="Group 126"/>
          <p:cNvGrpSpPr/>
          <p:nvPr/>
        </p:nvGrpSpPr>
        <p:grpSpPr>
          <a:xfrm>
            <a:off x="1182" y="5286759"/>
            <a:ext cx="12436475" cy="1229834"/>
            <a:chOff x="0" y="5769846"/>
            <a:chExt cx="12436475" cy="1243251"/>
          </a:xfrm>
        </p:grpSpPr>
        <p:sp>
          <p:nvSpPr>
            <p:cNvPr id="128" name="Rectangle 127"/>
            <p:cNvSpPr/>
            <p:nvPr/>
          </p:nvSpPr>
          <p:spPr bwMode="auto">
            <a:xfrm>
              <a:off x="0" y="5769846"/>
              <a:ext cx="12436475" cy="1243251"/>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chemeClr val="tx1"/>
                    </a:gs>
                    <a:gs pos="100000">
                      <a:srgbClr val="FFFFFF"/>
                    </a:gs>
                  </a:gsLst>
                  <a:lin ang="5400000" scaled="0"/>
                </a:gradFill>
                <a:ea typeface="Segoe UI" pitchFamily="34" charset="0"/>
                <a:cs typeface="Segoe UI" pitchFamily="34" charset="0"/>
              </a:endParaRPr>
            </a:p>
          </p:txBody>
        </p:sp>
        <p:sp>
          <p:nvSpPr>
            <p:cNvPr id="130" name="TextBox 129"/>
            <p:cNvSpPr txBox="1"/>
            <p:nvPr/>
          </p:nvSpPr>
          <p:spPr>
            <a:xfrm>
              <a:off x="625108" y="5954451"/>
              <a:ext cx="10850102" cy="802727"/>
            </a:xfrm>
            <a:prstGeom prst="rect">
              <a:avLst/>
            </a:prstGeom>
            <a:noFill/>
          </p:spPr>
          <p:txBody>
            <a:bodyPr wrap="square" lIns="182880" tIns="146304" rIns="182880" bIns="146304" rtlCol="0">
              <a:spAutoFit/>
            </a:bodyPr>
            <a:lstStyle/>
            <a:p>
              <a:pPr algn="ctr">
                <a:lnSpc>
                  <a:spcPct val="90000"/>
                </a:lnSpc>
                <a:spcBef>
                  <a:spcPts val="300"/>
                </a:spcBef>
              </a:pPr>
              <a:r>
                <a:rPr lang="en-US" sz="3600">
                  <a:gradFill>
                    <a:gsLst>
                      <a:gs pos="0">
                        <a:schemeClr val="tx1"/>
                      </a:gs>
                      <a:gs pos="100000">
                        <a:schemeClr val="tx1"/>
                      </a:gs>
                    </a:gsLst>
                    <a:lin ang="5400000" scaled="1"/>
                  </a:gradFill>
                  <a:latin typeface="Segoe UI Light" panose="020B0502040204020203" pitchFamily="34" charset="0"/>
                  <a:cs typeface="Segoe UI Light" panose="020B0502040204020203" pitchFamily="34" charset="0"/>
                </a:rPr>
                <a:t>More than doubling the compute offerings in 2017</a:t>
              </a:r>
              <a:endParaRPr lang="en-US" sz="2400">
                <a:gradFill>
                  <a:gsLst>
                    <a:gs pos="0">
                      <a:schemeClr val="tx1"/>
                    </a:gs>
                    <a:gs pos="100000">
                      <a:schemeClr val="tx1"/>
                    </a:gs>
                  </a:gsLst>
                  <a:lin ang="5400000" scaled="1"/>
                </a:gradFill>
                <a:latin typeface="Segoe UI Light" panose="020B0502040204020203" pitchFamily="34" charset="0"/>
                <a:cs typeface="Segoe UI Light" panose="020B0502040204020203" pitchFamily="34" charset="0"/>
              </a:endParaRPr>
            </a:p>
          </p:txBody>
        </p:sp>
      </p:grpSp>
      <p:grpSp>
        <p:nvGrpSpPr>
          <p:cNvPr id="129" name="Group 128"/>
          <p:cNvGrpSpPr/>
          <p:nvPr/>
        </p:nvGrpSpPr>
        <p:grpSpPr>
          <a:xfrm>
            <a:off x="884332" y="2851909"/>
            <a:ext cx="433682" cy="649604"/>
            <a:chOff x="454025" y="3077179"/>
            <a:chExt cx="807346" cy="1154346"/>
          </a:xfrm>
        </p:grpSpPr>
        <p:pic>
          <p:nvPicPr>
            <p:cNvPr id="131" name="Picture 130"/>
            <p:cNvPicPr>
              <a:picLocks noChangeAspect="1"/>
            </p:cNvPicPr>
            <p:nvPr/>
          </p:nvPicPr>
          <p:blipFill>
            <a:blip r:embed="rId3"/>
            <a:stretch>
              <a:fillRect/>
            </a:stretch>
          </p:blipFill>
          <p:spPr>
            <a:xfrm>
              <a:off x="454025" y="3077179"/>
              <a:ext cx="807346" cy="1154346"/>
            </a:xfrm>
            <a:prstGeom prst="rect">
              <a:avLst/>
            </a:prstGeom>
          </p:spPr>
        </p:pic>
        <p:sp>
          <p:nvSpPr>
            <p:cNvPr id="132" name="Rectangle 131"/>
            <p:cNvSpPr/>
            <p:nvPr/>
          </p:nvSpPr>
          <p:spPr bwMode="auto">
            <a:xfrm>
              <a:off x="564089" y="3160508"/>
              <a:ext cx="605993" cy="459582"/>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b="1">
                  <a:gradFill>
                    <a:gsLst>
                      <a:gs pos="0">
                        <a:srgbClr val="FFFFFF"/>
                      </a:gs>
                      <a:gs pos="100000">
                        <a:srgbClr val="FFFFFF"/>
                      </a:gs>
                    </a:gsLst>
                    <a:lin ang="5400000" scaled="0"/>
                  </a:gradFill>
                </a:rPr>
                <a:t>Av2</a:t>
              </a:r>
            </a:p>
          </p:txBody>
        </p:sp>
      </p:grpSp>
      <p:grpSp>
        <p:nvGrpSpPr>
          <p:cNvPr id="140" name="Group 139"/>
          <p:cNvGrpSpPr/>
          <p:nvPr/>
        </p:nvGrpSpPr>
        <p:grpSpPr>
          <a:xfrm>
            <a:off x="5903096" y="2851909"/>
            <a:ext cx="433682" cy="649604"/>
            <a:chOff x="1824733" y="2956249"/>
            <a:chExt cx="807346" cy="1154346"/>
          </a:xfrm>
        </p:grpSpPr>
        <p:pic>
          <p:nvPicPr>
            <p:cNvPr id="141" name="Picture 140"/>
            <p:cNvPicPr>
              <a:picLocks noChangeAspect="1"/>
            </p:cNvPicPr>
            <p:nvPr/>
          </p:nvPicPr>
          <p:blipFill>
            <a:blip r:embed="rId3"/>
            <a:stretch>
              <a:fillRect/>
            </a:stretch>
          </p:blipFill>
          <p:spPr>
            <a:xfrm>
              <a:off x="1824733" y="2956249"/>
              <a:ext cx="807346" cy="1154346"/>
            </a:xfrm>
            <a:prstGeom prst="rect">
              <a:avLst/>
            </a:prstGeom>
          </p:spPr>
        </p:pic>
        <p:sp>
          <p:nvSpPr>
            <p:cNvPr id="142" name="Rectangle 141"/>
            <p:cNvSpPr/>
            <p:nvPr/>
          </p:nvSpPr>
          <p:spPr bwMode="auto">
            <a:xfrm>
              <a:off x="1969799" y="3027988"/>
              <a:ext cx="535780" cy="507669"/>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N</a:t>
              </a:r>
            </a:p>
          </p:txBody>
        </p:sp>
      </p:grpSp>
      <p:grpSp>
        <p:nvGrpSpPr>
          <p:cNvPr id="143" name="Group 142"/>
          <p:cNvGrpSpPr/>
          <p:nvPr/>
        </p:nvGrpSpPr>
        <p:grpSpPr>
          <a:xfrm>
            <a:off x="7651358" y="2851909"/>
            <a:ext cx="433682" cy="649604"/>
            <a:chOff x="454025" y="3077179"/>
            <a:chExt cx="807346" cy="1154346"/>
          </a:xfrm>
        </p:grpSpPr>
        <p:pic>
          <p:nvPicPr>
            <p:cNvPr id="144" name="Picture 143"/>
            <p:cNvPicPr>
              <a:picLocks noChangeAspect="1"/>
            </p:cNvPicPr>
            <p:nvPr/>
          </p:nvPicPr>
          <p:blipFill>
            <a:blip r:embed="rId3"/>
            <a:stretch>
              <a:fillRect/>
            </a:stretch>
          </p:blipFill>
          <p:spPr>
            <a:xfrm>
              <a:off x="454025" y="3077179"/>
              <a:ext cx="807346" cy="1154346"/>
            </a:xfrm>
            <a:prstGeom prst="rect">
              <a:avLst/>
            </a:prstGeom>
          </p:spPr>
        </p:pic>
        <p:sp>
          <p:nvSpPr>
            <p:cNvPr id="145" name="Rectangle 14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H</a:t>
              </a:r>
            </a:p>
          </p:txBody>
        </p:sp>
      </p:grpSp>
      <p:grpSp>
        <p:nvGrpSpPr>
          <p:cNvPr id="147" name="Group 146"/>
          <p:cNvGrpSpPr/>
          <p:nvPr/>
        </p:nvGrpSpPr>
        <p:grpSpPr>
          <a:xfrm>
            <a:off x="4881152" y="1638082"/>
            <a:ext cx="731520" cy="907858"/>
            <a:chOff x="5815165" y="2158958"/>
            <a:chExt cx="808746" cy="1003699"/>
          </a:xfrm>
        </p:grpSpPr>
        <p:sp>
          <p:nvSpPr>
            <p:cNvPr id="148" name="Rectangular Callout 49"/>
            <p:cNvSpPr/>
            <p:nvPr/>
          </p:nvSpPr>
          <p:spPr bwMode="auto">
            <a:xfrm>
              <a:off x="5815165" y="2158958"/>
              <a:ext cx="808746"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CY17-Q2</a:t>
              </a:r>
            </a:p>
          </p:txBody>
        </p:sp>
        <p:cxnSp>
          <p:nvCxnSpPr>
            <p:cNvPr id="149" name="Straight Connector 148"/>
            <p:cNvCxnSpPr/>
            <p:nvPr/>
          </p:nvCxnSpPr>
          <p:spPr>
            <a:xfrm flipH="1" flipV="1">
              <a:off x="6218237"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sp>
        <p:nvSpPr>
          <p:cNvPr id="150" name="Rectangle 149"/>
          <p:cNvSpPr/>
          <p:nvPr/>
        </p:nvSpPr>
        <p:spPr bwMode="auto">
          <a:xfrm>
            <a:off x="4743375" y="3815446"/>
            <a:ext cx="1004724" cy="393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buClr>
                <a:schemeClr val="tx1"/>
              </a:buClr>
              <a:defRPr/>
            </a:pP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General Purpose &amp; Application Workloads </a:t>
            </a:r>
          </a:p>
        </p:txBody>
      </p:sp>
      <p:grpSp>
        <p:nvGrpSpPr>
          <p:cNvPr id="151" name="Group 150"/>
          <p:cNvGrpSpPr/>
          <p:nvPr/>
        </p:nvGrpSpPr>
        <p:grpSpPr>
          <a:xfrm>
            <a:off x="4813395" y="2456546"/>
            <a:ext cx="864685" cy="1236329"/>
            <a:chOff x="454025" y="3077179"/>
            <a:chExt cx="807346" cy="1154346"/>
          </a:xfrm>
        </p:grpSpPr>
        <p:pic>
          <p:nvPicPr>
            <p:cNvPr id="152" name="Picture 151"/>
            <p:cNvPicPr>
              <a:picLocks noChangeAspect="1"/>
            </p:cNvPicPr>
            <p:nvPr/>
          </p:nvPicPr>
          <p:blipFill>
            <a:blip r:embed="rId3"/>
            <a:stretch>
              <a:fillRect/>
            </a:stretch>
          </p:blipFill>
          <p:spPr>
            <a:xfrm>
              <a:off x="454025" y="3077179"/>
              <a:ext cx="807346" cy="1154346"/>
            </a:xfrm>
            <a:prstGeom prst="rect">
              <a:avLst/>
            </a:prstGeom>
          </p:spPr>
        </p:pic>
        <p:sp>
          <p:nvSpPr>
            <p:cNvPr id="153" name="Rectangle 152"/>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Dv3</a:t>
              </a:r>
            </a:p>
          </p:txBody>
        </p:sp>
      </p:grpSp>
      <p:grpSp>
        <p:nvGrpSpPr>
          <p:cNvPr id="155" name="Group 154"/>
          <p:cNvGrpSpPr/>
          <p:nvPr/>
        </p:nvGrpSpPr>
        <p:grpSpPr>
          <a:xfrm>
            <a:off x="9640857" y="1616283"/>
            <a:ext cx="731520" cy="907858"/>
            <a:chOff x="6861364" y="2158958"/>
            <a:chExt cx="808746" cy="1003699"/>
          </a:xfrm>
        </p:grpSpPr>
        <p:sp>
          <p:nvSpPr>
            <p:cNvPr id="156" name="Rectangular Callout 50"/>
            <p:cNvSpPr/>
            <p:nvPr/>
          </p:nvSpPr>
          <p:spPr bwMode="auto">
            <a:xfrm>
              <a:off x="6861364" y="2158958"/>
              <a:ext cx="808746"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CY17-Q2</a:t>
              </a:r>
            </a:p>
          </p:txBody>
        </p:sp>
        <p:cxnSp>
          <p:nvCxnSpPr>
            <p:cNvPr id="157" name="Straight Connector 156"/>
            <p:cNvCxnSpPr/>
            <p:nvPr/>
          </p:nvCxnSpPr>
          <p:spPr>
            <a:xfrm flipH="1" flipV="1">
              <a:off x="7269767"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58" name="Group 157"/>
          <p:cNvGrpSpPr/>
          <p:nvPr/>
        </p:nvGrpSpPr>
        <p:grpSpPr>
          <a:xfrm>
            <a:off x="9577922" y="2442210"/>
            <a:ext cx="864685" cy="1236329"/>
            <a:chOff x="454025" y="3077179"/>
            <a:chExt cx="807346" cy="1154346"/>
          </a:xfrm>
        </p:grpSpPr>
        <p:pic>
          <p:nvPicPr>
            <p:cNvPr id="159" name="Picture 158"/>
            <p:cNvPicPr>
              <a:picLocks noChangeAspect="1"/>
            </p:cNvPicPr>
            <p:nvPr/>
          </p:nvPicPr>
          <p:blipFill>
            <a:blip r:embed="rId3"/>
            <a:stretch>
              <a:fillRect/>
            </a:stretch>
          </p:blipFill>
          <p:spPr>
            <a:xfrm>
              <a:off x="454025" y="3077179"/>
              <a:ext cx="807346" cy="1154346"/>
            </a:xfrm>
            <a:prstGeom prst="rect">
              <a:avLst/>
            </a:prstGeom>
          </p:spPr>
        </p:pic>
        <p:sp>
          <p:nvSpPr>
            <p:cNvPr id="160" name="Rectangle 159"/>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M</a:t>
              </a:r>
            </a:p>
          </p:txBody>
        </p:sp>
      </p:grpSp>
      <p:sp>
        <p:nvSpPr>
          <p:cNvPr id="161" name="Rectangle 160"/>
          <p:cNvSpPr/>
          <p:nvPr/>
        </p:nvSpPr>
        <p:spPr bwMode="auto">
          <a:xfrm>
            <a:off x="9471849" y="3793647"/>
            <a:ext cx="1227297" cy="393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Optimized for largest enterprise applications including SAP HANA</a:t>
            </a:r>
          </a:p>
        </p:txBody>
      </p:sp>
      <p:grpSp>
        <p:nvGrpSpPr>
          <p:cNvPr id="81" name="Group 80"/>
          <p:cNvGrpSpPr/>
          <p:nvPr/>
        </p:nvGrpSpPr>
        <p:grpSpPr>
          <a:xfrm>
            <a:off x="11033261" y="1615601"/>
            <a:ext cx="734967" cy="907858"/>
            <a:chOff x="11069612" y="2158958"/>
            <a:chExt cx="812557" cy="1003699"/>
          </a:xfrm>
        </p:grpSpPr>
        <p:sp>
          <p:nvSpPr>
            <p:cNvPr id="82" name="Rectangular Callout 51"/>
            <p:cNvSpPr/>
            <p:nvPr/>
          </p:nvSpPr>
          <p:spPr bwMode="auto">
            <a:xfrm>
              <a:off x="11069612" y="2158958"/>
              <a:ext cx="812557"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CY16-GA</a:t>
              </a:r>
            </a:p>
          </p:txBody>
        </p:sp>
        <p:cxnSp>
          <p:nvCxnSpPr>
            <p:cNvPr id="83" name="Straight Connector 82"/>
            <p:cNvCxnSpPr/>
            <p:nvPr/>
          </p:nvCxnSpPr>
          <p:spPr>
            <a:xfrm flipH="1" flipV="1">
              <a:off x="11475890"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p:nvGrpSpPr>
        <p:grpSpPr>
          <a:xfrm>
            <a:off x="10903988" y="2513086"/>
            <a:ext cx="990308" cy="1013056"/>
            <a:chOff x="9264169" y="3168861"/>
            <a:chExt cx="1048453" cy="1150283"/>
          </a:xfrm>
        </p:grpSpPr>
        <p:grpSp>
          <p:nvGrpSpPr>
            <p:cNvPr id="85" name="Group 84"/>
            <p:cNvGrpSpPr/>
            <p:nvPr/>
          </p:nvGrpSpPr>
          <p:grpSpPr>
            <a:xfrm>
              <a:off x="9369060" y="3168861"/>
              <a:ext cx="838673" cy="860859"/>
              <a:chOff x="-1455738" y="922338"/>
              <a:chExt cx="300038" cy="307975"/>
            </a:xfrm>
          </p:grpSpPr>
          <p:sp>
            <p:nvSpPr>
              <p:cNvPr id="87" name="Rectangle 124"/>
              <p:cNvSpPr>
                <a:spLocks noChangeArrowheads="1"/>
              </p:cNvSpPr>
              <p:nvPr/>
            </p:nvSpPr>
            <p:spPr bwMode="auto">
              <a:xfrm>
                <a:off x="-1455738" y="922338"/>
                <a:ext cx="300038" cy="307975"/>
              </a:xfrm>
              <a:prstGeom prst="rect">
                <a:avLst/>
              </a:prstGeom>
              <a:solidFill>
                <a:srgbClr val="F794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88" name="Rectangle 125"/>
              <p:cNvSpPr>
                <a:spLocks noChangeArrowheads="1"/>
              </p:cNvSpPr>
              <p:nvPr/>
            </p:nvSpPr>
            <p:spPr bwMode="auto">
              <a:xfrm>
                <a:off x="-1433513" y="941388"/>
                <a:ext cx="255588" cy="2460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89" name="Rectangle 126"/>
              <p:cNvSpPr>
                <a:spLocks noChangeArrowheads="1"/>
              </p:cNvSpPr>
              <p:nvPr/>
            </p:nvSpPr>
            <p:spPr bwMode="auto">
              <a:xfrm>
                <a:off x="-1414463" y="958850"/>
                <a:ext cx="219075" cy="2079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0" name="Rectangle 127"/>
              <p:cNvSpPr>
                <a:spLocks noChangeArrowheads="1"/>
              </p:cNvSpPr>
              <p:nvPr/>
            </p:nvSpPr>
            <p:spPr bwMode="auto">
              <a:xfrm>
                <a:off x="-1406525" y="971550"/>
                <a:ext cx="9525"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1" name="Rectangle 128"/>
              <p:cNvSpPr>
                <a:spLocks noChangeArrowheads="1"/>
              </p:cNvSpPr>
              <p:nvPr/>
            </p:nvSpPr>
            <p:spPr bwMode="auto">
              <a:xfrm>
                <a:off x="-1390650"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2" name="Rectangle 129"/>
              <p:cNvSpPr>
                <a:spLocks noChangeArrowheads="1"/>
              </p:cNvSpPr>
              <p:nvPr/>
            </p:nvSpPr>
            <p:spPr bwMode="auto">
              <a:xfrm>
                <a:off x="-1374775"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3" name="Rectangle 130"/>
              <p:cNvSpPr>
                <a:spLocks noChangeArrowheads="1"/>
              </p:cNvSpPr>
              <p:nvPr/>
            </p:nvSpPr>
            <p:spPr bwMode="auto">
              <a:xfrm>
                <a:off x="-1358900"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4" name="Rectangle 131"/>
              <p:cNvSpPr>
                <a:spLocks noChangeArrowheads="1"/>
              </p:cNvSpPr>
              <p:nvPr/>
            </p:nvSpPr>
            <p:spPr bwMode="auto">
              <a:xfrm>
                <a:off x="-1346200" y="971550"/>
                <a:ext cx="9525"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5" name="Rectangle 132"/>
              <p:cNvSpPr>
                <a:spLocks noChangeArrowheads="1"/>
              </p:cNvSpPr>
              <p:nvPr/>
            </p:nvSpPr>
            <p:spPr bwMode="auto">
              <a:xfrm>
                <a:off x="-1330325" y="971550"/>
                <a:ext cx="7938"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6" name="Oval 133"/>
              <p:cNvSpPr>
                <a:spLocks noChangeArrowheads="1"/>
              </p:cNvSpPr>
              <p:nvPr/>
            </p:nvSpPr>
            <p:spPr bwMode="auto">
              <a:xfrm>
                <a:off x="-1235075" y="985838"/>
                <a:ext cx="17463" cy="1746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grpSp>
        <p:pic>
          <p:nvPicPr>
            <p:cNvPr id="86" name="Picture 85"/>
            <p:cNvPicPr>
              <a:picLocks noChangeAspect="1"/>
            </p:cNvPicPr>
            <p:nvPr/>
          </p:nvPicPr>
          <p:blipFill>
            <a:blip r:embed="rId4"/>
            <a:stretch>
              <a:fillRect/>
            </a:stretch>
          </p:blipFill>
          <p:spPr>
            <a:xfrm>
              <a:off x="9264169" y="4013345"/>
              <a:ext cx="1048453" cy="305799"/>
            </a:xfrm>
            <a:prstGeom prst="rect">
              <a:avLst/>
            </a:prstGeom>
          </p:spPr>
        </p:pic>
      </p:grpSp>
      <p:sp>
        <p:nvSpPr>
          <p:cNvPr id="97" name="Rectangle 96"/>
          <p:cNvSpPr/>
          <p:nvPr/>
        </p:nvSpPr>
        <p:spPr bwMode="auto">
          <a:xfrm>
            <a:off x="10818065" y="3792965"/>
            <a:ext cx="1103296" cy="393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Optimized for large </a:t>
            </a:r>
            <a:b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SAP HANA workloads</a:t>
            </a:r>
          </a:p>
        </p:txBody>
      </p:sp>
      <p:grpSp>
        <p:nvGrpSpPr>
          <p:cNvPr id="105" name="Group 104"/>
          <p:cNvGrpSpPr/>
          <p:nvPr/>
        </p:nvGrpSpPr>
        <p:grpSpPr>
          <a:xfrm>
            <a:off x="1453521" y="1638082"/>
            <a:ext cx="731520" cy="907858"/>
            <a:chOff x="5815165" y="2158958"/>
            <a:chExt cx="808746" cy="1003699"/>
          </a:xfrm>
        </p:grpSpPr>
        <p:sp>
          <p:nvSpPr>
            <p:cNvPr id="106" name="Rectangular Callout 49"/>
            <p:cNvSpPr/>
            <p:nvPr/>
          </p:nvSpPr>
          <p:spPr bwMode="auto">
            <a:xfrm>
              <a:off x="5815165" y="2158958"/>
              <a:ext cx="808746"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CY17-Q2</a:t>
              </a:r>
            </a:p>
          </p:txBody>
        </p:sp>
        <p:cxnSp>
          <p:nvCxnSpPr>
            <p:cNvPr id="108" name="Straight Connector 107"/>
            <p:cNvCxnSpPr/>
            <p:nvPr/>
          </p:nvCxnSpPr>
          <p:spPr>
            <a:xfrm flipH="1" flipV="1">
              <a:off x="6218237"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10" name="Group 109"/>
          <p:cNvGrpSpPr/>
          <p:nvPr/>
        </p:nvGrpSpPr>
        <p:grpSpPr>
          <a:xfrm>
            <a:off x="1385764" y="2456546"/>
            <a:ext cx="864685" cy="1236329"/>
            <a:chOff x="454025" y="3077179"/>
            <a:chExt cx="807346" cy="1154346"/>
          </a:xfrm>
        </p:grpSpPr>
        <p:pic>
          <p:nvPicPr>
            <p:cNvPr id="113" name="Picture 112"/>
            <p:cNvPicPr>
              <a:picLocks noChangeAspect="1"/>
            </p:cNvPicPr>
            <p:nvPr/>
          </p:nvPicPr>
          <p:blipFill>
            <a:blip r:embed="rId3"/>
            <a:stretch>
              <a:fillRect/>
            </a:stretch>
          </p:blipFill>
          <p:spPr>
            <a:xfrm>
              <a:off x="454025" y="3077179"/>
              <a:ext cx="807346" cy="1154346"/>
            </a:xfrm>
            <a:prstGeom prst="rect">
              <a:avLst/>
            </a:prstGeom>
          </p:spPr>
        </p:pic>
        <p:sp>
          <p:nvSpPr>
            <p:cNvPr id="114" name="Rectangle 113"/>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B</a:t>
              </a:r>
              <a:endParaRPr lang="en-US" sz="2400" b="1">
                <a:gradFill>
                  <a:gsLst>
                    <a:gs pos="0">
                      <a:srgbClr val="FFFFFF"/>
                    </a:gs>
                    <a:gs pos="100000">
                      <a:srgbClr val="FFFFFF"/>
                    </a:gs>
                  </a:gsLst>
                  <a:lin ang="5400000" scaled="0"/>
                </a:gradFill>
              </a:endParaRPr>
            </a:p>
          </p:txBody>
        </p:sp>
      </p:grpSp>
      <p:sp>
        <p:nvSpPr>
          <p:cNvPr id="115" name="Rectangle 114"/>
          <p:cNvSpPr/>
          <p:nvPr/>
        </p:nvSpPr>
        <p:spPr bwMode="auto">
          <a:xfrm>
            <a:off x="1326741" y="3832932"/>
            <a:ext cx="1004724" cy="393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buClr>
                <a:schemeClr val="tx1"/>
              </a:buClr>
              <a:defRPr/>
            </a:pP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Small</a:t>
            </a:r>
          </a:p>
          <a:p>
            <a:pPr algn="ctr" defTabSz="932293" eaLnBrk="0" fontAlgn="base" hangingPunct="0">
              <a:lnSpc>
                <a:spcPct val="90000"/>
              </a:lnSpc>
              <a:spcBef>
                <a:spcPct val="0"/>
              </a:spcBef>
              <a:spcAft>
                <a:spcPct val="0"/>
              </a:spcAft>
              <a:buClr>
                <a:schemeClr val="tx1"/>
              </a:buClr>
              <a:defRPr/>
            </a:pP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 Workloads </a:t>
            </a:r>
          </a:p>
        </p:txBody>
      </p:sp>
    </p:spTree>
    <p:extLst>
      <p:ext uri="{BB962C8B-B14F-4D97-AF65-F5344CB8AC3E}">
        <p14:creationId xmlns:p14="http://schemas.microsoft.com/office/powerpoint/2010/main" val="1383787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0 L 0 0.25 E" pathEditMode="relative" ptsTypes="">
                                      <p:cBhvr>
                                        <p:cTn id="6" dur="2000" fill="hold"/>
                                        <p:tgtEl>
                                          <p:spTgt spid="45"/>
                                        </p:tgtEl>
                                        <p:attrNameLst>
                                          <p:attrName>ppt_x</p:attrName>
                                          <p:attrName>ppt_y</p:attrName>
                                        </p:attrNameLst>
                                      </p:cBhvr>
                                    </p:animMotion>
                                  </p:childTnLst>
                                </p:cTn>
                              </p:par>
                              <p:par>
                                <p:cTn id="7" presetID="42" presetClass="path" presetSubtype="0" accel="50000" decel="50000" fill="hold" nodeType="withEffect">
                                  <p:stCondLst>
                                    <p:cond delay="0"/>
                                  </p:stCondLst>
                                  <p:childTnLst>
                                    <p:animMotion origin="layout" path="M 0 0 L 0 0.25 E" pathEditMode="relative" ptsTypes="">
                                      <p:cBhvr>
                                        <p:cTn id="8" dur="2000" fill="hold"/>
                                        <p:tgtEl>
                                          <p:spTgt spid="62"/>
                                        </p:tgtEl>
                                        <p:attrNameLst>
                                          <p:attrName>ppt_x</p:attrName>
                                          <p:attrName>ppt_y</p:attrName>
                                        </p:attrNameLst>
                                      </p:cBhvr>
                                    </p:animMotion>
                                  </p:childTnLst>
                                </p:cTn>
                              </p:par>
                              <p:par>
                                <p:cTn id="9" presetID="42" presetClass="path" presetSubtype="0" accel="50000" decel="50000" fill="hold" nodeType="withEffect">
                                  <p:stCondLst>
                                    <p:cond delay="0"/>
                                  </p:stCondLst>
                                  <p:childTnLst>
                                    <p:animMotion origin="layout" path="M 0 0 L 0 0.25 E" pathEditMode="relative" ptsTypes="">
                                      <p:cBhvr>
                                        <p:cTn id="10" dur="2000" fill="hold"/>
                                        <p:tgtEl>
                                          <p:spTgt spid="68"/>
                                        </p:tgtEl>
                                        <p:attrNameLst>
                                          <p:attrName>ppt_x</p:attrName>
                                          <p:attrName>ppt_y</p:attrName>
                                        </p:attrNameLst>
                                      </p:cBhvr>
                                    </p:animMotion>
                                  </p:childTnLst>
                                </p:cTn>
                              </p:par>
                              <p:par>
                                <p:cTn id="11" presetID="42" presetClass="path" presetSubtype="0" accel="50000" decel="50000" fill="hold" nodeType="withEffect">
                                  <p:stCondLst>
                                    <p:cond delay="0"/>
                                  </p:stCondLst>
                                  <p:childTnLst>
                                    <p:animMotion origin="layout" path="M 0 0 L 0 0.25 E" pathEditMode="relative" ptsTypes="">
                                      <p:cBhvr>
                                        <p:cTn id="12" dur="2000" fill="hold"/>
                                        <p:tgtEl>
                                          <p:spTgt spid="77"/>
                                        </p:tgtEl>
                                        <p:attrNameLst>
                                          <p:attrName>ppt_x</p:attrName>
                                          <p:attrName>ppt_y</p:attrName>
                                        </p:attrNameLst>
                                      </p:cBhvr>
                                    </p:animMotion>
                                  </p:childTnLst>
                                </p:cTn>
                              </p:par>
                              <p:par>
                                <p:cTn id="13" presetID="10" presetClass="entr" presetSubtype="0" fill="hold" nodeType="with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42" presetClass="path" presetSubtype="0" decel="100000" fill="hold" nodeType="withEffect">
                                  <p:stCondLst>
                                    <p:cond delay="250"/>
                                  </p:stCondLst>
                                  <p:childTnLst>
                                    <p:animMotion origin="layout" path="M -8.14399E-7 -2.08806E-7 L -8.14399E-7 0.05039 " pathEditMode="relative" rAng="0" ptsTypes="AA">
                                      <p:cBhvr>
                                        <p:cTn id="17" dur="750" spd="-100000" fill="hold"/>
                                        <p:tgtEl>
                                          <p:spTgt spid="7"/>
                                        </p:tgtEl>
                                        <p:attrNameLst>
                                          <p:attrName>ppt_x</p:attrName>
                                          <p:attrName>ppt_y</p:attrName>
                                        </p:attrNameLst>
                                      </p:cBhvr>
                                      <p:rCtr x="0" y="2519"/>
                                    </p:animMotion>
                                  </p:childTnLst>
                                </p:cTn>
                              </p:par>
                              <p:par>
                                <p:cTn id="18" presetID="10" presetClass="entr" presetSubtype="0" fill="hold" nodeType="withEffect">
                                  <p:stCondLst>
                                    <p:cond delay="250"/>
                                  </p:stCondLst>
                                  <p:childTnLst>
                                    <p:set>
                                      <p:cBhvr>
                                        <p:cTn id="19" dur="1" fill="hold">
                                          <p:stCondLst>
                                            <p:cond delay="0"/>
                                          </p:stCondLst>
                                        </p:cTn>
                                        <p:tgtEl>
                                          <p:spTgt spid="147"/>
                                        </p:tgtEl>
                                        <p:attrNameLst>
                                          <p:attrName>style.visibility</p:attrName>
                                        </p:attrNameLst>
                                      </p:cBhvr>
                                      <p:to>
                                        <p:strVal val="visible"/>
                                      </p:to>
                                    </p:set>
                                    <p:animEffect transition="in" filter="fade">
                                      <p:cBhvr>
                                        <p:cTn id="20" dur="500"/>
                                        <p:tgtEl>
                                          <p:spTgt spid="147"/>
                                        </p:tgtEl>
                                      </p:cBhvr>
                                    </p:animEffect>
                                  </p:childTnLst>
                                </p:cTn>
                              </p:par>
                              <p:par>
                                <p:cTn id="21" presetID="42" presetClass="path" presetSubtype="0" decel="100000" fill="hold" nodeType="withEffect">
                                  <p:stCondLst>
                                    <p:cond delay="250"/>
                                  </p:stCondLst>
                                  <p:childTnLst>
                                    <p:animMotion origin="layout" path="M 1.01098E-6 2.46028E-6 L 1.01098E-6 0.05038 " pathEditMode="relative" rAng="0" ptsTypes="AA">
                                      <p:cBhvr>
                                        <p:cTn id="22" dur="750" spd="-100000" fill="hold"/>
                                        <p:tgtEl>
                                          <p:spTgt spid="147"/>
                                        </p:tgtEl>
                                        <p:attrNameLst>
                                          <p:attrName>ppt_x</p:attrName>
                                          <p:attrName>ppt_y</p:attrName>
                                        </p:attrNameLst>
                                      </p:cBhvr>
                                      <p:rCtr x="0" y="2519"/>
                                    </p:animMotion>
                                  </p:childTnLst>
                                </p:cTn>
                              </p:par>
                              <p:par>
                                <p:cTn id="23" presetID="10" presetClass="entr" presetSubtype="0" fill="hold" nodeType="withEffect">
                                  <p:stCondLst>
                                    <p:cond delay="25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42" presetClass="path" presetSubtype="0" decel="100000" fill="hold" nodeType="withEffect">
                                  <p:stCondLst>
                                    <p:cond delay="250"/>
                                  </p:stCondLst>
                                  <p:childTnLst>
                                    <p:animMotion origin="layout" path="M 1.70283E-6 4.23967E-6 L 1.70283E-6 0.05038 " pathEditMode="relative" rAng="0" ptsTypes="AA">
                                      <p:cBhvr>
                                        <p:cTn id="27" dur="750" spd="-100000" fill="hold"/>
                                        <p:tgtEl>
                                          <p:spTgt spid="8"/>
                                        </p:tgtEl>
                                        <p:attrNameLst>
                                          <p:attrName>ppt_x</p:attrName>
                                          <p:attrName>ppt_y</p:attrName>
                                        </p:attrNameLst>
                                      </p:cBhvr>
                                      <p:rCtr x="0" y="2519"/>
                                    </p:animMotion>
                                  </p:childTnLst>
                                </p:cTn>
                              </p:par>
                              <p:par>
                                <p:cTn id="28" presetID="10" presetClass="entr" presetSubtype="0" fill="hold" grpId="0" nodeType="withEffect">
                                  <p:stCondLst>
                                    <p:cond delay="250"/>
                                  </p:stCondLst>
                                  <p:childTnLst>
                                    <p:set>
                                      <p:cBhvr>
                                        <p:cTn id="29" dur="1" fill="hold">
                                          <p:stCondLst>
                                            <p:cond delay="0"/>
                                          </p:stCondLst>
                                        </p:cTn>
                                        <p:tgtEl>
                                          <p:spTgt spid="342"/>
                                        </p:tgtEl>
                                        <p:attrNameLst>
                                          <p:attrName>style.visibility</p:attrName>
                                        </p:attrNameLst>
                                      </p:cBhvr>
                                      <p:to>
                                        <p:strVal val="visible"/>
                                      </p:to>
                                    </p:set>
                                    <p:animEffect transition="in" filter="fade">
                                      <p:cBhvr>
                                        <p:cTn id="30" dur="500"/>
                                        <p:tgtEl>
                                          <p:spTgt spid="342"/>
                                        </p:tgtEl>
                                      </p:cBhvr>
                                    </p:animEffect>
                                  </p:childTnLst>
                                </p:cTn>
                              </p:par>
                              <p:par>
                                <p:cTn id="31" presetID="42" presetClass="path" presetSubtype="0" decel="100000" fill="hold" grpId="1" nodeType="withEffect">
                                  <p:stCondLst>
                                    <p:cond delay="250"/>
                                  </p:stCondLst>
                                  <p:childTnLst>
                                    <p:animMotion origin="layout" path="M -3.16569E-6 1.24376E-6 L -3.16569E-6 0.05038 " pathEditMode="relative" rAng="0" ptsTypes="AA">
                                      <p:cBhvr>
                                        <p:cTn id="32" dur="750" spd="-100000" fill="hold"/>
                                        <p:tgtEl>
                                          <p:spTgt spid="342"/>
                                        </p:tgtEl>
                                        <p:attrNameLst>
                                          <p:attrName>ppt_x</p:attrName>
                                          <p:attrName>ppt_y</p:attrName>
                                        </p:attrNameLst>
                                      </p:cBhvr>
                                      <p:rCtr x="0" y="2519"/>
                                    </p:animMotion>
                                  </p:childTnLst>
                                </p:cTn>
                              </p:par>
                              <p:par>
                                <p:cTn id="33" presetID="10" presetClass="entr" presetSubtype="0" fill="hold" grpId="0" nodeType="withEffect">
                                  <p:stCondLst>
                                    <p:cond delay="250"/>
                                  </p:stCondLst>
                                  <p:childTnLst>
                                    <p:set>
                                      <p:cBhvr>
                                        <p:cTn id="34" dur="1" fill="hold">
                                          <p:stCondLst>
                                            <p:cond delay="0"/>
                                          </p:stCondLst>
                                        </p:cTn>
                                        <p:tgtEl>
                                          <p:spTgt spid="341"/>
                                        </p:tgtEl>
                                        <p:attrNameLst>
                                          <p:attrName>style.visibility</p:attrName>
                                        </p:attrNameLst>
                                      </p:cBhvr>
                                      <p:to>
                                        <p:strVal val="visible"/>
                                      </p:to>
                                    </p:set>
                                    <p:animEffect transition="in" filter="fade">
                                      <p:cBhvr>
                                        <p:cTn id="35" dur="500"/>
                                        <p:tgtEl>
                                          <p:spTgt spid="341"/>
                                        </p:tgtEl>
                                      </p:cBhvr>
                                    </p:animEffect>
                                  </p:childTnLst>
                                </p:cTn>
                              </p:par>
                              <p:par>
                                <p:cTn id="36" presetID="42" presetClass="path" presetSubtype="0" decel="100000" fill="hold" grpId="1" nodeType="withEffect">
                                  <p:stCondLst>
                                    <p:cond delay="250"/>
                                  </p:stCondLst>
                                  <p:childTnLst>
                                    <p:animMotion origin="layout" path="M -3.59459E-6 -4.30776E-6 L -3.59459E-6 0.05039 " pathEditMode="relative" rAng="0" ptsTypes="AA">
                                      <p:cBhvr>
                                        <p:cTn id="37" dur="750" spd="-100000" fill="hold"/>
                                        <p:tgtEl>
                                          <p:spTgt spid="341"/>
                                        </p:tgtEl>
                                        <p:attrNameLst>
                                          <p:attrName>ppt_x</p:attrName>
                                          <p:attrName>ppt_y</p:attrName>
                                        </p:attrNameLst>
                                      </p:cBhvr>
                                      <p:rCtr x="0" y="2519"/>
                                    </p:animMotion>
                                  </p:childTnLst>
                                </p:cTn>
                              </p:par>
                              <p:par>
                                <p:cTn id="38" presetID="10" presetClass="entr" presetSubtype="0" fill="hold" grpId="0" nodeType="withEffect">
                                  <p:stCondLst>
                                    <p:cond delay="250"/>
                                  </p:stCondLst>
                                  <p:childTnLst>
                                    <p:set>
                                      <p:cBhvr>
                                        <p:cTn id="39" dur="1" fill="hold">
                                          <p:stCondLst>
                                            <p:cond delay="0"/>
                                          </p:stCondLst>
                                        </p:cTn>
                                        <p:tgtEl>
                                          <p:spTgt spid="150"/>
                                        </p:tgtEl>
                                        <p:attrNameLst>
                                          <p:attrName>style.visibility</p:attrName>
                                        </p:attrNameLst>
                                      </p:cBhvr>
                                      <p:to>
                                        <p:strVal val="visible"/>
                                      </p:to>
                                    </p:set>
                                    <p:animEffect transition="in" filter="fade">
                                      <p:cBhvr>
                                        <p:cTn id="40" dur="500"/>
                                        <p:tgtEl>
                                          <p:spTgt spid="150"/>
                                        </p:tgtEl>
                                      </p:cBhvr>
                                    </p:animEffect>
                                  </p:childTnLst>
                                </p:cTn>
                              </p:par>
                              <p:par>
                                <p:cTn id="41" presetID="42" presetClass="path" presetSubtype="0" decel="100000" fill="hold" grpId="1" nodeType="withEffect">
                                  <p:stCondLst>
                                    <p:cond delay="250"/>
                                  </p:stCondLst>
                                  <p:childTnLst>
                                    <p:animMotion origin="layout" path="M -1.34031E-6 3.91285E-6 L -1.34031E-6 0.05038 " pathEditMode="relative" rAng="0" ptsTypes="AA">
                                      <p:cBhvr>
                                        <p:cTn id="42" dur="750" spd="-100000" fill="hold"/>
                                        <p:tgtEl>
                                          <p:spTgt spid="150"/>
                                        </p:tgtEl>
                                        <p:attrNameLst>
                                          <p:attrName>ppt_x</p:attrName>
                                          <p:attrName>ppt_y</p:attrName>
                                        </p:attrNameLst>
                                      </p:cBhvr>
                                      <p:rCtr x="0" y="2519"/>
                                    </p:animMotion>
                                  </p:childTnLst>
                                </p:cTn>
                              </p:par>
                              <p:par>
                                <p:cTn id="43" presetID="10" presetClass="entr" presetSubtype="0" fill="hold" nodeType="withEffect">
                                  <p:stCondLst>
                                    <p:cond delay="250"/>
                                  </p:stCondLst>
                                  <p:childTnLst>
                                    <p:set>
                                      <p:cBhvr>
                                        <p:cTn id="44" dur="1" fill="hold">
                                          <p:stCondLst>
                                            <p:cond delay="0"/>
                                          </p:stCondLst>
                                        </p:cTn>
                                        <p:tgtEl>
                                          <p:spTgt spid="155"/>
                                        </p:tgtEl>
                                        <p:attrNameLst>
                                          <p:attrName>style.visibility</p:attrName>
                                        </p:attrNameLst>
                                      </p:cBhvr>
                                      <p:to>
                                        <p:strVal val="visible"/>
                                      </p:to>
                                    </p:set>
                                    <p:animEffect transition="in" filter="fade">
                                      <p:cBhvr>
                                        <p:cTn id="45" dur="500"/>
                                        <p:tgtEl>
                                          <p:spTgt spid="155"/>
                                        </p:tgtEl>
                                      </p:cBhvr>
                                    </p:animEffect>
                                  </p:childTnLst>
                                </p:cTn>
                              </p:par>
                              <p:par>
                                <p:cTn id="46" presetID="10" presetClass="entr" presetSubtype="0" fill="hold" grpId="0" nodeType="withEffect">
                                  <p:stCondLst>
                                    <p:cond delay="250"/>
                                  </p:stCondLst>
                                  <p:childTnLst>
                                    <p:set>
                                      <p:cBhvr>
                                        <p:cTn id="47" dur="1" fill="hold">
                                          <p:stCondLst>
                                            <p:cond delay="0"/>
                                          </p:stCondLst>
                                        </p:cTn>
                                        <p:tgtEl>
                                          <p:spTgt spid="161"/>
                                        </p:tgtEl>
                                        <p:attrNameLst>
                                          <p:attrName>style.visibility</p:attrName>
                                        </p:attrNameLst>
                                      </p:cBhvr>
                                      <p:to>
                                        <p:strVal val="visible"/>
                                      </p:to>
                                    </p:set>
                                    <p:animEffect transition="in" filter="fade">
                                      <p:cBhvr>
                                        <p:cTn id="48" dur="500"/>
                                        <p:tgtEl>
                                          <p:spTgt spid="161"/>
                                        </p:tgtEl>
                                      </p:cBhvr>
                                    </p:animEffect>
                                  </p:childTnLst>
                                </p:cTn>
                              </p:par>
                              <p:par>
                                <p:cTn id="49" presetID="42" presetClass="path" presetSubtype="0" decel="100000" fill="hold" grpId="1" nodeType="withEffect">
                                  <p:stCondLst>
                                    <p:cond delay="250"/>
                                  </p:stCondLst>
                                  <p:childTnLst>
                                    <p:animMotion origin="layout" path="M -4.00562E-6 -3.41807E-6 L -4.00562E-6 0.05039 " pathEditMode="relative" rAng="0" ptsTypes="AA">
                                      <p:cBhvr>
                                        <p:cTn id="50" dur="750" spd="-100000" fill="hold"/>
                                        <p:tgtEl>
                                          <p:spTgt spid="161"/>
                                        </p:tgtEl>
                                        <p:attrNameLst>
                                          <p:attrName>ppt_x</p:attrName>
                                          <p:attrName>ppt_y</p:attrName>
                                        </p:attrNameLst>
                                      </p:cBhvr>
                                      <p:rCtr x="0" y="2519"/>
                                    </p:animMotion>
                                  </p:childTnLst>
                                </p:cTn>
                              </p:par>
                              <p:par>
                                <p:cTn id="51" presetID="10" presetClass="entr" presetSubtype="0" fill="hold" nodeType="withEffect">
                                  <p:stCondLst>
                                    <p:cond delay="250"/>
                                  </p:stCondLst>
                                  <p:childTnLst>
                                    <p:set>
                                      <p:cBhvr>
                                        <p:cTn id="52" dur="1" fill="hold">
                                          <p:stCondLst>
                                            <p:cond delay="0"/>
                                          </p:stCondLst>
                                        </p:cTn>
                                        <p:tgtEl>
                                          <p:spTgt spid="81"/>
                                        </p:tgtEl>
                                        <p:attrNameLst>
                                          <p:attrName>style.visibility</p:attrName>
                                        </p:attrNameLst>
                                      </p:cBhvr>
                                      <p:to>
                                        <p:strVal val="visible"/>
                                      </p:to>
                                    </p:set>
                                    <p:animEffect transition="in" filter="fade">
                                      <p:cBhvr>
                                        <p:cTn id="53" dur="500"/>
                                        <p:tgtEl>
                                          <p:spTgt spid="81"/>
                                        </p:tgtEl>
                                      </p:cBhvr>
                                    </p:animEffect>
                                  </p:childTnLst>
                                </p:cTn>
                              </p:par>
                              <p:par>
                                <p:cTn id="54" presetID="42" presetClass="path" presetSubtype="0" decel="100000" fill="hold" nodeType="withEffect">
                                  <p:stCondLst>
                                    <p:cond delay="250"/>
                                  </p:stCondLst>
                                  <p:childTnLst>
                                    <p:animMotion origin="layout" path="M 4.60812E-6 -5.44712E-8 L 4.60812E-6 0.05039 " pathEditMode="relative" rAng="0" ptsTypes="AA">
                                      <p:cBhvr>
                                        <p:cTn id="55" dur="750" spd="-100000" fill="hold"/>
                                        <p:tgtEl>
                                          <p:spTgt spid="81"/>
                                        </p:tgtEl>
                                        <p:attrNameLst>
                                          <p:attrName>ppt_x</p:attrName>
                                          <p:attrName>ppt_y</p:attrName>
                                        </p:attrNameLst>
                                      </p:cBhvr>
                                      <p:rCtr x="0" y="2519"/>
                                    </p:animMotion>
                                  </p:childTnLst>
                                </p:cTn>
                              </p:par>
                              <p:par>
                                <p:cTn id="56" presetID="10" presetClass="entr" presetSubtype="0" fill="hold" grpId="0" nodeType="withEffect">
                                  <p:stCondLst>
                                    <p:cond delay="250"/>
                                  </p:stCondLst>
                                  <p:childTnLst>
                                    <p:set>
                                      <p:cBhvr>
                                        <p:cTn id="57" dur="1" fill="hold">
                                          <p:stCondLst>
                                            <p:cond delay="0"/>
                                          </p:stCondLst>
                                        </p:cTn>
                                        <p:tgtEl>
                                          <p:spTgt spid="97"/>
                                        </p:tgtEl>
                                        <p:attrNameLst>
                                          <p:attrName>style.visibility</p:attrName>
                                        </p:attrNameLst>
                                      </p:cBhvr>
                                      <p:to>
                                        <p:strVal val="visible"/>
                                      </p:to>
                                    </p:set>
                                    <p:animEffect transition="in" filter="fade">
                                      <p:cBhvr>
                                        <p:cTn id="58" dur="500"/>
                                        <p:tgtEl>
                                          <p:spTgt spid="97"/>
                                        </p:tgtEl>
                                      </p:cBhvr>
                                    </p:animEffect>
                                  </p:childTnLst>
                                </p:cTn>
                              </p:par>
                              <p:par>
                                <p:cTn id="59" presetID="42" presetClass="path" presetSubtype="0" decel="100000" fill="hold" grpId="1" nodeType="withEffect">
                                  <p:stCondLst>
                                    <p:cond delay="250"/>
                                  </p:stCondLst>
                                  <p:childTnLst>
                                    <p:animMotion origin="layout" path="M -6.63773E-8 1.39809E-6 L -6.63773E-8 0.05038 " pathEditMode="relative" rAng="0" ptsTypes="AA">
                                      <p:cBhvr>
                                        <p:cTn id="60" dur="750" spd="-100000" fill="hold"/>
                                        <p:tgtEl>
                                          <p:spTgt spid="97"/>
                                        </p:tgtEl>
                                        <p:attrNameLst>
                                          <p:attrName>ppt_x</p:attrName>
                                          <p:attrName>ppt_y</p:attrName>
                                        </p:attrNameLst>
                                      </p:cBhvr>
                                      <p:rCtr x="0" y="2519"/>
                                    </p:animMotion>
                                  </p:childTnLst>
                                </p:cTn>
                              </p:par>
                              <p:par>
                                <p:cTn id="61" presetID="10" presetClass="entr" presetSubtype="0" fill="hold" nodeType="withEffect">
                                  <p:stCondLst>
                                    <p:cond delay="250"/>
                                  </p:stCondLst>
                                  <p:childTnLst>
                                    <p:set>
                                      <p:cBhvr>
                                        <p:cTn id="62" dur="1" fill="hold">
                                          <p:stCondLst>
                                            <p:cond delay="0"/>
                                          </p:stCondLst>
                                        </p:cTn>
                                        <p:tgtEl>
                                          <p:spTgt spid="105"/>
                                        </p:tgtEl>
                                        <p:attrNameLst>
                                          <p:attrName>style.visibility</p:attrName>
                                        </p:attrNameLst>
                                      </p:cBhvr>
                                      <p:to>
                                        <p:strVal val="visible"/>
                                      </p:to>
                                    </p:set>
                                    <p:animEffect transition="in" filter="fade">
                                      <p:cBhvr>
                                        <p:cTn id="63" dur="500"/>
                                        <p:tgtEl>
                                          <p:spTgt spid="105"/>
                                        </p:tgtEl>
                                      </p:cBhvr>
                                    </p:animEffect>
                                  </p:childTnLst>
                                </p:cTn>
                              </p:par>
                              <p:par>
                                <p:cTn id="64" presetID="42" presetClass="path" presetSubtype="0" decel="100000" fill="hold" nodeType="withEffect">
                                  <p:stCondLst>
                                    <p:cond delay="250"/>
                                  </p:stCondLst>
                                  <p:childTnLst>
                                    <p:animMotion origin="layout" path="M 4.57748E-6 2.46028E-6 L 4.57748E-6 0.05038 " pathEditMode="relative" rAng="0" ptsTypes="AA">
                                      <p:cBhvr>
                                        <p:cTn id="65" dur="750" spd="-100000" fill="hold"/>
                                        <p:tgtEl>
                                          <p:spTgt spid="105"/>
                                        </p:tgtEl>
                                        <p:attrNameLst>
                                          <p:attrName>ppt_x</p:attrName>
                                          <p:attrName>ppt_y</p:attrName>
                                        </p:attrNameLst>
                                      </p:cBhvr>
                                      <p:rCtr x="0" y="2519"/>
                                    </p:animMotion>
                                  </p:childTnLst>
                                </p:cTn>
                              </p:par>
                              <p:par>
                                <p:cTn id="66" presetID="10" presetClass="entr" presetSubtype="0" fill="hold" grpId="0" nodeType="withEffect">
                                  <p:stCondLst>
                                    <p:cond delay="250"/>
                                  </p:stCondLst>
                                  <p:childTnLst>
                                    <p:set>
                                      <p:cBhvr>
                                        <p:cTn id="67" dur="1" fill="hold">
                                          <p:stCondLst>
                                            <p:cond delay="0"/>
                                          </p:stCondLst>
                                        </p:cTn>
                                        <p:tgtEl>
                                          <p:spTgt spid="115"/>
                                        </p:tgtEl>
                                        <p:attrNameLst>
                                          <p:attrName>style.visibility</p:attrName>
                                        </p:attrNameLst>
                                      </p:cBhvr>
                                      <p:to>
                                        <p:strVal val="visible"/>
                                      </p:to>
                                    </p:set>
                                    <p:animEffect transition="in" filter="fade">
                                      <p:cBhvr>
                                        <p:cTn id="68" dur="500"/>
                                        <p:tgtEl>
                                          <p:spTgt spid="115"/>
                                        </p:tgtEl>
                                      </p:cBhvr>
                                    </p:animEffect>
                                  </p:childTnLst>
                                </p:cTn>
                              </p:par>
                              <p:par>
                                <p:cTn id="69" presetID="42" presetClass="path" presetSubtype="0" decel="100000" fill="hold" grpId="1" nodeType="withEffect">
                                  <p:stCondLst>
                                    <p:cond delay="250"/>
                                  </p:stCondLst>
                                  <p:childTnLst>
                                    <p:animMotion origin="layout" path="M -1.31478E-6 -2.68271E-6 L -1.31478E-6 0.05039 " pathEditMode="relative" rAng="0" ptsTypes="AA">
                                      <p:cBhvr>
                                        <p:cTn id="70" dur="750" spd="-100000" fill="hold"/>
                                        <p:tgtEl>
                                          <p:spTgt spid="115"/>
                                        </p:tgtEl>
                                        <p:attrNameLst>
                                          <p:attrName>ppt_x</p:attrName>
                                          <p:attrName>ppt_y</p:attrName>
                                        </p:attrNameLst>
                                      </p:cBhvr>
                                      <p:rCtr x="0" y="2519"/>
                                    </p:animMotion>
                                  </p:childTnLst>
                                </p:cTn>
                              </p:par>
                            </p:childTnLst>
                          </p:cTn>
                        </p:par>
                        <p:par>
                          <p:cTn id="71" fill="hold">
                            <p:stCondLst>
                              <p:cond delay="2000"/>
                            </p:stCondLst>
                            <p:childTnLst>
                              <p:par>
                                <p:cTn id="72" presetID="2" presetClass="entr" presetSubtype="4" decel="100000" fill="hold" nodeType="afterEffect">
                                  <p:stCondLst>
                                    <p:cond delay="0"/>
                                  </p:stCondLst>
                                  <p:childTnLst>
                                    <p:set>
                                      <p:cBhvr>
                                        <p:cTn id="73" dur="1" fill="hold">
                                          <p:stCondLst>
                                            <p:cond delay="0"/>
                                          </p:stCondLst>
                                        </p:cTn>
                                        <p:tgtEl>
                                          <p:spTgt spid="127"/>
                                        </p:tgtEl>
                                        <p:attrNameLst>
                                          <p:attrName>style.visibility</p:attrName>
                                        </p:attrNameLst>
                                      </p:cBhvr>
                                      <p:to>
                                        <p:strVal val="visible"/>
                                      </p:to>
                                    </p:set>
                                    <p:anim calcmode="lin" valueType="num">
                                      <p:cBhvr additive="base">
                                        <p:cTn id="74" dur="750" fill="hold"/>
                                        <p:tgtEl>
                                          <p:spTgt spid="127"/>
                                        </p:tgtEl>
                                        <p:attrNameLst>
                                          <p:attrName>ppt_x</p:attrName>
                                        </p:attrNameLst>
                                      </p:cBhvr>
                                      <p:tavLst>
                                        <p:tav tm="0">
                                          <p:val>
                                            <p:strVal val="#ppt_x"/>
                                          </p:val>
                                        </p:tav>
                                        <p:tav tm="100000">
                                          <p:val>
                                            <p:strVal val="#ppt_x"/>
                                          </p:val>
                                        </p:tav>
                                      </p:tavLst>
                                    </p:anim>
                                    <p:anim calcmode="lin" valueType="num">
                                      <p:cBhvr additive="base">
                                        <p:cTn id="75" dur="750" fill="hold"/>
                                        <p:tgtEl>
                                          <p:spTgt spid="1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p:bldP spid="341" grpId="1"/>
      <p:bldP spid="342" grpId="0"/>
      <p:bldP spid="342" grpId="1"/>
      <p:bldP spid="150" grpId="0"/>
      <p:bldP spid="150" grpId="1"/>
      <p:bldP spid="161" grpId="0"/>
      <p:bldP spid="161" grpId="1"/>
      <p:bldP spid="97" grpId="0"/>
      <p:bldP spid="97" grpId="1"/>
      <p:bldP spid="115" grpId="0"/>
      <p:bldP spid="115" grpId="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434848" y="1200150"/>
            <a:ext cx="4614863" cy="4614863"/>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Content Placeholder 2"/>
          <p:cNvSpPr txBox="1">
            <a:spLocks/>
          </p:cNvSpPr>
          <p:nvPr/>
        </p:nvSpPr>
        <p:spPr>
          <a:xfrm>
            <a:off x="289051" y="2504234"/>
            <a:ext cx="4489026" cy="4542782"/>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defTabSz="932503">
              <a:lnSpc>
                <a:spcPct val="100000"/>
              </a:lnSpc>
              <a:spcBef>
                <a:spcPts val="0"/>
              </a:spcBef>
              <a:spcAft>
                <a:spcPts val="1200"/>
              </a:spcAft>
              <a:buClr>
                <a:srgbClr val="FFFFFF"/>
              </a:buClr>
              <a:buNone/>
              <a:defRPr/>
            </a:pPr>
            <a:r>
              <a:rPr lang="en-US" sz="2400">
                <a:gradFill>
                  <a:gsLst>
                    <a:gs pos="1250">
                      <a:srgbClr val="FFFFFF"/>
                    </a:gs>
                    <a:gs pos="100000">
                      <a:srgbClr val="FFFFFF"/>
                    </a:gs>
                  </a:gsLst>
                  <a:lin ang="5400000" scaled="0"/>
                </a:gradFill>
                <a:cs typeface="Segoe UI Semibold" panose="020B0702040204020203" pitchFamily="34" charset="0"/>
              </a:rPr>
              <a:t>Manage identical VMs at Scale</a:t>
            </a:r>
          </a:p>
          <a:p>
            <a:pPr marL="0" lvl="0" indent="0" defTabSz="932503">
              <a:lnSpc>
                <a:spcPct val="100000"/>
              </a:lnSpc>
              <a:spcBef>
                <a:spcPts val="0"/>
              </a:spcBef>
              <a:spcAft>
                <a:spcPts val="1200"/>
              </a:spcAft>
              <a:buClr>
                <a:srgbClr val="FFFFFF"/>
              </a:buClr>
              <a:buNone/>
              <a:defRPr/>
            </a:pPr>
            <a:r>
              <a:rPr lang="en-US" sz="2400">
                <a:gradFill>
                  <a:gsLst>
                    <a:gs pos="1250">
                      <a:srgbClr val="FFFFFF"/>
                    </a:gs>
                    <a:gs pos="100000">
                      <a:srgbClr val="FFFFFF"/>
                    </a:gs>
                  </a:gsLst>
                  <a:lin ang="5400000" scaled="0"/>
                </a:gradFill>
                <a:cs typeface="Segoe UI Semibold" panose="020B0702040204020203" pitchFamily="34" charset="0"/>
              </a:rPr>
              <a:t>High performance provisioning of 1-1000 VMs</a:t>
            </a:r>
          </a:p>
          <a:p>
            <a:pPr marL="0" indent="0" defTabSz="932503">
              <a:lnSpc>
                <a:spcPct val="100000"/>
              </a:lnSpc>
              <a:spcBef>
                <a:spcPts val="0"/>
              </a:spcBef>
              <a:spcAft>
                <a:spcPts val="1200"/>
              </a:spcAft>
              <a:buClr>
                <a:srgbClr val="FFFFFF"/>
              </a:buClr>
              <a:buNone/>
              <a:defRPr/>
            </a:pPr>
            <a:r>
              <a:rPr lang="en-US" sz="2400">
                <a:gradFill>
                  <a:gsLst>
                    <a:gs pos="1250">
                      <a:srgbClr val="FFFFFF"/>
                    </a:gs>
                    <a:gs pos="100000">
                      <a:srgbClr val="FFFFFF"/>
                    </a:gs>
                  </a:gsLst>
                  <a:lin ang="5400000" scaled="0"/>
                </a:gradFill>
                <a:cs typeface="Segoe UI Semibold" panose="020B0702040204020203" pitchFamily="34" charset="0"/>
              </a:rPr>
              <a:t>Auto-configuration at scale</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cs typeface="Segoe UI Semibold" panose="020B0702040204020203" pitchFamily="34" charset="0"/>
              </a:rPr>
              <a:t>Auto-scale</a:t>
            </a:r>
            <a:r>
              <a:rPr kumimoji="0" lang="en-US" sz="2400" b="0" i="0" u="none" strike="noStrike" kern="1200" cap="none" spc="0" normalizeH="0" noProof="0">
                <a:ln>
                  <a:noFill/>
                </a:ln>
                <a:gradFill>
                  <a:gsLst>
                    <a:gs pos="1250">
                      <a:srgbClr val="FFFFFF"/>
                    </a:gs>
                    <a:gs pos="100000">
                      <a:srgbClr val="FFFFFF"/>
                    </a:gs>
                  </a:gsLst>
                  <a:lin ang="5400000" scaled="0"/>
                </a:gradFill>
                <a:effectLst/>
                <a:uLnTx/>
                <a:uFillTx/>
                <a:cs typeface="Segoe UI Semibold" panose="020B0702040204020203" pitchFamily="34" charset="0"/>
              </a:rPr>
              <a:t> based on schedule and resource metrics</a:t>
            </a:r>
            <a:endPar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cs typeface="Segoe UI Semibold" panose="020B0702040204020203" pitchFamily="34" charset="0"/>
            </a:endParaRP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lang="en-US" sz="2400">
                <a:gradFill>
                  <a:gsLst>
                    <a:gs pos="1250">
                      <a:srgbClr val="FFFFFF"/>
                    </a:gs>
                    <a:gs pos="100000">
                      <a:srgbClr val="FFFFFF"/>
                    </a:gs>
                  </a:gsLst>
                  <a:lin ang="5400000" scaled="0"/>
                </a:gradFill>
                <a:cs typeface="Segoe UI Semibold" panose="020B0702040204020203" pitchFamily="34" charset="0"/>
              </a:rPr>
              <a:t>Easy updates at scale</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lang="en-US" sz="2400">
                <a:gradFill>
                  <a:gsLst>
                    <a:gs pos="1250">
                      <a:srgbClr val="FFFFFF"/>
                    </a:gs>
                    <a:gs pos="100000">
                      <a:srgbClr val="FFFFFF"/>
                    </a:gs>
                  </a:gsLst>
                  <a:lin ang="5400000" scaled="0"/>
                </a:gradFill>
                <a:cs typeface="Segoe UI Semibold" panose="020B0702040204020203" pitchFamily="34" charset="0"/>
              </a:rPr>
              <a:t>Managed Disk support</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cs typeface="Segoe UI Semibold" panose="020B0702040204020203" pitchFamily="34" charset="0"/>
              </a:rPr>
              <a:t>Single ARM resource</a:t>
            </a:r>
          </a:p>
        </p:txBody>
      </p:sp>
      <p:sp>
        <p:nvSpPr>
          <p:cNvPr id="5" name="Title 1"/>
          <p:cNvSpPr txBox="1">
            <a:spLocks/>
          </p:cNvSpPr>
          <p:nvPr/>
        </p:nvSpPr>
        <p:spPr>
          <a:xfrm>
            <a:off x="261159" y="1473200"/>
            <a:ext cx="11183414" cy="1641475"/>
          </a:xfrm>
          <a:prstGeom prst="rect">
            <a:avLst/>
          </a:prstGeom>
        </p:spPr>
        <p:txBody>
          <a:bodyPr vert="horz" wrap="square" lIns="182880" tIns="146304" rIns="182880" bIns="14630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base" latinLnBrk="0" hangingPunct="1">
              <a:lnSpc>
                <a:spcPct val="90000"/>
              </a:lnSpc>
              <a:spcBef>
                <a:spcPts val="1200"/>
              </a:spcBef>
              <a:spcAft>
                <a:spcPct val="0"/>
              </a:spcAft>
              <a:buClrTx/>
              <a:buSzTx/>
              <a:buFontTx/>
              <a:buNone/>
              <a:tabLst/>
              <a:defRPr/>
            </a:pPr>
            <a:r>
              <a:rPr kumimoji="0" lang="en-US" sz="48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VM Scale Sets</a:t>
            </a:r>
          </a:p>
        </p:txBody>
      </p:sp>
      <p:sp>
        <p:nvSpPr>
          <p:cNvPr id="6" name="AutoShape 3"/>
          <p:cNvSpPr>
            <a:spLocks noChangeAspect="1" noChangeArrowheads="1" noTextEdit="1"/>
          </p:cNvSpPr>
          <p:nvPr/>
        </p:nvSpPr>
        <p:spPr bwMode="auto">
          <a:xfrm>
            <a:off x="8101013" y="957264"/>
            <a:ext cx="4044950"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Freeform 5"/>
          <p:cNvSpPr>
            <a:spLocks/>
          </p:cNvSpPr>
          <p:nvPr/>
        </p:nvSpPr>
        <p:spPr bwMode="auto">
          <a:xfrm>
            <a:off x="7860534" y="623625"/>
            <a:ext cx="3704740" cy="2248164"/>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776734" y="1982073"/>
            <a:ext cx="1931089" cy="1779432"/>
          </a:xfrm>
          <a:prstGeom prst="rect">
            <a:avLst/>
          </a:prstGeom>
        </p:spPr>
      </p:pic>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559079" y="3788805"/>
            <a:ext cx="1050532" cy="968029"/>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62372" y="3788804"/>
            <a:ext cx="1050532" cy="968029"/>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765665" y="3789067"/>
            <a:ext cx="1050532" cy="968029"/>
          </a:xfrm>
          <a:prstGeom prst="rect">
            <a:avLst/>
          </a:prstGeom>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868958" y="3775720"/>
            <a:ext cx="1050532" cy="968029"/>
          </a:xfrm>
          <a:prstGeom prst="rect">
            <a:avLst/>
          </a:prstGeom>
        </p:spPr>
      </p:pic>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559079" y="4782735"/>
            <a:ext cx="1050532" cy="968029"/>
          </a:xfrm>
          <a:prstGeom prst="rect">
            <a:avLst/>
          </a:prstGeom>
        </p:spPr>
      </p:pic>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62372" y="4782734"/>
            <a:ext cx="1050532" cy="968029"/>
          </a:xfrm>
          <a:prstGeom prst="rect">
            <a:avLst/>
          </a:prstGeom>
        </p:spPr>
      </p:pic>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765665" y="4782997"/>
            <a:ext cx="1050532" cy="968029"/>
          </a:xfrm>
          <a:prstGeom prst="rect">
            <a:avLst/>
          </a:prstGeom>
        </p:spPr>
      </p:pic>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868958" y="4769650"/>
            <a:ext cx="1050532" cy="968029"/>
          </a:xfrm>
          <a:prstGeom prst="rect">
            <a:avLst/>
          </a:prstGeom>
        </p:spPr>
      </p:pic>
      <p:pic>
        <p:nvPicPr>
          <p:cNvPr id="19" name="Picture 18">
            <a:extLst>
              <a:ext uri="{FF2B5EF4-FFF2-40B4-BE49-F238E27FC236}">
                <a16:creationId xmlns:a16="http://schemas.microsoft.com/office/drawing/2014/main" id="{951E5043-9C4B-4F19-BAFF-2BC5203A76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9529" y="2140634"/>
            <a:ext cx="2675079" cy="3647053"/>
          </a:xfrm>
          <a:prstGeom prst="rect">
            <a:avLst/>
          </a:prstGeom>
        </p:spPr>
      </p:pic>
    </p:spTree>
    <p:extLst>
      <p:ext uri="{BB962C8B-B14F-4D97-AF65-F5344CB8AC3E}">
        <p14:creationId xmlns:p14="http://schemas.microsoft.com/office/powerpoint/2010/main" val="2760853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1.87018E-6 L -0.05285 -1.87018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65765E-6 4.59828E-6 L -0.05285 4.59828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22" presetClass="entr" presetSubtype="4"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300"/>
                                        <p:tgtEl>
                                          <p:spTgt spid="35"/>
                                        </p:tgtEl>
                                      </p:cBhvr>
                                    </p:animEffect>
                                  </p:childTnLst>
                                </p:cTn>
                              </p:par>
                            </p:childTnLst>
                          </p:cTn>
                        </p:par>
                        <p:par>
                          <p:cTn id="25" fill="hold">
                            <p:stCondLst>
                              <p:cond delay="2050"/>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300"/>
                                        <p:tgtEl>
                                          <p:spTgt spid="9"/>
                                        </p:tgtEl>
                                      </p:cBhvr>
                                    </p:animEffect>
                                  </p:childTnLst>
                                </p:cTn>
                              </p:par>
                            </p:childTnLst>
                          </p:cTn>
                        </p:par>
                        <p:par>
                          <p:cTn id="29" fill="hold">
                            <p:stCondLst>
                              <p:cond delay="2350"/>
                            </p:stCondLst>
                            <p:childTnLst>
                              <p:par>
                                <p:cTn id="30" presetID="22" presetClass="entr" presetSubtype="4"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300"/>
                                        <p:tgtEl>
                                          <p:spTgt spid="10"/>
                                        </p:tgtEl>
                                      </p:cBhvr>
                                    </p:animEffect>
                                  </p:childTnLst>
                                </p:cTn>
                              </p:par>
                            </p:childTnLst>
                          </p:cTn>
                        </p:par>
                        <p:par>
                          <p:cTn id="33" fill="hold">
                            <p:stCondLst>
                              <p:cond delay="2650"/>
                            </p:stCondLst>
                            <p:childTnLst>
                              <p:par>
                                <p:cTn id="34" presetID="22" presetClass="entr" presetSubtype="4"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300"/>
                                        <p:tgtEl>
                                          <p:spTgt spid="11"/>
                                        </p:tgtEl>
                                      </p:cBhvr>
                                    </p:animEffect>
                                  </p:childTnLst>
                                </p:cTn>
                              </p:par>
                            </p:childTnLst>
                          </p:cTn>
                        </p:par>
                        <p:par>
                          <p:cTn id="37" fill="hold">
                            <p:stCondLst>
                              <p:cond delay="2950"/>
                            </p:stCondLst>
                            <p:childTnLst>
                              <p:par>
                                <p:cTn id="38" presetID="2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300"/>
                                        <p:tgtEl>
                                          <p:spTgt spid="12"/>
                                        </p:tgtEl>
                                      </p:cBhvr>
                                    </p:animEffect>
                                  </p:childTnLst>
                                </p:cTn>
                              </p:par>
                            </p:childTnLst>
                          </p:cTn>
                        </p:par>
                        <p:par>
                          <p:cTn id="41" fill="hold">
                            <p:stCondLst>
                              <p:cond delay="3250"/>
                            </p:stCondLst>
                            <p:childTnLst>
                              <p:par>
                                <p:cTn id="42" presetID="22" presetClass="entr" presetSubtype="4"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300"/>
                                        <p:tgtEl>
                                          <p:spTgt spid="13"/>
                                        </p:tgtEl>
                                      </p:cBhvr>
                                    </p:animEffect>
                                  </p:childTnLst>
                                </p:cTn>
                              </p:par>
                            </p:childTnLst>
                          </p:cTn>
                        </p:par>
                        <p:par>
                          <p:cTn id="45" fill="hold">
                            <p:stCondLst>
                              <p:cond delay="3550"/>
                            </p:stCondLst>
                            <p:childTnLst>
                              <p:par>
                                <p:cTn id="46" presetID="22" presetClass="entr" presetSubtype="4"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300"/>
                                        <p:tgtEl>
                                          <p:spTgt spid="14"/>
                                        </p:tgtEl>
                                      </p:cBhvr>
                                    </p:animEffect>
                                  </p:childTnLst>
                                </p:cTn>
                              </p:par>
                            </p:childTnLst>
                          </p:cTn>
                        </p:par>
                        <p:par>
                          <p:cTn id="49" fill="hold">
                            <p:stCondLst>
                              <p:cond delay="3850"/>
                            </p:stCondLst>
                            <p:childTnLst>
                              <p:par>
                                <p:cTn id="50" presetID="22" presetClass="entr" presetSubtype="4"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3886729" y="-71121"/>
            <a:ext cx="8548863"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eaLnBrk="1" fontAlgn="auto" hangingPunct="1">
              <a:spcBef>
                <a:spcPts val="0"/>
              </a:spcBef>
              <a:spcAft>
                <a:spcPts val="0"/>
              </a:spcAft>
              <a:defRPr/>
            </a:pPr>
            <a:endParaRPr lang="en-US" sz="1224" kern="0" err="1">
              <a:solidFill>
                <a:sysClr val="windowText" lastClr="000000"/>
              </a:solidFill>
            </a:endParaRPr>
          </a:p>
        </p:txBody>
      </p:sp>
      <p:grpSp>
        <p:nvGrpSpPr>
          <p:cNvPr id="9" name="Group 8" hidden="1"/>
          <p:cNvGrpSpPr/>
          <p:nvPr/>
        </p:nvGrpSpPr>
        <p:grpSpPr>
          <a:xfrm>
            <a:off x="-8079780" y="-3620778"/>
            <a:ext cx="6043466" cy="1830186"/>
            <a:chOff x="688527" y="-2216605"/>
            <a:chExt cx="5925505" cy="1794463"/>
          </a:xfrm>
        </p:grpSpPr>
        <p:grpSp>
          <p:nvGrpSpPr>
            <p:cNvPr id="3" name="Group 2"/>
            <p:cNvGrpSpPr/>
            <p:nvPr/>
          </p:nvGrpSpPr>
          <p:grpSpPr>
            <a:xfrm>
              <a:off x="4785232" y="-1245102"/>
              <a:ext cx="1828800" cy="822960"/>
              <a:chOff x="8153068" y="-1245102"/>
              <a:chExt cx="1828800" cy="822960"/>
            </a:xfrm>
          </p:grpSpPr>
          <p:sp>
            <p:nvSpPr>
              <p:cNvPr id="23" name="Rectangle 22"/>
              <p:cNvSpPr/>
              <p:nvPr/>
            </p:nvSpPr>
            <p:spPr bwMode="auto">
              <a:xfrm>
                <a:off x="815306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92713" tIns="146283" rIns="0" bIns="146283" numCol="1" spcCol="0" rtlCol="0" fromWordArt="0" anchor="t" anchorCtr="0" forceAA="0" compatLnSpc="1">
                <a:prstTxWarp prst="textNoShape">
                  <a:avLst/>
                </a:prstTxWarp>
                <a:noAutofit/>
              </a:bodyPr>
              <a:lstStyle/>
              <a:p>
                <a:pPr defTabSz="914224" eaLnBrk="1" fontAlgn="auto" hangingPunct="1">
                  <a:spcBef>
                    <a:spcPts val="0"/>
                  </a:spcBef>
                  <a:spcAft>
                    <a:spcPts val="0"/>
                  </a:spcAft>
                  <a:defRPr/>
                </a:pP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Azure</a:t>
                </a:r>
              </a:p>
              <a:p>
                <a:pPr defTabSz="914224" eaLnBrk="1" fontAlgn="auto" hangingPunct="1">
                  <a:spcBef>
                    <a:spcPts val="0"/>
                  </a:spcBef>
                  <a:spcAft>
                    <a:spcPts val="0"/>
                  </a:spcAft>
                  <a:defRPr/>
                </a:pP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functions</a:t>
                </a:r>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0326" y="-1045357"/>
                <a:ext cx="474228" cy="407836"/>
              </a:xfrm>
              <a:prstGeom prst="rect">
                <a:avLst/>
              </a:prstGeom>
            </p:spPr>
          </p:pic>
        </p:grpSp>
        <p:grpSp>
          <p:nvGrpSpPr>
            <p:cNvPr id="7" name="Group 6"/>
            <p:cNvGrpSpPr/>
            <p:nvPr/>
          </p:nvGrpSpPr>
          <p:grpSpPr>
            <a:xfrm>
              <a:off x="688527" y="-2216605"/>
              <a:ext cx="1828800" cy="822960"/>
              <a:chOff x="688527" y="-2216605"/>
              <a:chExt cx="1828800" cy="822960"/>
            </a:xfrm>
          </p:grpSpPr>
          <p:sp>
            <p:nvSpPr>
              <p:cNvPr id="17" name="Rectangle 16"/>
              <p:cNvSpPr/>
              <p:nvPr/>
            </p:nvSpPr>
            <p:spPr bwMode="auto">
              <a:xfrm>
                <a:off x="688527"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914224" eaLnBrk="1" fontAlgn="auto" hangingPunct="1">
                  <a:spcBef>
                    <a:spcPts val="0"/>
                  </a:spcBef>
                  <a:spcAft>
                    <a:spcPts val="0"/>
                  </a:spcAft>
                  <a:defRPr/>
                </a:pP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APIM</a:t>
                </a:r>
              </a:p>
            </p:txBody>
          </p:sp>
          <p:pic>
            <p:nvPicPr>
              <p:cNvPr id="25" name="Picture 2" descr="https://az213233.vo.msecnd.net/Content/6.0.00298.4.160413-1548/ApiManagement/Images/ApiManagement.png"/>
              <p:cNvPicPr>
                <a:picLocks noChangeAspect="1" noChangeArrowheads="1"/>
              </p:cNvPicPr>
              <p:nvPr/>
            </p:nvPicPr>
            <p:blipFill rotWithShape="1">
              <a:blip r:embed="rId4">
                <a:extLst>
                  <a:ext uri="{28A0092B-C50C-407E-A947-70E740481C1C}">
                    <a14:useLocalDpi xmlns:a14="http://schemas.microsoft.com/office/drawing/2010/main" val="0"/>
                  </a:ext>
                </a:extLst>
              </a:blip>
              <a:srcRect l="49976" t="-11700"/>
              <a:stretch/>
            </p:blipFill>
            <p:spPr bwMode="auto">
              <a:xfrm>
                <a:off x="837578" y="-2154255"/>
                <a:ext cx="538003" cy="617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2748488" y="-1245102"/>
              <a:ext cx="1828800" cy="822960"/>
              <a:chOff x="3396188" y="-1245102"/>
              <a:chExt cx="1828800" cy="822960"/>
            </a:xfrm>
          </p:grpSpPr>
          <p:sp>
            <p:nvSpPr>
              <p:cNvPr id="22" name="Rectangle 21"/>
              <p:cNvSpPr/>
              <p:nvPr/>
            </p:nvSpPr>
            <p:spPr bwMode="auto">
              <a:xfrm>
                <a:off x="339618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6083" tIns="146283" rIns="0" bIns="146283" numCol="1" spcCol="0" rtlCol="0" fromWordArt="0" anchor="t" anchorCtr="0" forceAA="0" compatLnSpc="1">
                <a:prstTxWarp prst="textNoShape">
                  <a:avLst/>
                </a:prstTxWarp>
                <a:noAutofit/>
              </a:bodyPr>
              <a:lstStyle/>
              <a:p>
                <a:pPr defTabSz="914224" eaLnBrk="1" fontAlgn="auto" hangingPunct="1">
                  <a:spcBef>
                    <a:spcPts val="0"/>
                  </a:spcBef>
                  <a:spcAft>
                    <a:spcPts val="0"/>
                  </a:spcAft>
                  <a:defRPr/>
                </a:pPr>
                <a:r>
                  <a:rPr lang="en-US" sz="1632" kern="0" spc="-2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Notification </a:t>
                </a:r>
                <a:br>
                  <a:rPr lang="en-US" sz="1632" kern="0" spc="-2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br>
                <a:r>
                  <a:rPr lang="en-US" sz="1632" kern="0" spc="-2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hubs</a:t>
                </a:r>
              </a:p>
            </p:txBody>
          </p:sp>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31274" y="-1087597"/>
                <a:ext cx="508831" cy="506193"/>
              </a:xfrm>
              <a:prstGeom prst="rect">
                <a:avLst/>
              </a:prstGeom>
            </p:spPr>
          </p:pic>
        </p:grpSp>
        <p:grpSp>
          <p:nvGrpSpPr>
            <p:cNvPr id="5" name="Group 4"/>
            <p:cNvGrpSpPr/>
            <p:nvPr/>
          </p:nvGrpSpPr>
          <p:grpSpPr>
            <a:xfrm>
              <a:off x="2748488" y="-2216605"/>
              <a:ext cx="1828800" cy="822960"/>
              <a:chOff x="3396188" y="-2216605"/>
              <a:chExt cx="1828800" cy="822960"/>
            </a:xfrm>
          </p:grpSpPr>
          <p:sp>
            <p:nvSpPr>
              <p:cNvPr id="18" name="Rectangle 17"/>
              <p:cNvSpPr/>
              <p:nvPr/>
            </p:nvSpPr>
            <p:spPr bwMode="auto">
              <a:xfrm>
                <a:off x="339618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914224" eaLnBrk="1" fontAlgn="auto" hangingPunct="1">
                  <a:spcBef>
                    <a:spcPts val="0"/>
                  </a:spcBef>
                  <a:spcAft>
                    <a:spcPts val="0"/>
                  </a:spcAft>
                  <a:defRPr/>
                </a:pP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Mobile </a:t>
                </a:r>
                <a:b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b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apps</a:t>
                </a:r>
              </a:p>
            </p:txBody>
          </p:sp>
          <p:pic>
            <p:nvPicPr>
              <p:cNvPr id="28" name="Picture 27"/>
              <p:cNvPicPr>
                <a:picLocks noChangeAspect="1"/>
              </p:cNvPicPr>
              <p:nvPr/>
            </p:nvPicPr>
            <p:blipFill>
              <a:blip r:embed="rId6"/>
              <a:stretch>
                <a:fillRect/>
              </a:stretch>
            </p:blipFill>
            <p:spPr>
              <a:xfrm>
                <a:off x="3604132" y="-2075453"/>
                <a:ext cx="366268" cy="525923"/>
              </a:xfrm>
              <a:prstGeom prst="rect">
                <a:avLst/>
              </a:prstGeom>
            </p:spPr>
          </p:pic>
        </p:grpSp>
        <p:grpSp>
          <p:nvGrpSpPr>
            <p:cNvPr id="8" name="Group 7"/>
            <p:cNvGrpSpPr/>
            <p:nvPr/>
          </p:nvGrpSpPr>
          <p:grpSpPr>
            <a:xfrm>
              <a:off x="688527" y="-1245102"/>
              <a:ext cx="1828800" cy="822960"/>
              <a:chOff x="688527" y="-1245102"/>
              <a:chExt cx="1828800" cy="822960"/>
            </a:xfrm>
          </p:grpSpPr>
          <p:sp>
            <p:nvSpPr>
              <p:cNvPr id="21" name="Rectangle 20"/>
              <p:cNvSpPr/>
              <p:nvPr/>
            </p:nvSpPr>
            <p:spPr bwMode="auto">
              <a:xfrm>
                <a:off x="688527"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914224" eaLnBrk="1" fontAlgn="auto" hangingPunct="1">
                  <a:spcBef>
                    <a:spcPts val="0"/>
                  </a:spcBef>
                  <a:spcAft>
                    <a:spcPts val="0"/>
                  </a:spcAft>
                  <a:defRPr/>
                </a:pP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API apps</a:t>
                </a:r>
              </a:p>
            </p:txBody>
          </p:sp>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7578" y="-1074798"/>
                <a:ext cx="492704" cy="493394"/>
              </a:xfrm>
              <a:prstGeom prst="rect">
                <a:avLst/>
              </a:prstGeom>
              <a:noFill/>
            </p:spPr>
          </p:pic>
        </p:grpSp>
        <p:grpSp>
          <p:nvGrpSpPr>
            <p:cNvPr id="4" name="Group 3"/>
            <p:cNvGrpSpPr/>
            <p:nvPr/>
          </p:nvGrpSpPr>
          <p:grpSpPr>
            <a:xfrm>
              <a:off x="4785232" y="-2216605"/>
              <a:ext cx="1828800" cy="822960"/>
              <a:chOff x="8153068" y="-2216605"/>
              <a:chExt cx="1828800" cy="822960"/>
            </a:xfrm>
          </p:grpSpPr>
          <p:sp>
            <p:nvSpPr>
              <p:cNvPr id="19" name="Rectangle 18"/>
              <p:cNvSpPr/>
              <p:nvPr/>
            </p:nvSpPr>
            <p:spPr bwMode="auto">
              <a:xfrm>
                <a:off x="815306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92713" tIns="146283" rIns="0" bIns="146283" numCol="1" spcCol="0" rtlCol="0" fromWordArt="0" anchor="t" anchorCtr="0" forceAA="0" compatLnSpc="1">
                <a:prstTxWarp prst="textNoShape">
                  <a:avLst/>
                </a:prstTxWarp>
                <a:noAutofit/>
              </a:bodyPr>
              <a:lstStyle/>
              <a:p>
                <a:pPr defTabSz="914224" eaLnBrk="1" fontAlgn="auto" hangingPunct="1">
                  <a:spcBef>
                    <a:spcPts val="0"/>
                  </a:spcBef>
                  <a:spcAft>
                    <a:spcPts val="0"/>
                  </a:spcAft>
                  <a:defRPr/>
                </a:pP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Logic </a:t>
                </a:r>
                <a:b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b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apps</a:t>
                </a:r>
              </a:p>
            </p:txBody>
          </p:sp>
          <p:pic>
            <p:nvPicPr>
              <p:cNvPr id="31" name="Picture 30"/>
              <p:cNvPicPr>
                <a:picLocks noChangeAspect="1"/>
              </p:cNvPicPr>
              <p:nvPr/>
            </p:nvPicPr>
            <p:blipFill>
              <a:blip r:embed="rId8"/>
              <a:stretch>
                <a:fillRect/>
              </a:stretch>
            </p:blipFill>
            <p:spPr>
              <a:xfrm>
                <a:off x="8319436" y="-2043984"/>
                <a:ext cx="435118" cy="434630"/>
              </a:xfrm>
              <a:prstGeom prst="rect">
                <a:avLst/>
              </a:prstGeom>
            </p:spPr>
          </p:pic>
        </p:grpSp>
      </p:grpSp>
      <p:grpSp>
        <p:nvGrpSpPr>
          <p:cNvPr id="33" name="Group 32"/>
          <p:cNvGrpSpPr/>
          <p:nvPr/>
        </p:nvGrpSpPr>
        <p:grpSpPr>
          <a:xfrm>
            <a:off x="4400795" y="1585053"/>
            <a:ext cx="7802928" cy="4461053"/>
            <a:chOff x="5081830" y="1372044"/>
            <a:chExt cx="7650624" cy="4373978"/>
          </a:xfrm>
        </p:grpSpPr>
        <p:sp>
          <p:nvSpPr>
            <p:cNvPr id="35" name="Text Placeholder 5"/>
            <p:cNvSpPr txBox="1">
              <a:spLocks/>
            </p:cNvSpPr>
            <p:nvPr/>
          </p:nvSpPr>
          <p:spPr>
            <a:xfrm>
              <a:off x="5081830" y="1372044"/>
              <a:ext cx="7650624" cy="941478"/>
            </a:xfrm>
            <a:prstGeom prst="rect">
              <a:avLst/>
            </a:prstGeom>
            <a:noFill/>
          </p:spPr>
          <p:txBody>
            <a:bodyPr vert="horz" wrap="square" lIns="182854" tIns="146283" rIns="182854" bIns="146283"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spcBef>
                  <a:spcPct val="0"/>
                </a:spcBef>
                <a:spcAft>
                  <a:spcPts val="1199"/>
                </a:spcAft>
                <a:defRPr/>
              </a:pPr>
              <a:r>
                <a:rPr lang="en-US" sz="4800" spc="-102">
                  <a:ln w="3175">
                    <a:noFill/>
                  </a:ln>
                  <a:gradFill>
                    <a:gsLst>
                      <a:gs pos="1250">
                        <a:srgbClr val="FFFFFF"/>
                      </a:gs>
                      <a:gs pos="100000">
                        <a:srgbClr val="FFFFFF"/>
                      </a:gs>
                    </a:gsLst>
                    <a:lin ang="5400000" scaled="0"/>
                  </a:gradFill>
                  <a:latin typeface="Segoe UI Light"/>
                  <a:cs typeface="Segoe UI" pitchFamily="34" charset="0"/>
                </a:rPr>
                <a:t>Azure Batch</a:t>
              </a:r>
            </a:p>
          </p:txBody>
        </p:sp>
        <p:sp>
          <p:nvSpPr>
            <p:cNvPr id="38" name="Text Placeholder 5"/>
            <p:cNvSpPr txBox="1">
              <a:spLocks/>
            </p:cNvSpPr>
            <p:nvPr/>
          </p:nvSpPr>
          <p:spPr>
            <a:xfrm>
              <a:off x="5081830" y="2746478"/>
              <a:ext cx="6687605" cy="2999544"/>
            </a:xfrm>
            <a:prstGeom prst="rect">
              <a:avLst/>
            </a:prstGeom>
          </p:spPr>
          <p:txBody>
            <a:bodyPr vert="horz" wrap="square" lIns="182854" tIns="146283" rIns="182854" bIns="146283"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spcBef>
                  <a:spcPts val="1224"/>
                </a:spcBef>
                <a:defRPr/>
              </a:pPr>
              <a:r>
                <a:rPr lang="en-US" sz="2400">
                  <a:gradFill>
                    <a:gsLst>
                      <a:gs pos="98571">
                        <a:schemeClr val="tx1"/>
                      </a:gs>
                      <a:gs pos="72857">
                        <a:schemeClr val="tx1"/>
                      </a:gs>
                    </a:gsLst>
                    <a:lin ang="5400000" scaled="1"/>
                  </a:gradFill>
                  <a:latin typeface="+mj-lt"/>
                  <a:cs typeface="Segoe UI Semibold" panose="020B0702040204020203" pitchFamily="34" charset="0"/>
                </a:rPr>
                <a:t>Compute pools for job processing</a:t>
              </a:r>
            </a:p>
            <a:p>
              <a:pPr defTabSz="932563">
                <a:spcBef>
                  <a:spcPts val="1224"/>
                </a:spcBef>
                <a:defRPr/>
              </a:pPr>
              <a:r>
                <a:rPr lang="en-US" sz="2400">
                  <a:gradFill>
                    <a:gsLst>
                      <a:gs pos="98571">
                        <a:schemeClr val="tx1"/>
                      </a:gs>
                      <a:gs pos="72857">
                        <a:schemeClr val="tx1"/>
                      </a:gs>
                    </a:gsLst>
                    <a:lin ang="5400000" scaled="1"/>
                  </a:gradFill>
                  <a:latin typeface="+mj-lt"/>
                  <a:cs typeface="Segoe UI Semibold" panose="020B0702040204020203" pitchFamily="34" charset="0"/>
                </a:rPr>
                <a:t>Automatic scaling and regional coverage</a:t>
              </a:r>
            </a:p>
            <a:p>
              <a:pPr defTabSz="932563">
                <a:spcBef>
                  <a:spcPts val="1224"/>
                </a:spcBef>
                <a:defRPr/>
              </a:pPr>
              <a:r>
                <a:rPr lang="en-US" sz="2400">
                  <a:gradFill>
                    <a:gsLst>
                      <a:gs pos="98571">
                        <a:schemeClr val="tx1"/>
                      </a:gs>
                      <a:gs pos="72857">
                        <a:schemeClr val="tx1"/>
                      </a:gs>
                    </a:gsLst>
                    <a:lin ang="5400000" scaled="1"/>
                  </a:gradFill>
                  <a:latin typeface="+mj-lt"/>
                  <a:cs typeface="Segoe UI Semibold" panose="020B0702040204020203" pitchFamily="34" charset="0"/>
                </a:rPr>
                <a:t>Linux and Windows</a:t>
              </a:r>
            </a:p>
            <a:p>
              <a:pPr defTabSz="932563">
                <a:spcBef>
                  <a:spcPts val="1224"/>
                </a:spcBef>
                <a:defRPr/>
              </a:pPr>
              <a:r>
                <a:rPr lang="en-US" sz="2400">
                  <a:gradFill>
                    <a:gsLst>
                      <a:gs pos="98571">
                        <a:schemeClr val="tx1"/>
                      </a:gs>
                      <a:gs pos="72857">
                        <a:schemeClr val="tx1"/>
                      </a:gs>
                    </a:gsLst>
                    <a:lin ang="5400000" scaled="1"/>
                  </a:gradFill>
                  <a:latin typeface="+mj-lt"/>
                  <a:cs typeface="Segoe UI Semibold" panose="020B0702040204020203" pitchFamily="34" charset="0"/>
                </a:rPr>
                <a:t>Automatically recover failed tasks</a:t>
              </a:r>
            </a:p>
            <a:p>
              <a:pPr defTabSz="932563">
                <a:spcBef>
                  <a:spcPts val="1224"/>
                </a:spcBef>
                <a:defRPr/>
              </a:pPr>
              <a:r>
                <a:rPr lang="en-US" sz="2400" err="1">
                  <a:gradFill>
                    <a:gsLst>
                      <a:gs pos="98571">
                        <a:schemeClr val="tx1"/>
                      </a:gs>
                      <a:gs pos="72857">
                        <a:schemeClr val="tx1"/>
                      </a:gs>
                    </a:gsLst>
                    <a:lin ang="5400000" scaled="1"/>
                  </a:gradFill>
                  <a:latin typeface="+mj-lt"/>
                  <a:cs typeface="Segoe UI Semibold" panose="020B0702040204020203" pitchFamily="34" charset="0"/>
                </a:rPr>
                <a:t>Input/Output</a:t>
              </a:r>
              <a:r>
                <a:rPr lang="en-US" sz="2400">
                  <a:gradFill>
                    <a:gsLst>
                      <a:gs pos="98571">
                        <a:schemeClr val="tx1"/>
                      </a:gs>
                      <a:gs pos="72857">
                        <a:schemeClr val="tx1"/>
                      </a:gs>
                    </a:gsLst>
                    <a:lin ang="5400000" scaled="1"/>
                  </a:gradFill>
                  <a:latin typeface="+mj-lt"/>
                  <a:cs typeface="Segoe UI Semibold" panose="020B0702040204020203" pitchFamily="34" charset="0"/>
                </a:rPr>
                <a:t> handling</a:t>
              </a:r>
            </a:p>
            <a:p>
              <a:pPr defTabSz="932563">
                <a:spcBef>
                  <a:spcPts val="1224"/>
                </a:spcBef>
                <a:defRPr/>
              </a:pPr>
              <a:r>
                <a:rPr lang="en-US" sz="2400">
                  <a:gradFill>
                    <a:gsLst>
                      <a:gs pos="98571">
                        <a:schemeClr val="tx1"/>
                      </a:gs>
                      <a:gs pos="72857">
                        <a:schemeClr val="tx1"/>
                      </a:gs>
                    </a:gsLst>
                    <a:lin ang="5400000" scaled="1"/>
                  </a:gradFill>
                  <a:latin typeface="+mj-lt"/>
                  <a:cs typeface="Segoe UI Semibold" panose="020B0702040204020203" pitchFamily="34" charset="0"/>
                </a:rPr>
                <a:t>Preview: Low-Priority batch</a:t>
              </a:r>
            </a:p>
          </p:txBody>
        </p:sp>
      </p:grpSp>
      <p:pic>
        <p:nvPicPr>
          <p:cNvPr id="39" name="Picture 38"/>
          <p:cNvPicPr>
            <a:picLocks noChangeAspect="1"/>
          </p:cNvPicPr>
          <p:nvPr/>
        </p:nvPicPr>
        <p:blipFill>
          <a:blip r:embed="rId9"/>
          <a:stretch>
            <a:fillRect/>
          </a:stretch>
        </p:blipFill>
        <p:spPr>
          <a:xfrm>
            <a:off x="142509" y="1147660"/>
            <a:ext cx="3690882" cy="4484517"/>
          </a:xfrm>
          <a:prstGeom prst="rect">
            <a:avLst/>
          </a:prstGeom>
        </p:spPr>
      </p:pic>
    </p:spTree>
    <p:extLst>
      <p:ext uri="{BB962C8B-B14F-4D97-AF65-F5344CB8AC3E}">
        <p14:creationId xmlns:p14="http://schemas.microsoft.com/office/powerpoint/2010/main" val="69510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 name="Content Placeholder 2"/>
          <p:cNvSpPr txBox="1">
            <a:spLocks/>
          </p:cNvSpPr>
          <p:nvPr/>
        </p:nvSpPr>
        <p:spPr>
          <a:xfrm>
            <a:off x="308892" y="3265804"/>
            <a:ext cx="5984286" cy="2573012"/>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Standard Docker tooling and API support</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Streamlined provisioning of DCOS, Docker Swarm and Kubernetes</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Linux and Windows Server containers</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 and Azure Stack</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lang="en-US" sz="180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Images in Azure Container Registry, </a:t>
            </a:r>
            <a:r>
              <a:rPr lang="en-US" sz="1800" err="1">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DockerHub</a:t>
            </a:r>
            <a:r>
              <a:rPr lang="en-US" sz="180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 etc.</a:t>
            </a: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5" name="Title 1"/>
          <p:cNvSpPr txBox="1">
            <a:spLocks/>
          </p:cNvSpPr>
          <p:nvPr/>
        </p:nvSpPr>
        <p:spPr>
          <a:xfrm>
            <a:off x="301852" y="1703588"/>
            <a:ext cx="6675437" cy="1641475"/>
          </a:xfrm>
          <a:prstGeom prst="rect">
            <a:avLst/>
          </a:prstGeom>
        </p:spPr>
        <p:txBody>
          <a:bodyPr vert="horz" wrap="square" lIns="182880" tIns="146304" rIns="182880" bIns="14630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base" latinLnBrk="0" hangingPunct="1">
              <a:lnSpc>
                <a:spcPct val="90000"/>
              </a:lnSpc>
              <a:spcBef>
                <a:spcPts val="1200"/>
              </a:spcBef>
              <a:spcAft>
                <a:spcPct val="0"/>
              </a:spcAft>
              <a:buClrTx/>
              <a:buSzTx/>
              <a:buFontTx/>
              <a:buNone/>
              <a:tabLst/>
              <a:defRPr/>
            </a:pPr>
            <a:r>
              <a:rPr kumimoji="0" lang="en-US" sz="4800" b="0" i="0" u="none" strike="noStrike" kern="1200" cap="none" spc="-102" normalizeH="0" baseline="0" noProof="0">
                <a:ln w="3175">
                  <a:noFill/>
                </a:ln>
                <a:solidFill>
                  <a:srgbClr val="0072CC"/>
                </a:solidFill>
                <a:effectLst/>
                <a:uLnTx/>
                <a:uFillTx/>
                <a:latin typeface="Segoe UI Light"/>
                <a:ea typeface="+mn-ea"/>
                <a:cs typeface="Segoe UI" pitchFamily="34" charset="0"/>
              </a:rPr>
              <a:t> </a:t>
            </a:r>
            <a:br>
              <a:rPr kumimoji="0" lang="en-US" sz="44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sz="48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Azure Container Service</a:t>
            </a:r>
            <a:endParaRPr kumimoji="0" lang="en-US" sz="54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grpSp>
        <p:nvGrpSpPr>
          <p:cNvPr id="34" name="Group 33"/>
          <p:cNvGrpSpPr/>
          <p:nvPr/>
        </p:nvGrpSpPr>
        <p:grpSpPr>
          <a:xfrm>
            <a:off x="6284881" y="1088000"/>
            <a:ext cx="6033917" cy="5189312"/>
            <a:chOff x="6417613" y="1088000"/>
            <a:chExt cx="6033917" cy="5189312"/>
          </a:xfrm>
        </p:grpSpPr>
        <p:sp>
          <p:nvSpPr>
            <p:cNvPr id="36" name="Rounded Rectangle 21"/>
            <p:cNvSpPr/>
            <p:nvPr/>
          </p:nvSpPr>
          <p:spPr bwMode="auto">
            <a:xfrm>
              <a:off x="6503686" y="1644137"/>
              <a:ext cx="5851606" cy="4633175"/>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37" name="AutoShape 3"/>
            <p:cNvSpPr>
              <a:spLocks noChangeAspect="1" noChangeArrowheads="1" noTextEdit="1"/>
            </p:cNvSpPr>
            <p:nvPr/>
          </p:nvSpPr>
          <p:spPr bwMode="auto">
            <a:xfrm>
              <a:off x="8390529" y="1404516"/>
              <a:ext cx="4061001" cy="3844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38" name="Freeform 5"/>
            <p:cNvSpPr>
              <a:spLocks/>
            </p:cNvSpPr>
            <p:nvPr/>
          </p:nvSpPr>
          <p:spPr bwMode="auto">
            <a:xfrm>
              <a:off x="6503685" y="1088000"/>
              <a:ext cx="5851605" cy="2257085"/>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a:p>
              <a:pPr defTabSz="914224">
                <a:defRPr/>
              </a:pPr>
              <a:endParaRPr lang="en-US" kern="0">
                <a:solidFill>
                  <a:sysClr val="windowText" lastClr="000000"/>
                </a:solidFill>
              </a:endParaRPr>
            </a:p>
            <a:p>
              <a:pPr defTabSz="914224">
                <a:defRPr/>
              </a:pPr>
              <a:endParaRPr lang="en-US" kern="0">
                <a:solidFill>
                  <a:sysClr val="windowText" lastClr="000000"/>
                </a:solidFill>
              </a:endParaRPr>
            </a:p>
            <a:p>
              <a:pPr defTabSz="914224">
                <a:defRPr/>
              </a:pPr>
              <a:endParaRPr lang="en-US" kern="0">
                <a:solidFill>
                  <a:sysClr val="windowText" lastClr="000000"/>
                </a:solidFill>
              </a:endParaRPr>
            </a:p>
            <a:p>
              <a:pPr algn="ctr" defTabSz="914224">
                <a:defRPr/>
              </a:pPr>
              <a:r>
                <a:rPr lang="en-US" sz="3200" kern="0">
                  <a:solidFill>
                    <a:sysClr val="windowText" lastClr="000000"/>
                  </a:solidFill>
                </a:rPr>
                <a:t>Azure Container Service</a:t>
              </a:r>
            </a:p>
          </p:txBody>
        </p:sp>
        <p:sp>
          <p:nvSpPr>
            <p:cNvPr id="39" name="Freeform 17"/>
            <p:cNvSpPr>
              <a:spLocks/>
            </p:cNvSpPr>
            <p:nvPr/>
          </p:nvSpPr>
          <p:spPr bwMode="auto">
            <a:xfrm>
              <a:off x="10178085" y="3946175"/>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0" name="Freeform 18"/>
            <p:cNvSpPr>
              <a:spLocks/>
            </p:cNvSpPr>
            <p:nvPr/>
          </p:nvSpPr>
          <p:spPr bwMode="auto">
            <a:xfrm>
              <a:off x="8978423" y="394617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pic>
          <p:nvPicPr>
            <p:cNvPr id="41" name="Picture 10" descr="http://devopscube.com/wp-content/uploads/2015/01/SWAR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02072" y="4159110"/>
              <a:ext cx="1143000" cy="951730"/>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10930233" y="5449739"/>
              <a:ext cx="1075940" cy="400110"/>
            </a:xfrm>
            <a:prstGeom prst="rect">
              <a:avLst/>
            </a:prstGeom>
          </p:spPr>
          <p:txBody>
            <a:bodyPr wrap="square">
              <a:spAutoFit/>
            </a:bodyPr>
            <a:lstStyle/>
            <a:p>
              <a:pPr defTabSz="914224">
                <a:defRPr/>
              </a:pPr>
              <a:r>
                <a:rPr lang="en-US" sz="2000" kern="0">
                  <a:solidFill>
                    <a:srgbClr val="F1F1F1"/>
                  </a:solidFill>
                  <a:latin typeface="Segoe UI Semibold" panose="020B0702040204020203" pitchFamily="34" charset="0"/>
                  <a:cs typeface="Segoe UI Semibold" panose="020B0702040204020203" pitchFamily="34" charset="0"/>
                </a:rPr>
                <a:t>Swarm</a:t>
              </a:r>
              <a:endParaRPr lang="en-US" sz="2000" kern="0">
                <a:solidFill>
                  <a:srgbClr val="F1F1F1"/>
                </a:solidFill>
              </a:endParaRPr>
            </a:p>
          </p:txBody>
        </p:sp>
        <p:sp>
          <p:nvSpPr>
            <p:cNvPr id="43" name="Freeform 17"/>
            <p:cNvSpPr>
              <a:spLocks/>
            </p:cNvSpPr>
            <p:nvPr/>
          </p:nvSpPr>
          <p:spPr bwMode="auto">
            <a:xfrm>
              <a:off x="11954184" y="3971046"/>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4" name="Freeform 18"/>
            <p:cNvSpPr>
              <a:spLocks/>
            </p:cNvSpPr>
            <p:nvPr/>
          </p:nvSpPr>
          <p:spPr bwMode="auto">
            <a:xfrm>
              <a:off x="10868455" y="3973117"/>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nvGrpSpPr>
            <p:cNvPr id="45" name="Group 44"/>
            <p:cNvGrpSpPr/>
            <p:nvPr/>
          </p:nvGrpSpPr>
          <p:grpSpPr>
            <a:xfrm>
              <a:off x="9127045" y="4185901"/>
              <a:ext cx="990174" cy="978311"/>
              <a:chOff x="8667280" y="4271101"/>
              <a:chExt cx="990174" cy="978311"/>
            </a:xfrm>
          </p:grpSpPr>
          <p:sp>
            <p:nvSpPr>
              <p:cNvPr id="71" name="Oval 14"/>
              <p:cNvSpPr>
                <a:spLocks noChangeArrowheads="1"/>
              </p:cNvSpPr>
              <p:nvPr/>
            </p:nvSpPr>
            <p:spPr bwMode="auto">
              <a:xfrm>
                <a:off x="8667280" y="4271101"/>
                <a:ext cx="990174" cy="9783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pic>
            <p:nvPicPr>
              <p:cNvPr id="72" name="Picture 2" descr="https://mesosphere.com/wp-content/uploads/2016/04/logo-horizontal-styled.png"/>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8972" t="28232" r="59508" b="22874"/>
              <a:stretch/>
            </p:blipFill>
            <p:spPr bwMode="auto">
              <a:xfrm>
                <a:off x="8763542" y="4296264"/>
                <a:ext cx="797650" cy="927984"/>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Rectangle 45"/>
            <p:cNvSpPr/>
            <p:nvPr/>
          </p:nvSpPr>
          <p:spPr>
            <a:xfrm>
              <a:off x="9087920" y="5449739"/>
              <a:ext cx="1068424" cy="400110"/>
            </a:xfrm>
            <a:prstGeom prst="rect">
              <a:avLst/>
            </a:prstGeom>
          </p:spPr>
          <p:txBody>
            <a:bodyPr wrap="square">
              <a:spAutoFit/>
            </a:bodyPr>
            <a:lstStyle/>
            <a:p>
              <a:pPr defTabSz="914224">
                <a:defRPr/>
              </a:pPr>
              <a:r>
                <a:rPr lang="en-US" sz="2000" kern="0">
                  <a:solidFill>
                    <a:srgbClr val="F1F1F1"/>
                  </a:solidFill>
                  <a:latin typeface="Segoe UI Semibold" panose="020B0702040204020203" pitchFamily="34" charset="0"/>
                  <a:cs typeface="Segoe UI Semibold" panose="020B0702040204020203" pitchFamily="34" charset="0"/>
                </a:rPr>
                <a:t>DC/OS</a:t>
              </a:r>
              <a:endParaRPr lang="en-US" sz="2000" kern="0">
                <a:solidFill>
                  <a:srgbClr val="F1F1F1"/>
                </a:solidFill>
              </a:endParaRPr>
            </a:p>
          </p:txBody>
        </p:sp>
        <p:sp>
          <p:nvSpPr>
            <p:cNvPr id="47" name="Rectangle 46"/>
            <p:cNvSpPr/>
            <p:nvPr/>
          </p:nvSpPr>
          <p:spPr>
            <a:xfrm>
              <a:off x="6417613" y="2879286"/>
              <a:ext cx="207221" cy="383880"/>
            </a:xfrm>
            <a:prstGeom prst="rect">
              <a:avLst/>
            </a:prstGeom>
          </p:spPr>
          <p:txBody>
            <a:bodyPr wrap="square">
              <a:spAutoFit/>
            </a:bodyPr>
            <a:lstStyle/>
            <a:p>
              <a:r>
                <a:rPr lang="en-US" sz="1836"/>
                <a:t> </a:t>
              </a:r>
            </a:p>
          </p:txBody>
        </p:sp>
        <p:sp>
          <p:nvSpPr>
            <p:cNvPr id="48" name="Rectangle 47"/>
            <p:cNvSpPr/>
            <p:nvPr/>
          </p:nvSpPr>
          <p:spPr>
            <a:xfrm>
              <a:off x="6417613" y="2879286"/>
              <a:ext cx="207221" cy="383880"/>
            </a:xfrm>
            <a:prstGeom prst="rect">
              <a:avLst/>
            </a:prstGeom>
          </p:spPr>
          <p:txBody>
            <a:bodyPr wrap="square">
              <a:spAutoFit/>
            </a:bodyPr>
            <a:lstStyle/>
            <a:p>
              <a:r>
                <a:rPr lang="en-US" sz="1836"/>
                <a:t> </a:t>
              </a:r>
            </a:p>
          </p:txBody>
        </p:sp>
        <p:sp>
          <p:nvSpPr>
            <p:cNvPr id="49" name="Rectangle 48"/>
            <p:cNvSpPr/>
            <p:nvPr/>
          </p:nvSpPr>
          <p:spPr>
            <a:xfrm>
              <a:off x="6417613" y="2879286"/>
              <a:ext cx="207221" cy="383880"/>
            </a:xfrm>
            <a:prstGeom prst="rect">
              <a:avLst/>
            </a:prstGeom>
          </p:spPr>
          <p:txBody>
            <a:bodyPr wrap="square">
              <a:spAutoFit/>
            </a:bodyPr>
            <a:lstStyle/>
            <a:p>
              <a:r>
                <a:rPr lang="en-US" sz="1836"/>
                <a:t> </a:t>
              </a:r>
            </a:p>
          </p:txBody>
        </p:sp>
        <p:sp>
          <p:nvSpPr>
            <p:cNvPr id="50" name="Rectangle 49"/>
            <p:cNvSpPr/>
            <p:nvPr/>
          </p:nvSpPr>
          <p:spPr>
            <a:xfrm>
              <a:off x="6417613" y="2879286"/>
              <a:ext cx="207221" cy="383880"/>
            </a:xfrm>
            <a:prstGeom prst="rect">
              <a:avLst/>
            </a:prstGeom>
          </p:spPr>
          <p:txBody>
            <a:bodyPr wrap="square">
              <a:spAutoFit/>
            </a:bodyPr>
            <a:lstStyle/>
            <a:p>
              <a:r>
                <a:rPr lang="en-US" sz="1836"/>
                <a:t> </a:t>
              </a:r>
            </a:p>
          </p:txBody>
        </p:sp>
        <p:sp>
          <p:nvSpPr>
            <p:cNvPr id="51" name="Rectangle 50"/>
            <p:cNvSpPr/>
            <p:nvPr/>
          </p:nvSpPr>
          <p:spPr>
            <a:xfrm>
              <a:off x="6417613" y="2879286"/>
              <a:ext cx="207221" cy="383880"/>
            </a:xfrm>
            <a:prstGeom prst="rect">
              <a:avLst/>
            </a:prstGeom>
          </p:spPr>
          <p:txBody>
            <a:bodyPr wrap="square">
              <a:spAutoFit/>
            </a:bodyPr>
            <a:lstStyle/>
            <a:p>
              <a:r>
                <a:rPr lang="en-US" sz="1836"/>
                <a:t> </a:t>
              </a:r>
            </a:p>
          </p:txBody>
        </p:sp>
        <p:sp>
          <p:nvSpPr>
            <p:cNvPr id="52" name="Freeform 51"/>
            <p:cNvSpPr>
              <a:spLocks/>
            </p:cNvSpPr>
            <p:nvPr/>
          </p:nvSpPr>
          <p:spPr bwMode="auto">
            <a:xfrm>
              <a:off x="6987755" y="396072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53" name="Freeform 17"/>
            <p:cNvSpPr>
              <a:spLocks/>
            </p:cNvSpPr>
            <p:nvPr/>
          </p:nvSpPr>
          <p:spPr bwMode="auto">
            <a:xfrm>
              <a:off x="8068326" y="3960724"/>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pic>
          <p:nvPicPr>
            <p:cNvPr id="54" name="Picture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6313" y="4177775"/>
              <a:ext cx="942409" cy="914400"/>
            </a:xfrm>
            <a:prstGeom prst="rect">
              <a:avLst/>
            </a:prstGeom>
          </p:spPr>
        </p:pic>
        <p:sp>
          <p:nvSpPr>
            <p:cNvPr id="55" name="Rectangle 54"/>
            <p:cNvSpPr/>
            <p:nvPr/>
          </p:nvSpPr>
          <p:spPr>
            <a:xfrm>
              <a:off x="6939726" y="5455525"/>
              <a:ext cx="1657995" cy="400110"/>
            </a:xfrm>
            <a:prstGeom prst="rect">
              <a:avLst/>
            </a:prstGeom>
          </p:spPr>
          <p:txBody>
            <a:bodyPr wrap="square">
              <a:spAutoFit/>
            </a:bodyPr>
            <a:lstStyle/>
            <a:p>
              <a:pPr defTabSz="914224">
                <a:defRPr/>
              </a:pPr>
              <a:r>
                <a:rPr lang="en-US" sz="2000" kern="0">
                  <a:solidFill>
                    <a:srgbClr val="F1F1F1"/>
                  </a:solidFill>
                  <a:latin typeface="Segoe UI Semibold" panose="020B0702040204020203" pitchFamily="34" charset="0"/>
                  <a:cs typeface="Segoe UI Semibold" panose="020B0702040204020203" pitchFamily="34" charset="0"/>
                </a:rPr>
                <a:t>Kubernetes</a:t>
              </a:r>
              <a:endParaRPr lang="en-US" sz="2000" kern="0">
                <a:solidFill>
                  <a:srgbClr val="F1F1F1"/>
                </a:solidFill>
              </a:endParaRPr>
            </a:p>
          </p:txBody>
        </p:sp>
        <p:grpSp>
          <p:nvGrpSpPr>
            <p:cNvPr id="56" name="Group 55"/>
            <p:cNvGrpSpPr/>
            <p:nvPr/>
          </p:nvGrpSpPr>
          <p:grpSpPr>
            <a:xfrm>
              <a:off x="7375778" y="2889307"/>
              <a:ext cx="409967" cy="1015565"/>
              <a:chOff x="7179271" y="3040062"/>
              <a:chExt cx="409967" cy="1015565"/>
            </a:xfrm>
          </p:grpSpPr>
          <p:sp>
            <p:nvSpPr>
              <p:cNvPr id="67"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8"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9"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70"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grpSp>
          <p:nvGrpSpPr>
            <p:cNvPr id="57" name="Group 56"/>
            <p:cNvGrpSpPr/>
            <p:nvPr/>
          </p:nvGrpSpPr>
          <p:grpSpPr>
            <a:xfrm>
              <a:off x="9417757" y="2889307"/>
              <a:ext cx="409967" cy="1015565"/>
              <a:chOff x="7179271" y="3040062"/>
              <a:chExt cx="409967" cy="1015565"/>
            </a:xfrm>
          </p:grpSpPr>
          <p:sp>
            <p:nvSpPr>
              <p:cNvPr id="63"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4"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5"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6"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grpSp>
          <p:nvGrpSpPr>
            <p:cNvPr id="58" name="Group 57"/>
            <p:cNvGrpSpPr/>
            <p:nvPr/>
          </p:nvGrpSpPr>
          <p:grpSpPr>
            <a:xfrm>
              <a:off x="11264920" y="2889307"/>
              <a:ext cx="409967" cy="1015565"/>
              <a:chOff x="7179271" y="3040062"/>
              <a:chExt cx="409967" cy="1015565"/>
            </a:xfrm>
          </p:grpSpPr>
          <p:sp>
            <p:nvSpPr>
              <p:cNvPr id="59"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0"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1"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2"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grpSp>
      <p:pic>
        <p:nvPicPr>
          <p:cNvPr id="73" name="Graphic 72">
            <a:extLst>
              <a:ext uri="{FF2B5EF4-FFF2-40B4-BE49-F238E27FC236}">
                <a16:creationId xmlns:a16="http://schemas.microsoft.com/office/drawing/2014/main" id="{A691DC6A-E5A3-4DDA-890A-C0A8B17FC00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29805" y="5585494"/>
            <a:ext cx="818429" cy="818429"/>
          </a:xfrm>
          <a:prstGeom prst="rect">
            <a:avLst/>
          </a:prstGeom>
        </p:spPr>
      </p:pic>
      <p:pic>
        <p:nvPicPr>
          <p:cNvPr id="74" name="Picture 73">
            <a:extLst>
              <a:ext uri="{FF2B5EF4-FFF2-40B4-BE49-F238E27FC236}">
                <a16:creationId xmlns:a16="http://schemas.microsoft.com/office/drawing/2014/main" id="{20D0DCA4-E48B-48C2-9191-E83053C68856}"/>
              </a:ext>
            </a:extLst>
          </p:cNvPr>
          <p:cNvPicPr>
            <a:picLocks noChangeAspect="1"/>
          </p:cNvPicPr>
          <p:nvPr/>
        </p:nvPicPr>
        <p:blipFill>
          <a:blip r:embed="rId8"/>
          <a:stretch>
            <a:fillRect/>
          </a:stretch>
        </p:blipFill>
        <p:spPr>
          <a:xfrm>
            <a:off x="9154612" y="1160257"/>
            <a:ext cx="1149722" cy="1149722"/>
          </a:xfrm>
          <a:prstGeom prst="rect">
            <a:avLst/>
          </a:prstGeom>
        </p:spPr>
      </p:pic>
    </p:spTree>
    <p:extLst>
      <p:ext uri="{BB962C8B-B14F-4D97-AF65-F5344CB8AC3E}">
        <p14:creationId xmlns:p14="http://schemas.microsoft.com/office/powerpoint/2010/main" val="18006650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8.45034E-7 -1.53881E-6 L -0.05285 -1.53881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1.66965E-6 -3.58602E-6 L -0.05284 -3.58602E-6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rgbClr val="0078D7"/>
        </a:solidFill>
        <a:effectLst/>
      </p:bgPr>
    </p:bg>
    <p:spTree>
      <p:nvGrpSpPr>
        <p:cNvPr id="1" name=""/>
        <p:cNvGrpSpPr/>
        <p:nvPr/>
      </p:nvGrpSpPr>
      <p:grpSpPr>
        <a:xfrm>
          <a:off x="0" y="0"/>
          <a:ext cx="0" cy="0"/>
          <a:chOff x="0" y="0"/>
          <a:chExt cx="0" cy="0"/>
        </a:xfrm>
      </p:grpSpPr>
      <p:sp>
        <p:nvSpPr>
          <p:cNvPr id="30" name="Rounded Rectangle 29"/>
          <p:cNvSpPr/>
          <p:nvPr/>
        </p:nvSpPr>
        <p:spPr bwMode="auto">
          <a:xfrm>
            <a:off x="378619" y="1200150"/>
            <a:ext cx="4614863" cy="4614863"/>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5196077" y="2231874"/>
            <a:ext cx="6863952" cy="3127010"/>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Prescriptive microservice platform</a:t>
            </a:r>
          </a:p>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Stateful and stateless microservices</a:t>
            </a:r>
          </a:p>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.NET and Java API’s </a:t>
            </a:r>
          </a:p>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Server and Linux</a:t>
            </a:r>
          </a:p>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Deploy on Azure, Azure Stack, VMware, OpenStack, AWS</a:t>
            </a:r>
          </a:p>
        </p:txBody>
      </p:sp>
      <p:sp>
        <p:nvSpPr>
          <p:cNvPr id="5" name="Title 1"/>
          <p:cNvSpPr txBox="1">
            <a:spLocks/>
          </p:cNvSpPr>
          <p:nvPr/>
        </p:nvSpPr>
        <p:spPr>
          <a:xfrm>
            <a:off x="5196077" y="379412"/>
            <a:ext cx="6675437" cy="1641475"/>
          </a:xfrm>
          <a:prstGeom prst="rect">
            <a:avLst/>
          </a:prstGeom>
        </p:spPr>
        <p:txBody>
          <a:bodyPr vert="horz" wrap="square" lIns="182880" tIns="146304" rIns="182880" bIns="14630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1200"/>
              </a:spcBef>
              <a:defRPr/>
            </a:pPr>
            <a:r>
              <a:rPr>
                <a:solidFill>
                  <a:srgbClr val="0072CC"/>
                </a:solidFill>
              </a:rPr>
              <a:t> </a:t>
            </a:r>
            <a:br>
              <a:rPr sz="4400">
                <a:gradFill>
                  <a:gsLst>
                    <a:gs pos="1250">
                      <a:srgbClr val="FFFFFF"/>
                    </a:gs>
                    <a:gs pos="100000">
                      <a:srgbClr val="FFFFFF"/>
                    </a:gs>
                  </a:gsLst>
                  <a:lin ang="5400000" scaled="0"/>
                </a:gradFill>
              </a:rPr>
            </a:br>
            <a:r>
              <a:rPr>
                <a:gradFill>
                  <a:gsLst>
                    <a:gs pos="1250">
                      <a:srgbClr val="FFFFFF"/>
                    </a:gs>
                    <a:gs pos="100000">
                      <a:srgbClr val="FFFFFF"/>
                    </a:gs>
                  </a:gsLst>
                  <a:lin ang="5400000" scaled="0"/>
                </a:gradFill>
              </a:rPr>
              <a:t>Service Fabric</a:t>
            </a:r>
            <a:endParaRPr sz="5400">
              <a:gradFill>
                <a:gsLst>
                  <a:gs pos="1250">
                    <a:srgbClr val="FFFFFF"/>
                  </a:gs>
                  <a:gs pos="100000">
                    <a:srgbClr val="FFFFFF"/>
                  </a:gs>
                </a:gsLst>
                <a:lin ang="5400000" scaled="0"/>
              </a:gradFill>
            </a:endParaRPr>
          </a:p>
        </p:txBody>
      </p:sp>
      <p:pic>
        <p:nvPicPr>
          <p:cNvPr id="6" name="Picture 5"/>
          <p:cNvPicPr>
            <a:picLocks noChangeAspect="1"/>
          </p:cNvPicPr>
          <p:nvPr/>
        </p:nvPicPr>
        <p:blipFill>
          <a:blip r:embed="rId3"/>
          <a:stretch>
            <a:fillRect/>
          </a:stretch>
        </p:blipFill>
        <p:spPr>
          <a:xfrm>
            <a:off x="833135" y="1635266"/>
            <a:ext cx="3721448" cy="3723618"/>
          </a:xfrm>
          <a:prstGeom prst="rect">
            <a:avLst/>
          </a:prstGeom>
        </p:spPr>
      </p:pic>
    </p:spTree>
    <p:extLst>
      <p:ext uri="{BB962C8B-B14F-4D97-AF65-F5344CB8AC3E}">
        <p14:creationId xmlns:p14="http://schemas.microsoft.com/office/powerpoint/2010/main" val="753994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82027E-6 -4.20336E-6 L -0.05284 -4.20336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7.42915E-7 9.12392E-7 L -0.05285 9.12392E-7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p:cNvSpPr/>
          <p:nvPr/>
        </p:nvSpPr>
        <p:spPr bwMode="auto">
          <a:xfrm>
            <a:off x="882" y="5785055"/>
            <a:ext cx="12434712" cy="1235940"/>
          </a:xfrm>
          <a:prstGeom prst="rect">
            <a:avLst/>
          </a:prstGeom>
          <a:solidFill>
            <a:srgbClr val="000000">
              <a:alpha val="7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Oval 72"/>
          <p:cNvSpPr/>
          <p:nvPr/>
        </p:nvSpPr>
        <p:spPr bwMode="auto">
          <a:xfrm flipH="1">
            <a:off x="4305841" y="895005"/>
            <a:ext cx="3858803" cy="3858803"/>
          </a:xfrm>
          <a:prstGeom prst="ellipse">
            <a:avLst/>
          </a:prstGeom>
          <a:noFill/>
          <a:ln w="539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Business Trans large"/>
          <p:cNvSpPr txBox="1"/>
          <p:nvPr/>
        </p:nvSpPr>
        <p:spPr>
          <a:xfrm>
            <a:off x="4925275" y="2311492"/>
            <a:ext cx="2619936" cy="821410"/>
          </a:xfrm>
          <a:prstGeom prst="rect">
            <a:avLst/>
          </a:prstGeom>
          <a:noFill/>
          <a:ln w="25400">
            <a:noFill/>
            <a:miter lim="800000"/>
          </a:ln>
        </p:spPr>
        <p:txBody>
          <a:bodyPr wrap="square" lIns="0" tIns="0" rIns="0" bIns="0" rtlCol="0" anchor="ctr">
            <a:noAutofit/>
          </a:bodyPr>
          <a:lstStyle/>
          <a:p>
            <a:pPr algn="ctr" defTabSz="914049">
              <a:lnSpc>
                <a:spcPct val="90000"/>
              </a:lnSpc>
              <a:defRPr/>
            </a:pPr>
            <a:r>
              <a:rPr lang="en-US" sz="2800" b="1" kern="0">
                <a:ln w="3175">
                  <a:noFill/>
                </a:ln>
                <a:solidFill>
                  <a:srgbClr val="001F50"/>
                </a:solidFill>
                <a:latin typeface="Segoe UI"/>
                <a:cs typeface="Segoe UI Semilight" panose="020B0402040204020203" pitchFamily="34" charset="0"/>
              </a:rPr>
              <a:t>Digital transformation</a:t>
            </a:r>
          </a:p>
        </p:txBody>
      </p:sp>
      <p:grpSp>
        <p:nvGrpSpPr>
          <p:cNvPr id="5" name="Group 4"/>
          <p:cNvGrpSpPr/>
          <p:nvPr/>
        </p:nvGrpSpPr>
        <p:grpSpPr>
          <a:xfrm>
            <a:off x="4202405" y="849406"/>
            <a:ext cx="1312170" cy="1312170"/>
            <a:chOff x="3005483" y="2840991"/>
            <a:chExt cx="1312542" cy="1312542"/>
          </a:xfrm>
        </p:grpSpPr>
        <p:sp>
          <p:nvSpPr>
            <p:cNvPr id="92" name="Oval 91"/>
            <p:cNvSpPr/>
            <p:nvPr/>
          </p:nvSpPr>
          <p:spPr bwMode="auto">
            <a:xfrm>
              <a:off x="3005483" y="2840991"/>
              <a:ext cx="1312542" cy="1312542"/>
            </a:xfrm>
            <a:prstGeom prst="ellipse">
              <a:avLst/>
            </a:prstGeom>
            <a:solidFill>
              <a:srgbClr val="F8F8F8"/>
            </a:solidFill>
            <a:ln w="12700" cap="flat" cmpd="sng" algn="ctr">
              <a:noFill/>
              <a:prstDash val="solid"/>
              <a:miter lim="800000"/>
            </a:ln>
            <a:effectLst/>
          </p:spPr>
          <p:txBody>
            <a:bodyPr rot="0" spcFirstLastPara="0" vertOverflow="overflow" horzOverflow="overflow" vert="horz" wrap="square" lIns="219354" tIns="175483" rIns="219354" bIns="175483" numCol="1" spcCol="0" rtlCol="0" fromWordArt="0" anchor="t" anchorCtr="0" forceAA="0" compatLnSpc="1">
              <a:prstTxWarp prst="textNoShape">
                <a:avLst/>
              </a:prstTxWarp>
              <a:noAutofit/>
            </a:bodyPr>
            <a:lstStyle/>
            <a:p>
              <a:pPr algn="ctr" defTabSz="1118323" fontAlgn="base">
                <a:lnSpc>
                  <a:spcPct val="90000"/>
                </a:lnSpc>
                <a:spcBef>
                  <a:spcPct val="0"/>
                </a:spcBef>
                <a:spcAft>
                  <a:spcPct val="0"/>
                </a:spcAft>
                <a:defRPr/>
              </a:pPr>
              <a:endParaRPr lang="en-US" sz="287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5" name="Group 34"/>
            <p:cNvGrpSpPr/>
            <p:nvPr/>
          </p:nvGrpSpPr>
          <p:grpSpPr>
            <a:xfrm>
              <a:off x="3158834" y="2994342"/>
              <a:ext cx="1005840" cy="1005840"/>
              <a:chOff x="2486149" y="3040062"/>
              <a:chExt cx="914400" cy="914400"/>
            </a:xfrm>
          </p:grpSpPr>
          <p:sp>
            <p:nvSpPr>
              <p:cNvPr id="36" name="Oval 35"/>
              <p:cNvSpPr/>
              <p:nvPr/>
            </p:nvSpPr>
            <p:spPr bwMode="auto">
              <a:xfrm>
                <a:off x="2486149" y="3040062"/>
                <a:ext cx="914400" cy="914400"/>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9354" tIns="175483" rIns="219354" bIns="175483" numCol="1" spcCol="0" rtlCol="0" fromWordArt="0" anchor="t" anchorCtr="0" forceAA="0" compatLnSpc="1">
                <a:prstTxWarp prst="textNoShape">
                  <a:avLst/>
                </a:prstTxWarp>
                <a:noAutofit/>
              </a:bodyPr>
              <a:lstStyle/>
              <a:p>
                <a:pPr algn="ctr" defTabSz="1118323" fontAlgn="base">
                  <a:lnSpc>
                    <a:spcPct val="90000"/>
                  </a:lnSpc>
                  <a:spcBef>
                    <a:spcPct val="0"/>
                  </a:spcBef>
                  <a:spcAft>
                    <a:spcPct val="0"/>
                  </a:spcAft>
                  <a:defRPr/>
                </a:pPr>
                <a:endParaRPr lang="en-US" sz="287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7" name="Group 36"/>
              <p:cNvGrpSpPr/>
              <p:nvPr/>
            </p:nvGrpSpPr>
            <p:grpSpPr>
              <a:xfrm>
                <a:off x="2718485" y="3301180"/>
                <a:ext cx="449726" cy="392158"/>
                <a:chOff x="2532420" y="3433223"/>
                <a:chExt cx="529777" cy="461962"/>
              </a:xfrm>
            </p:grpSpPr>
            <p:sp>
              <p:nvSpPr>
                <p:cNvPr id="38" name="Freeform 5"/>
                <p:cNvSpPr>
                  <a:spLocks noEditPoints="1"/>
                </p:cNvSpPr>
                <p:nvPr/>
              </p:nvSpPr>
              <p:spPr bwMode="auto">
                <a:xfrm>
                  <a:off x="2671755" y="3476422"/>
                  <a:ext cx="390442" cy="418763"/>
                </a:xfrm>
                <a:custGeom>
                  <a:avLst/>
                  <a:gdLst>
                    <a:gd name="T0" fmla="*/ 94 w 112"/>
                    <a:gd name="T1" fmla="*/ 43 h 120"/>
                    <a:gd name="T2" fmla="*/ 104 w 112"/>
                    <a:gd name="T3" fmla="*/ 24 h 120"/>
                    <a:gd name="T4" fmla="*/ 80 w 112"/>
                    <a:gd name="T5" fmla="*/ 0 h 120"/>
                    <a:gd name="T6" fmla="*/ 56 w 112"/>
                    <a:gd name="T7" fmla="*/ 24 h 120"/>
                    <a:gd name="T8" fmla="*/ 66 w 112"/>
                    <a:gd name="T9" fmla="*/ 43 h 120"/>
                    <a:gd name="T10" fmla="*/ 51 w 112"/>
                    <a:gd name="T11" fmla="*/ 58 h 120"/>
                    <a:gd name="T12" fmla="*/ 32 w 112"/>
                    <a:gd name="T13" fmla="*/ 48 h 120"/>
                    <a:gd name="T14" fmla="*/ 8 w 112"/>
                    <a:gd name="T15" fmla="*/ 72 h 120"/>
                    <a:gd name="T16" fmla="*/ 18 w 112"/>
                    <a:gd name="T17" fmla="*/ 91 h 120"/>
                    <a:gd name="T18" fmla="*/ 0 w 112"/>
                    <a:gd name="T19" fmla="*/ 120 h 120"/>
                    <a:gd name="T20" fmla="*/ 8 w 112"/>
                    <a:gd name="T21" fmla="*/ 120 h 120"/>
                    <a:gd name="T22" fmla="*/ 32 w 112"/>
                    <a:gd name="T23" fmla="*/ 96 h 120"/>
                    <a:gd name="T24" fmla="*/ 56 w 112"/>
                    <a:gd name="T25" fmla="*/ 120 h 120"/>
                    <a:gd name="T26" fmla="*/ 64 w 112"/>
                    <a:gd name="T27" fmla="*/ 120 h 120"/>
                    <a:gd name="T28" fmla="*/ 46 w 112"/>
                    <a:gd name="T29" fmla="*/ 91 h 120"/>
                    <a:gd name="T30" fmla="*/ 56 w 112"/>
                    <a:gd name="T31" fmla="*/ 72 h 120"/>
                    <a:gd name="T32" fmla="*/ 80 w 112"/>
                    <a:gd name="T33" fmla="*/ 48 h 120"/>
                    <a:gd name="T34" fmla="*/ 104 w 112"/>
                    <a:gd name="T35" fmla="*/ 72 h 120"/>
                    <a:gd name="T36" fmla="*/ 112 w 112"/>
                    <a:gd name="T37" fmla="*/ 72 h 120"/>
                    <a:gd name="T38" fmla="*/ 94 w 112"/>
                    <a:gd name="T39" fmla="*/ 43 h 120"/>
                    <a:gd name="T40" fmla="*/ 32 w 112"/>
                    <a:gd name="T41" fmla="*/ 88 h 120"/>
                    <a:gd name="T42" fmla="*/ 16 w 112"/>
                    <a:gd name="T43" fmla="*/ 72 h 120"/>
                    <a:gd name="T44" fmla="*/ 32 w 112"/>
                    <a:gd name="T45" fmla="*/ 56 h 120"/>
                    <a:gd name="T46" fmla="*/ 48 w 112"/>
                    <a:gd name="T47" fmla="*/ 72 h 120"/>
                    <a:gd name="T48" fmla="*/ 32 w 112"/>
                    <a:gd name="T49" fmla="*/ 88 h 120"/>
                    <a:gd name="T50" fmla="*/ 80 w 112"/>
                    <a:gd name="T51" fmla="*/ 40 h 120"/>
                    <a:gd name="T52" fmla="*/ 64 w 112"/>
                    <a:gd name="T53" fmla="*/ 24 h 120"/>
                    <a:gd name="T54" fmla="*/ 80 w 112"/>
                    <a:gd name="T55" fmla="*/ 8 h 120"/>
                    <a:gd name="T56" fmla="*/ 96 w 112"/>
                    <a:gd name="T57" fmla="*/ 24 h 120"/>
                    <a:gd name="T58" fmla="*/ 80 w 112"/>
                    <a:gd name="T59" fmla="*/ 4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 h="120">
                      <a:moveTo>
                        <a:pt x="94" y="43"/>
                      </a:moveTo>
                      <a:cubicBezTo>
                        <a:pt x="100" y="39"/>
                        <a:pt x="104" y="32"/>
                        <a:pt x="104" y="24"/>
                      </a:cubicBezTo>
                      <a:cubicBezTo>
                        <a:pt x="104" y="11"/>
                        <a:pt x="93" y="0"/>
                        <a:pt x="80" y="0"/>
                      </a:cubicBezTo>
                      <a:cubicBezTo>
                        <a:pt x="66" y="0"/>
                        <a:pt x="56" y="11"/>
                        <a:pt x="56" y="24"/>
                      </a:cubicBezTo>
                      <a:cubicBezTo>
                        <a:pt x="56" y="32"/>
                        <a:pt x="60" y="39"/>
                        <a:pt x="66" y="43"/>
                      </a:cubicBezTo>
                      <a:cubicBezTo>
                        <a:pt x="59" y="47"/>
                        <a:pt x="54" y="52"/>
                        <a:pt x="51" y="58"/>
                      </a:cubicBezTo>
                      <a:cubicBezTo>
                        <a:pt x="47" y="52"/>
                        <a:pt x="40" y="48"/>
                        <a:pt x="32" y="48"/>
                      </a:cubicBezTo>
                      <a:cubicBezTo>
                        <a:pt x="18" y="48"/>
                        <a:pt x="8" y="59"/>
                        <a:pt x="8" y="72"/>
                      </a:cubicBezTo>
                      <a:cubicBezTo>
                        <a:pt x="8" y="80"/>
                        <a:pt x="12" y="87"/>
                        <a:pt x="18" y="91"/>
                      </a:cubicBezTo>
                      <a:cubicBezTo>
                        <a:pt x="7" y="97"/>
                        <a:pt x="0" y="108"/>
                        <a:pt x="0" y="120"/>
                      </a:cubicBezTo>
                      <a:cubicBezTo>
                        <a:pt x="8" y="120"/>
                        <a:pt x="8" y="120"/>
                        <a:pt x="8" y="120"/>
                      </a:cubicBezTo>
                      <a:cubicBezTo>
                        <a:pt x="8" y="107"/>
                        <a:pt x="18" y="96"/>
                        <a:pt x="32" y="96"/>
                      </a:cubicBezTo>
                      <a:cubicBezTo>
                        <a:pt x="45" y="96"/>
                        <a:pt x="56" y="107"/>
                        <a:pt x="56" y="120"/>
                      </a:cubicBezTo>
                      <a:cubicBezTo>
                        <a:pt x="64" y="120"/>
                        <a:pt x="64" y="120"/>
                        <a:pt x="64" y="120"/>
                      </a:cubicBezTo>
                      <a:cubicBezTo>
                        <a:pt x="64" y="108"/>
                        <a:pt x="56" y="97"/>
                        <a:pt x="46" y="91"/>
                      </a:cubicBezTo>
                      <a:cubicBezTo>
                        <a:pt x="52" y="87"/>
                        <a:pt x="56" y="80"/>
                        <a:pt x="56" y="72"/>
                      </a:cubicBezTo>
                      <a:cubicBezTo>
                        <a:pt x="56" y="59"/>
                        <a:pt x="66" y="48"/>
                        <a:pt x="80" y="48"/>
                      </a:cubicBezTo>
                      <a:cubicBezTo>
                        <a:pt x="93" y="48"/>
                        <a:pt x="104" y="59"/>
                        <a:pt x="104" y="72"/>
                      </a:cubicBezTo>
                      <a:cubicBezTo>
                        <a:pt x="112" y="72"/>
                        <a:pt x="112" y="72"/>
                        <a:pt x="112" y="72"/>
                      </a:cubicBezTo>
                      <a:cubicBezTo>
                        <a:pt x="112" y="60"/>
                        <a:pt x="104" y="49"/>
                        <a:pt x="94" y="43"/>
                      </a:cubicBezTo>
                      <a:close/>
                      <a:moveTo>
                        <a:pt x="32" y="88"/>
                      </a:moveTo>
                      <a:cubicBezTo>
                        <a:pt x="23" y="88"/>
                        <a:pt x="16" y="81"/>
                        <a:pt x="16" y="72"/>
                      </a:cubicBezTo>
                      <a:cubicBezTo>
                        <a:pt x="16" y="63"/>
                        <a:pt x="23" y="56"/>
                        <a:pt x="32" y="56"/>
                      </a:cubicBezTo>
                      <a:cubicBezTo>
                        <a:pt x="41" y="56"/>
                        <a:pt x="48" y="63"/>
                        <a:pt x="48" y="72"/>
                      </a:cubicBezTo>
                      <a:cubicBezTo>
                        <a:pt x="48" y="81"/>
                        <a:pt x="41" y="88"/>
                        <a:pt x="32" y="88"/>
                      </a:cubicBezTo>
                      <a:close/>
                      <a:moveTo>
                        <a:pt x="80" y="40"/>
                      </a:moveTo>
                      <a:cubicBezTo>
                        <a:pt x="71" y="40"/>
                        <a:pt x="64" y="33"/>
                        <a:pt x="64" y="24"/>
                      </a:cubicBezTo>
                      <a:cubicBezTo>
                        <a:pt x="64" y="15"/>
                        <a:pt x="71" y="8"/>
                        <a:pt x="80" y="8"/>
                      </a:cubicBezTo>
                      <a:cubicBezTo>
                        <a:pt x="89" y="8"/>
                        <a:pt x="96" y="15"/>
                        <a:pt x="96" y="24"/>
                      </a:cubicBezTo>
                      <a:cubicBezTo>
                        <a:pt x="96" y="33"/>
                        <a:pt x="89" y="40"/>
                        <a:pt x="80" y="40"/>
                      </a:cubicBezTo>
                      <a:close/>
                    </a:path>
                  </a:pathLst>
                </a:custGeom>
                <a:solidFill>
                  <a:schemeClr val="bg1"/>
                </a:solidFill>
                <a:ln w="6350">
                  <a:solidFill>
                    <a:schemeClr val="accent1"/>
                  </a:solidFill>
                  <a:round/>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39" name="Freeform 6"/>
                <p:cNvSpPr>
                  <a:spLocks noEditPoints="1"/>
                </p:cNvSpPr>
                <p:nvPr/>
              </p:nvSpPr>
              <p:spPr bwMode="auto">
                <a:xfrm>
                  <a:off x="2532420" y="3433223"/>
                  <a:ext cx="303199" cy="170944"/>
                </a:xfrm>
                <a:custGeom>
                  <a:avLst/>
                  <a:gdLst>
                    <a:gd name="T0" fmla="*/ 87 w 87"/>
                    <a:gd name="T1" fmla="*/ 49 h 49"/>
                    <a:gd name="T2" fmla="*/ 19 w 87"/>
                    <a:gd name="T3" fmla="*/ 49 h 49"/>
                    <a:gd name="T4" fmla="*/ 0 w 87"/>
                    <a:gd name="T5" fmla="*/ 30 h 49"/>
                    <a:gd name="T6" fmla="*/ 0 w 87"/>
                    <a:gd name="T7" fmla="*/ 19 h 49"/>
                    <a:gd name="T8" fmla="*/ 19 w 87"/>
                    <a:gd name="T9" fmla="*/ 0 h 49"/>
                    <a:gd name="T10" fmla="*/ 49 w 87"/>
                    <a:gd name="T11" fmla="*/ 0 h 49"/>
                    <a:gd name="T12" fmla="*/ 68 w 87"/>
                    <a:gd name="T13" fmla="*/ 19 h 49"/>
                    <a:gd name="T14" fmla="*/ 68 w 87"/>
                    <a:gd name="T15" fmla="*/ 28 h 49"/>
                    <a:gd name="T16" fmla="*/ 87 w 87"/>
                    <a:gd name="T17" fmla="*/ 49 h 49"/>
                    <a:gd name="T18" fmla="*/ 19 w 87"/>
                    <a:gd name="T19" fmla="*/ 8 h 49"/>
                    <a:gd name="T20" fmla="*/ 8 w 87"/>
                    <a:gd name="T21" fmla="*/ 19 h 49"/>
                    <a:gd name="T22" fmla="*/ 8 w 87"/>
                    <a:gd name="T23" fmla="*/ 30 h 49"/>
                    <a:gd name="T24" fmla="*/ 19 w 87"/>
                    <a:gd name="T25" fmla="*/ 41 h 49"/>
                    <a:gd name="T26" fmla="*/ 69 w 87"/>
                    <a:gd name="T27" fmla="*/ 41 h 49"/>
                    <a:gd name="T28" fmla="*/ 60 w 87"/>
                    <a:gd name="T29" fmla="*/ 31 h 49"/>
                    <a:gd name="T30" fmla="*/ 60 w 87"/>
                    <a:gd name="T31" fmla="*/ 19 h 49"/>
                    <a:gd name="T32" fmla="*/ 49 w 87"/>
                    <a:gd name="T33" fmla="*/ 8 h 49"/>
                    <a:gd name="T34" fmla="*/ 19 w 87"/>
                    <a:gd name="T35"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49">
                      <a:moveTo>
                        <a:pt x="87" y="49"/>
                      </a:moveTo>
                      <a:cubicBezTo>
                        <a:pt x="19" y="49"/>
                        <a:pt x="19" y="49"/>
                        <a:pt x="19" y="49"/>
                      </a:cubicBezTo>
                      <a:cubicBezTo>
                        <a:pt x="9" y="49"/>
                        <a:pt x="0" y="41"/>
                        <a:pt x="0" y="30"/>
                      </a:cubicBezTo>
                      <a:cubicBezTo>
                        <a:pt x="0" y="19"/>
                        <a:pt x="0" y="19"/>
                        <a:pt x="0" y="19"/>
                      </a:cubicBezTo>
                      <a:cubicBezTo>
                        <a:pt x="0" y="9"/>
                        <a:pt x="9" y="0"/>
                        <a:pt x="19" y="0"/>
                      </a:cubicBezTo>
                      <a:cubicBezTo>
                        <a:pt x="49" y="0"/>
                        <a:pt x="49" y="0"/>
                        <a:pt x="49" y="0"/>
                      </a:cubicBezTo>
                      <a:cubicBezTo>
                        <a:pt x="60" y="0"/>
                        <a:pt x="68" y="9"/>
                        <a:pt x="68" y="19"/>
                      </a:cubicBezTo>
                      <a:cubicBezTo>
                        <a:pt x="68" y="28"/>
                        <a:pt x="68" y="28"/>
                        <a:pt x="68" y="28"/>
                      </a:cubicBezTo>
                      <a:lnTo>
                        <a:pt x="87" y="49"/>
                      </a:lnTo>
                      <a:close/>
                      <a:moveTo>
                        <a:pt x="19" y="8"/>
                      </a:moveTo>
                      <a:cubicBezTo>
                        <a:pt x="13" y="8"/>
                        <a:pt x="8" y="13"/>
                        <a:pt x="8" y="19"/>
                      </a:cubicBezTo>
                      <a:cubicBezTo>
                        <a:pt x="8" y="30"/>
                        <a:pt x="8" y="30"/>
                        <a:pt x="8" y="30"/>
                      </a:cubicBezTo>
                      <a:cubicBezTo>
                        <a:pt x="8" y="36"/>
                        <a:pt x="13" y="41"/>
                        <a:pt x="19" y="41"/>
                      </a:cubicBezTo>
                      <a:cubicBezTo>
                        <a:pt x="69" y="41"/>
                        <a:pt x="69" y="41"/>
                        <a:pt x="69" y="41"/>
                      </a:cubicBezTo>
                      <a:cubicBezTo>
                        <a:pt x="60" y="31"/>
                        <a:pt x="60" y="31"/>
                        <a:pt x="60" y="31"/>
                      </a:cubicBezTo>
                      <a:cubicBezTo>
                        <a:pt x="60" y="19"/>
                        <a:pt x="60" y="19"/>
                        <a:pt x="60" y="19"/>
                      </a:cubicBezTo>
                      <a:cubicBezTo>
                        <a:pt x="60" y="13"/>
                        <a:pt x="55" y="8"/>
                        <a:pt x="49" y="8"/>
                      </a:cubicBezTo>
                      <a:lnTo>
                        <a:pt x="19" y="8"/>
                      </a:lnTo>
                      <a:close/>
                    </a:path>
                  </a:pathLst>
                </a:custGeom>
                <a:solidFill>
                  <a:schemeClr val="bg1"/>
                </a:solidFill>
                <a:ln w="6350">
                  <a:solidFill>
                    <a:schemeClr val="accent1"/>
                  </a:solidFill>
                  <a:round/>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grpSp>
        </p:grpSp>
      </p:grpSp>
      <p:sp>
        <p:nvSpPr>
          <p:cNvPr id="85" name="Freeform 84"/>
          <p:cNvSpPr>
            <a:spLocks/>
          </p:cNvSpPr>
          <p:nvPr/>
        </p:nvSpPr>
        <p:spPr bwMode="auto">
          <a:xfrm rot="6858978" flipH="1" flipV="1">
            <a:off x="4411497" y="1978192"/>
            <a:ext cx="91414" cy="19383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 name="Group 5"/>
          <p:cNvGrpSpPr/>
          <p:nvPr/>
        </p:nvGrpSpPr>
        <p:grpSpPr>
          <a:xfrm>
            <a:off x="4202405" y="3355847"/>
            <a:ext cx="1312170" cy="1312170"/>
            <a:chOff x="3737678" y="5144754"/>
            <a:chExt cx="1312542" cy="1312542"/>
          </a:xfrm>
        </p:grpSpPr>
        <p:sp>
          <p:nvSpPr>
            <p:cNvPr id="97" name="Oval 96"/>
            <p:cNvSpPr/>
            <p:nvPr/>
          </p:nvSpPr>
          <p:spPr bwMode="auto">
            <a:xfrm>
              <a:off x="3737678" y="5144754"/>
              <a:ext cx="1312542" cy="1312542"/>
            </a:xfrm>
            <a:prstGeom prst="ellipse">
              <a:avLst/>
            </a:prstGeom>
            <a:solidFill>
              <a:srgbClr val="F8F8F8"/>
            </a:solidFill>
            <a:ln w="12700" cap="flat" cmpd="sng" algn="ctr">
              <a:noFill/>
              <a:prstDash val="solid"/>
              <a:miter lim="800000"/>
            </a:ln>
            <a:effectLst/>
          </p:spPr>
          <p:txBody>
            <a:bodyPr rot="0" spcFirstLastPara="0" vertOverflow="overflow" horzOverflow="overflow" vert="horz" wrap="square" lIns="219354" tIns="175483" rIns="219354" bIns="175483" numCol="1" spcCol="0" rtlCol="0" fromWordArt="0" anchor="t" anchorCtr="0" forceAA="0" compatLnSpc="1">
              <a:prstTxWarp prst="textNoShape">
                <a:avLst/>
              </a:prstTxWarp>
              <a:noAutofit/>
            </a:bodyPr>
            <a:lstStyle/>
            <a:p>
              <a:pPr algn="ctr" defTabSz="1118323" fontAlgn="base">
                <a:lnSpc>
                  <a:spcPct val="90000"/>
                </a:lnSpc>
                <a:spcBef>
                  <a:spcPct val="0"/>
                </a:spcBef>
                <a:spcAft>
                  <a:spcPct val="0"/>
                </a:spcAft>
                <a:defRPr/>
              </a:pPr>
              <a:endParaRPr lang="en-US" sz="287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0" name="Group 39"/>
            <p:cNvGrpSpPr/>
            <p:nvPr/>
          </p:nvGrpSpPr>
          <p:grpSpPr>
            <a:xfrm>
              <a:off x="3891029" y="5301378"/>
              <a:ext cx="1005840" cy="1005840"/>
              <a:chOff x="4669408" y="3040062"/>
              <a:chExt cx="914400" cy="914400"/>
            </a:xfrm>
          </p:grpSpPr>
          <p:sp>
            <p:nvSpPr>
              <p:cNvPr id="41" name="Oval 40"/>
              <p:cNvSpPr/>
              <p:nvPr/>
            </p:nvSpPr>
            <p:spPr bwMode="auto">
              <a:xfrm>
                <a:off x="4669408" y="3040062"/>
                <a:ext cx="914400" cy="914400"/>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9354" tIns="175483" rIns="219354" bIns="175483" numCol="1" spcCol="0" rtlCol="0" fromWordArt="0" anchor="t" anchorCtr="0" forceAA="0" compatLnSpc="1">
                <a:prstTxWarp prst="textNoShape">
                  <a:avLst/>
                </a:prstTxWarp>
                <a:noAutofit/>
              </a:bodyPr>
              <a:lstStyle/>
              <a:p>
                <a:pPr algn="ctr" defTabSz="1118323" fontAlgn="base">
                  <a:lnSpc>
                    <a:spcPct val="90000"/>
                  </a:lnSpc>
                  <a:spcBef>
                    <a:spcPct val="0"/>
                  </a:spcBef>
                  <a:spcAft>
                    <a:spcPct val="0"/>
                  </a:spcAft>
                  <a:defRPr/>
                </a:pPr>
                <a:endParaRPr lang="en-US" sz="287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2" name="Group 41"/>
              <p:cNvGrpSpPr/>
              <p:nvPr/>
            </p:nvGrpSpPr>
            <p:grpSpPr>
              <a:xfrm>
                <a:off x="4944841" y="3264392"/>
                <a:ext cx="363534" cy="465739"/>
                <a:chOff x="4744392" y="3360420"/>
                <a:chExt cx="428242" cy="548640"/>
              </a:xfrm>
            </p:grpSpPr>
            <p:sp>
              <p:nvSpPr>
                <p:cNvPr id="43" name="Freeform 49"/>
                <p:cNvSpPr>
                  <a:spLocks noEditPoints="1"/>
                </p:cNvSpPr>
                <p:nvPr/>
              </p:nvSpPr>
              <p:spPr bwMode="auto">
                <a:xfrm>
                  <a:off x="4744392" y="3360420"/>
                  <a:ext cx="167995" cy="548640"/>
                </a:xfrm>
                <a:custGeom>
                  <a:avLst/>
                  <a:gdLst>
                    <a:gd name="T0" fmla="*/ 30 w 38"/>
                    <a:gd name="T1" fmla="*/ 70 h 126"/>
                    <a:gd name="T2" fmla="*/ 38 w 38"/>
                    <a:gd name="T3" fmla="*/ 70 h 126"/>
                    <a:gd name="T4" fmla="*/ 38 w 38"/>
                    <a:gd name="T5" fmla="*/ 64 h 126"/>
                    <a:gd name="T6" fmla="*/ 22 w 38"/>
                    <a:gd name="T7" fmla="*/ 64 h 126"/>
                    <a:gd name="T8" fmla="*/ 22 w 38"/>
                    <a:gd name="T9" fmla="*/ 27 h 126"/>
                    <a:gd name="T10" fmla="*/ 30 w 38"/>
                    <a:gd name="T11" fmla="*/ 19 h 126"/>
                    <a:gd name="T12" fmla="*/ 30 w 38"/>
                    <a:gd name="T13" fmla="*/ 0 h 126"/>
                    <a:gd name="T14" fmla="*/ 8 w 38"/>
                    <a:gd name="T15" fmla="*/ 0 h 126"/>
                    <a:gd name="T16" fmla="*/ 8 w 38"/>
                    <a:gd name="T17" fmla="*/ 19 h 126"/>
                    <a:gd name="T18" fmla="*/ 16 w 38"/>
                    <a:gd name="T19" fmla="*/ 27 h 126"/>
                    <a:gd name="T20" fmla="*/ 16 w 38"/>
                    <a:gd name="T21" fmla="*/ 64 h 126"/>
                    <a:gd name="T22" fmla="*/ 0 w 38"/>
                    <a:gd name="T23" fmla="*/ 64 h 126"/>
                    <a:gd name="T24" fmla="*/ 0 w 38"/>
                    <a:gd name="T25" fmla="*/ 70 h 126"/>
                    <a:gd name="T26" fmla="*/ 8 w 38"/>
                    <a:gd name="T27" fmla="*/ 70 h 126"/>
                    <a:gd name="T28" fmla="*/ 8 w 38"/>
                    <a:gd name="T29" fmla="*/ 115 h 126"/>
                    <a:gd name="T30" fmla="*/ 19 w 38"/>
                    <a:gd name="T31" fmla="*/ 126 h 126"/>
                    <a:gd name="T32" fmla="*/ 30 w 38"/>
                    <a:gd name="T33" fmla="*/ 115 h 126"/>
                    <a:gd name="T34" fmla="*/ 30 w 38"/>
                    <a:gd name="T35" fmla="*/ 70 h 126"/>
                    <a:gd name="T36" fmla="*/ 14 w 38"/>
                    <a:gd name="T37" fmla="*/ 16 h 126"/>
                    <a:gd name="T38" fmla="*/ 14 w 38"/>
                    <a:gd name="T39" fmla="*/ 6 h 126"/>
                    <a:gd name="T40" fmla="*/ 24 w 38"/>
                    <a:gd name="T41" fmla="*/ 6 h 126"/>
                    <a:gd name="T42" fmla="*/ 24 w 38"/>
                    <a:gd name="T43" fmla="*/ 16 h 126"/>
                    <a:gd name="T44" fmla="*/ 19 w 38"/>
                    <a:gd name="T45" fmla="*/ 21 h 126"/>
                    <a:gd name="T46" fmla="*/ 14 w 38"/>
                    <a:gd name="T47" fmla="*/ 16 h 126"/>
                    <a:gd name="T48" fmla="*/ 24 w 38"/>
                    <a:gd name="T49" fmla="*/ 115 h 126"/>
                    <a:gd name="T50" fmla="*/ 19 w 38"/>
                    <a:gd name="T51" fmla="*/ 120 h 126"/>
                    <a:gd name="T52" fmla="*/ 14 w 38"/>
                    <a:gd name="T53" fmla="*/ 115 h 126"/>
                    <a:gd name="T54" fmla="*/ 14 w 38"/>
                    <a:gd name="T55" fmla="*/ 70 h 126"/>
                    <a:gd name="T56" fmla="*/ 24 w 38"/>
                    <a:gd name="T57" fmla="*/ 70 h 126"/>
                    <a:gd name="T58" fmla="*/ 24 w 38"/>
                    <a:gd name="T59" fmla="*/ 11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 h="126">
                      <a:moveTo>
                        <a:pt x="30" y="70"/>
                      </a:moveTo>
                      <a:cubicBezTo>
                        <a:pt x="38" y="70"/>
                        <a:pt x="38" y="70"/>
                        <a:pt x="38" y="70"/>
                      </a:cubicBezTo>
                      <a:cubicBezTo>
                        <a:pt x="38" y="64"/>
                        <a:pt x="38" y="64"/>
                        <a:pt x="38" y="64"/>
                      </a:cubicBezTo>
                      <a:cubicBezTo>
                        <a:pt x="22" y="64"/>
                        <a:pt x="22" y="64"/>
                        <a:pt x="22" y="64"/>
                      </a:cubicBezTo>
                      <a:cubicBezTo>
                        <a:pt x="22" y="27"/>
                        <a:pt x="22" y="27"/>
                        <a:pt x="22" y="27"/>
                      </a:cubicBezTo>
                      <a:cubicBezTo>
                        <a:pt x="30" y="19"/>
                        <a:pt x="30" y="19"/>
                        <a:pt x="30" y="19"/>
                      </a:cubicBezTo>
                      <a:cubicBezTo>
                        <a:pt x="30" y="0"/>
                        <a:pt x="30" y="0"/>
                        <a:pt x="30" y="0"/>
                      </a:cubicBezTo>
                      <a:cubicBezTo>
                        <a:pt x="8" y="0"/>
                        <a:pt x="8" y="0"/>
                        <a:pt x="8" y="0"/>
                      </a:cubicBezTo>
                      <a:cubicBezTo>
                        <a:pt x="8" y="19"/>
                        <a:pt x="8" y="19"/>
                        <a:pt x="8" y="19"/>
                      </a:cubicBezTo>
                      <a:cubicBezTo>
                        <a:pt x="16" y="27"/>
                        <a:pt x="16" y="27"/>
                        <a:pt x="16" y="27"/>
                      </a:cubicBezTo>
                      <a:cubicBezTo>
                        <a:pt x="16" y="64"/>
                        <a:pt x="16" y="64"/>
                        <a:pt x="16" y="64"/>
                      </a:cubicBezTo>
                      <a:cubicBezTo>
                        <a:pt x="0" y="64"/>
                        <a:pt x="0" y="64"/>
                        <a:pt x="0" y="64"/>
                      </a:cubicBezTo>
                      <a:cubicBezTo>
                        <a:pt x="0" y="70"/>
                        <a:pt x="0" y="70"/>
                        <a:pt x="0" y="70"/>
                      </a:cubicBezTo>
                      <a:cubicBezTo>
                        <a:pt x="8" y="70"/>
                        <a:pt x="8" y="70"/>
                        <a:pt x="8" y="70"/>
                      </a:cubicBezTo>
                      <a:cubicBezTo>
                        <a:pt x="8" y="115"/>
                        <a:pt x="8" y="115"/>
                        <a:pt x="8" y="115"/>
                      </a:cubicBezTo>
                      <a:cubicBezTo>
                        <a:pt x="8" y="121"/>
                        <a:pt x="13" y="126"/>
                        <a:pt x="19" y="126"/>
                      </a:cubicBezTo>
                      <a:cubicBezTo>
                        <a:pt x="25" y="126"/>
                        <a:pt x="30" y="121"/>
                        <a:pt x="30" y="115"/>
                      </a:cubicBezTo>
                      <a:lnTo>
                        <a:pt x="30" y="70"/>
                      </a:lnTo>
                      <a:close/>
                      <a:moveTo>
                        <a:pt x="14" y="16"/>
                      </a:moveTo>
                      <a:cubicBezTo>
                        <a:pt x="14" y="6"/>
                        <a:pt x="14" y="6"/>
                        <a:pt x="14" y="6"/>
                      </a:cubicBezTo>
                      <a:cubicBezTo>
                        <a:pt x="24" y="6"/>
                        <a:pt x="24" y="6"/>
                        <a:pt x="24" y="6"/>
                      </a:cubicBezTo>
                      <a:cubicBezTo>
                        <a:pt x="24" y="16"/>
                        <a:pt x="24" y="16"/>
                        <a:pt x="24" y="16"/>
                      </a:cubicBezTo>
                      <a:cubicBezTo>
                        <a:pt x="19" y="21"/>
                        <a:pt x="19" y="21"/>
                        <a:pt x="19" y="21"/>
                      </a:cubicBezTo>
                      <a:lnTo>
                        <a:pt x="14" y="16"/>
                      </a:lnTo>
                      <a:close/>
                      <a:moveTo>
                        <a:pt x="24" y="115"/>
                      </a:moveTo>
                      <a:cubicBezTo>
                        <a:pt x="24" y="118"/>
                        <a:pt x="22" y="120"/>
                        <a:pt x="19" y="120"/>
                      </a:cubicBezTo>
                      <a:cubicBezTo>
                        <a:pt x="16" y="120"/>
                        <a:pt x="14" y="118"/>
                        <a:pt x="14" y="115"/>
                      </a:cubicBezTo>
                      <a:cubicBezTo>
                        <a:pt x="14" y="70"/>
                        <a:pt x="14" y="70"/>
                        <a:pt x="14" y="70"/>
                      </a:cubicBezTo>
                      <a:cubicBezTo>
                        <a:pt x="24" y="70"/>
                        <a:pt x="24" y="70"/>
                        <a:pt x="24" y="70"/>
                      </a:cubicBezTo>
                      <a:lnTo>
                        <a:pt x="24" y="115"/>
                      </a:lnTo>
                      <a:close/>
                    </a:path>
                  </a:pathLst>
                </a:custGeom>
                <a:solidFill>
                  <a:schemeClr val="bg1"/>
                </a:solidFill>
                <a:ln w="6350">
                  <a:solidFill>
                    <a:schemeClr val="accent1"/>
                  </a:solidFill>
                </a:ln>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44" name="Freeform 50"/>
                <p:cNvSpPr>
                  <a:spLocks noEditPoints="1"/>
                </p:cNvSpPr>
                <p:nvPr/>
              </p:nvSpPr>
              <p:spPr bwMode="auto">
                <a:xfrm>
                  <a:off x="4970614" y="3360420"/>
                  <a:ext cx="202020" cy="548640"/>
                </a:xfrm>
                <a:custGeom>
                  <a:avLst/>
                  <a:gdLst>
                    <a:gd name="T0" fmla="*/ 34 w 46"/>
                    <a:gd name="T1" fmla="*/ 43 h 126"/>
                    <a:gd name="T2" fmla="*/ 35 w 46"/>
                    <a:gd name="T3" fmla="*/ 43 h 126"/>
                    <a:gd name="T4" fmla="*/ 46 w 46"/>
                    <a:gd name="T5" fmla="*/ 23 h 126"/>
                    <a:gd name="T6" fmla="*/ 23 w 46"/>
                    <a:gd name="T7" fmla="*/ 0 h 126"/>
                    <a:gd name="T8" fmla="*/ 0 w 46"/>
                    <a:gd name="T9" fmla="*/ 23 h 126"/>
                    <a:gd name="T10" fmla="*/ 12 w 46"/>
                    <a:gd name="T11" fmla="*/ 43 h 126"/>
                    <a:gd name="T12" fmla="*/ 12 w 46"/>
                    <a:gd name="T13" fmla="*/ 43 h 126"/>
                    <a:gd name="T14" fmla="*/ 12 w 46"/>
                    <a:gd name="T15" fmla="*/ 115 h 126"/>
                    <a:gd name="T16" fmla="*/ 23 w 46"/>
                    <a:gd name="T17" fmla="*/ 126 h 126"/>
                    <a:gd name="T18" fmla="*/ 34 w 46"/>
                    <a:gd name="T19" fmla="*/ 115 h 126"/>
                    <a:gd name="T20" fmla="*/ 34 w 46"/>
                    <a:gd name="T21" fmla="*/ 43 h 126"/>
                    <a:gd name="T22" fmla="*/ 30 w 46"/>
                    <a:gd name="T23" fmla="*/ 39 h 126"/>
                    <a:gd name="T24" fmla="*/ 28 w 46"/>
                    <a:gd name="T25" fmla="*/ 39 h 126"/>
                    <a:gd name="T26" fmla="*/ 28 w 46"/>
                    <a:gd name="T27" fmla="*/ 115 h 126"/>
                    <a:gd name="T28" fmla="*/ 23 w 46"/>
                    <a:gd name="T29" fmla="*/ 120 h 126"/>
                    <a:gd name="T30" fmla="*/ 18 w 46"/>
                    <a:gd name="T31" fmla="*/ 115 h 126"/>
                    <a:gd name="T32" fmla="*/ 18 w 46"/>
                    <a:gd name="T33" fmla="*/ 39 h 126"/>
                    <a:gd name="T34" fmla="*/ 16 w 46"/>
                    <a:gd name="T35" fmla="*/ 39 h 126"/>
                    <a:gd name="T36" fmla="*/ 6 w 46"/>
                    <a:gd name="T37" fmla="*/ 23 h 126"/>
                    <a:gd name="T38" fmla="*/ 19 w 46"/>
                    <a:gd name="T39" fmla="*/ 7 h 126"/>
                    <a:gd name="T40" fmla="*/ 20 w 46"/>
                    <a:gd name="T41" fmla="*/ 6 h 126"/>
                    <a:gd name="T42" fmla="*/ 20 w 46"/>
                    <a:gd name="T43" fmla="*/ 19 h 126"/>
                    <a:gd name="T44" fmla="*/ 23 w 46"/>
                    <a:gd name="T45" fmla="*/ 22 h 126"/>
                    <a:gd name="T46" fmla="*/ 26 w 46"/>
                    <a:gd name="T47" fmla="*/ 19 h 126"/>
                    <a:gd name="T48" fmla="*/ 26 w 46"/>
                    <a:gd name="T49" fmla="*/ 6 h 126"/>
                    <a:gd name="T50" fmla="*/ 27 w 46"/>
                    <a:gd name="T51" fmla="*/ 7 h 126"/>
                    <a:gd name="T52" fmla="*/ 40 w 46"/>
                    <a:gd name="T53" fmla="*/ 23 h 126"/>
                    <a:gd name="T54" fmla="*/ 30 w 46"/>
                    <a:gd name="T55" fmla="*/ 3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126">
                      <a:moveTo>
                        <a:pt x="34" y="43"/>
                      </a:moveTo>
                      <a:cubicBezTo>
                        <a:pt x="35" y="43"/>
                        <a:pt x="35" y="43"/>
                        <a:pt x="35" y="43"/>
                      </a:cubicBezTo>
                      <a:cubicBezTo>
                        <a:pt x="42" y="39"/>
                        <a:pt x="46" y="31"/>
                        <a:pt x="46" y="23"/>
                      </a:cubicBezTo>
                      <a:cubicBezTo>
                        <a:pt x="46" y="10"/>
                        <a:pt x="36" y="0"/>
                        <a:pt x="23" y="0"/>
                      </a:cubicBezTo>
                      <a:cubicBezTo>
                        <a:pt x="10" y="0"/>
                        <a:pt x="0" y="10"/>
                        <a:pt x="0" y="23"/>
                      </a:cubicBezTo>
                      <a:cubicBezTo>
                        <a:pt x="0" y="31"/>
                        <a:pt x="4" y="39"/>
                        <a:pt x="12" y="43"/>
                      </a:cubicBezTo>
                      <a:cubicBezTo>
                        <a:pt x="12" y="43"/>
                        <a:pt x="12" y="43"/>
                        <a:pt x="12" y="43"/>
                      </a:cubicBezTo>
                      <a:cubicBezTo>
                        <a:pt x="12" y="115"/>
                        <a:pt x="12" y="115"/>
                        <a:pt x="12" y="115"/>
                      </a:cubicBezTo>
                      <a:cubicBezTo>
                        <a:pt x="12" y="121"/>
                        <a:pt x="17" y="126"/>
                        <a:pt x="23" y="126"/>
                      </a:cubicBezTo>
                      <a:cubicBezTo>
                        <a:pt x="29" y="126"/>
                        <a:pt x="34" y="121"/>
                        <a:pt x="34" y="115"/>
                      </a:cubicBezTo>
                      <a:lnTo>
                        <a:pt x="34" y="43"/>
                      </a:lnTo>
                      <a:close/>
                      <a:moveTo>
                        <a:pt x="30" y="39"/>
                      </a:moveTo>
                      <a:cubicBezTo>
                        <a:pt x="28" y="39"/>
                        <a:pt x="28" y="39"/>
                        <a:pt x="28" y="39"/>
                      </a:cubicBezTo>
                      <a:cubicBezTo>
                        <a:pt x="28" y="115"/>
                        <a:pt x="28" y="115"/>
                        <a:pt x="28" y="115"/>
                      </a:cubicBezTo>
                      <a:cubicBezTo>
                        <a:pt x="28" y="118"/>
                        <a:pt x="26" y="120"/>
                        <a:pt x="23" y="120"/>
                      </a:cubicBezTo>
                      <a:cubicBezTo>
                        <a:pt x="20" y="120"/>
                        <a:pt x="18" y="118"/>
                        <a:pt x="18" y="115"/>
                      </a:cubicBezTo>
                      <a:cubicBezTo>
                        <a:pt x="18" y="39"/>
                        <a:pt x="18" y="39"/>
                        <a:pt x="18" y="39"/>
                      </a:cubicBezTo>
                      <a:cubicBezTo>
                        <a:pt x="16" y="39"/>
                        <a:pt x="16" y="39"/>
                        <a:pt x="16" y="39"/>
                      </a:cubicBezTo>
                      <a:cubicBezTo>
                        <a:pt x="10" y="36"/>
                        <a:pt x="6" y="30"/>
                        <a:pt x="6" y="23"/>
                      </a:cubicBezTo>
                      <a:cubicBezTo>
                        <a:pt x="6" y="15"/>
                        <a:pt x="11" y="9"/>
                        <a:pt x="19" y="7"/>
                      </a:cubicBezTo>
                      <a:cubicBezTo>
                        <a:pt x="20" y="6"/>
                        <a:pt x="20" y="6"/>
                        <a:pt x="20" y="6"/>
                      </a:cubicBezTo>
                      <a:cubicBezTo>
                        <a:pt x="20" y="19"/>
                        <a:pt x="20" y="19"/>
                        <a:pt x="20" y="19"/>
                      </a:cubicBezTo>
                      <a:cubicBezTo>
                        <a:pt x="20" y="21"/>
                        <a:pt x="21" y="22"/>
                        <a:pt x="23" y="22"/>
                      </a:cubicBezTo>
                      <a:cubicBezTo>
                        <a:pt x="25" y="22"/>
                        <a:pt x="26" y="21"/>
                        <a:pt x="26" y="19"/>
                      </a:cubicBezTo>
                      <a:cubicBezTo>
                        <a:pt x="26" y="6"/>
                        <a:pt x="26" y="6"/>
                        <a:pt x="26" y="6"/>
                      </a:cubicBezTo>
                      <a:cubicBezTo>
                        <a:pt x="27" y="7"/>
                        <a:pt x="27" y="7"/>
                        <a:pt x="27" y="7"/>
                      </a:cubicBezTo>
                      <a:cubicBezTo>
                        <a:pt x="35" y="9"/>
                        <a:pt x="40" y="15"/>
                        <a:pt x="40" y="23"/>
                      </a:cubicBezTo>
                      <a:cubicBezTo>
                        <a:pt x="40" y="30"/>
                        <a:pt x="36" y="36"/>
                        <a:pt x="30" y="39"/>
                      </a:cubicBezTo>
                      <a:close/>
                    </a:path>
                  </a:pathLst>
                </a:custGeom>
                <a:solidFill>
                  <a:schemeClr val="bg1"/>
                </a:solidFill>
                <a:ln w="6350">
                  <a:solidFill>
                    <a:schemeClr val="accent1"/>
                  </a:solidFill>
                </a:ln>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grpSp>
        </p:grpSp>
      </p:grpSp>
      <p:grpSp>
        <p:nvGrpSpPr>
          <p:cNvPr id="7" name="Group 6"/>
          <p:cNvGrpSpPr/>
          <p:nvPr/>
        </p:nvGrpSpPr>
        <p:grpSpPr>
          <a:xfrm>
            <a:off x="6909622" y="3355847"/>
            <a:ext cx="1312170" cy="1312170"/>
            <a:chOff x="7334115" y="5131475"/>
            <a:chExt cx="1312542" cy="1312542"/>
          </a:xfrm>
        </p:grpSpPr>
        <p:sp>
          <p:nvSpPr>
            <p:cNvPr id="98" name="Oval 97"/>
            <p:cNvSpPr/>
            <p:nvPr/>
          </p:nvSpPr>
          <p:spPr bwMode="auto">
            <a:xfrm>
              <a:off x="7334115" y="5131475"/>
              <a:ext cx="1312542" cy="1312542"/>
            </a:xfrm>
            <a:prstGeom prst="ellipse">
              <a:avLst/>
            </a:prstGeom>
            <a:solidFill>
              <a:srgbClr val="F8F8F8"/>
            </a:solidFill>
            <a:ln w="12700" cap="flat" cmpd="sng" algn="ctr">
              <a:noFill/>
              <a:prstDash val="solid"/>
              <a:miter lim="800000"/>
            </a:ln>
            <a:effectLst/>
          </p:spPr>
          <p:txBody>
            <a:bodyPr rot="0" spcFirstLastPara="0" vertOverflow="overflow" horzOverflow="overflow" vert="horz" wrap="square" lIns="219354" tIns="175483" rIns="219354" bIns="175483" numCol="1" spcCol="0" rtlCol="0" fromWordArt="0" anchor="t" anchorCtr="0" forceAA="0" compatLnSpc="1">
              <a:prstTxWarp prst="textNoShape">
                <a:avLst/>
              </a:prstTxWarp>
              <a:noAutofit/>
            </a:bodyPr>
            <a:lstStyle/>
            <a:p>
              <a:pPr algn="ctr" defTabSz="1118323" fontAlgn="base">
                <a:lnSpc>
                  <a:spcPct val="90000"/>
                </a:lnSpc>
                <a:spcBef>
                  <a:spcPct val="0"/>
                </a:spcBef>
                <a:spcAft>
                  <a:spcPct val="0"/>
                </a:spcAft>
                <a:defRPr/>
              </a:pPr>
              <a:endParaRPr lang="en-US" sz="287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Oval 45"/>
            <p:cNvSpPr/>
            <p:nvPr/>
          </p:nvSpPr>
          <p:spPr bwMode="auto">
            <a:xfrm>
              <a:off x="7487466" y="5284826"/>
              <a:ext cx="1005840" cy="1005840"/>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9354" tIns="175483" rIns="219354" bIns="175483" numCol="1" spcCol="0" rtlCol="0" fromWordArt="0" anchor="t" anchorCtr="0" forceAA="0" compatLnSpc="1">
              <a:prstTxWarp prst="textNoShape">
                <a:avLst/>
              </a:prstTxWarp>
              <a:noAutofit/>
            </a:bodyPr>
            <a:lstStyle/>
            <a:p>
              <a:pPr algn="ctr" defTabSz="1118323" fontAlgn="base">
                <a:lnSpc>
                  <a:spcPct val="90000"/>
                </a:lnSpc>
                <a:spcBef>
                  <a:spcPct val="0"/>
                </a:spcBef>
                <a:spcAft>
                  <a:spcPct val="0"/>
                </a:spcAft>
                <a:defRPr/>
              </a:pPr>
              <a:endParaRPr lang="en-US" sz="287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5" name="Freeform 94"/>
          <p:cNvSpPr>
            <a:spLocks/>
          </p:cNvSpPr>
          <p:nvPr/>
        </p:nvSpPr>
        <p:spPr bwMode="auto">
          <a:xfrm rot="18758123" flipH="1" flipV="1">
            <a:off x="7973211" y="3420365"/>
            <a:ext cx="91414" cy="19383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 name="Group 7"/>
          <p:cNvGrpSpPr/>
          <p:nvPr/>
        </p:nvGrpSpPr>
        <p:grpSpPr>
          <a:xfrm>
            <a:off x="6909622" y="849406"/>
            <a:ext cx="1312170" cy="1312170"/>
            <a:chOff x="8201004" y="2849271"/>
            <a:chExt cx="1312542" cy="1312542"/>
          </a:xfrm>
        </p:grpSpPr>
        <p:sp>
          <p:nvSpPr>
            <p:cNvPr id="99" name="Oval 98"/>
            <p:cNvSpPr/>
            <p:nvPr/>
          </p:nvSpPr>
          <p:spPr bwMode="auto">
            <a:xfrm>
              <a:off x="8201004" y="2849271"/>
              <a:ext cx="1312542" cy="1312542"/>
            </a:xfrm>
            <a:prstGeom prst="ellipse">
              <a:avLst/>
            </a:prstGeom>
            <a:solidFill>
              <a:srgbClr val="F8F8F8"/>
            </a:solidFill>
            <a:ln w="12700" cap="flat" cmpd="sng" algn="ctr">
              <a:noFill/>
              <a:prstDash val="solid"/>
              <a:miter lim="800000"/>
            </a:ln>
            <a:effectLst/>
          </p:spPr>
          <p:txBody>
            <a:bodyPr rot="0" spcFirstLastPara="0" vertOverflow="overflow" horzOverflow="overflow" vert="horz" wrap="square" lIns="219354" tIns="175483" rIns="219354" bIns="175483" numCol="1" spcCol="0" rtlCol="0" fromWordArt="0" anchor="t" anchorCtr="0" forceAA="0" compatLnSpc="1">
              <a:prstTxWarp prst="textNoShape">
                <a:avLst/>
              </a:prstTxWarp>
              <a:noAutofit/>
            </a:bodyPr>
            <a:lstStyle/>
            <a:p>
              <a:pPr algn="ctr" defTabSz="1118323" fontAlgn="base">
                <a:lnSpc>
                  <a:spcPct val="90000"/>
                </a:lnSpc>
                <a:spcBef>
                  <a:spcPct val="0"/>
                </a:spcBef>
                <a:spcAft>
                  <a:spcPct val="0"/>
                </a:spcAft>
                <a:defRPr/>
              </a:pPr>
              <a:endParaRPr lang="en-US" sz="287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0" name="Group 59"/>
            <p:cNvGrpSpPr/>
            <p:nvPr/>
          </p:nvGrpSpPr>
          <p:grpSpPr>
            <a:xfrm>
              <a:off x="8350883" y="2994342"/>
              <a:ext cx="1005840" cy="1005840"/>
              <a:chOff x="9035926" y="3040062"/>
              <a:chExt cx="914400" cy="914400"/>
            </a:xfrm>
          </p:grpSpPr>
          <p:sp>
            <p:nvSpPr>
              <p:cNvPr id="61" name="Oval 60"/>
              <p:cNvSpPr/>
              <p:nvPr/>
            </p:nvSpPr>
            <p:spPr bwMode="auto">
              <a:xfrm>
                <a:off x="9035926" y="3040062"/>
                <a:ext cx="914400" cy="914400"/>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9354" tIns="175483" rIns="219354" bIns="175483" numCol="1" spcCol="0" rtlCol="0" fromWordArt="0" anchor="t" anchorCtr="0" forceAA="0" compatLnSpc="1">
                <a:prstTxWarp prst="textNoShape">
                  <a:avLst/>
                </a:prstTxWarp>
                <a:noAutofit/>
              </a:bodyPr>
              <a:lstStyle/>
              <a:p>
                <a:pPr algn="ctr" defTabSz="1118323" fontAlgn="base">
                  <a:lnSpc>
                    <a:spcPct val="90000"/>
                  </a:lnSpc>
                  <a:spcBef>
                    <a:spcPct val="0"/>
                  </a:spcBef>
                  <a:spcAft>
                    <a:spcPct val="0"/>
                  </a:spcAft>
                  <a:defRPr/>
                </a:pPr>
                <a:endParaRPr lang="en-US" sz="287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2" name="Group 61"/>
              <p:cNvGrpSpPr/>
              <p:nvPr/>
            </p:nvGrpSpPr>
            <p:grpSpPr>
              <a:xfrm>
                <a:off x="9290477" y="3294904"/>
                <a:ext cx="405298" cy="404717"/>
                <a:chOff x="-2627313" y="-174625"/>
                <a:chExt cx="2216150" cy="2212975"/>
              </a:xfrm>
            </p:grpSpPr>
            <p:sp>
              <p:nvSpPr>
                <p:cNvPr id="63" name="Freeform 5"/>
                <p:cNvSpPr>
                  <a:spLocks/>
                </p:cNvSpPr>
                <p:nvPr/>
              </p:nvSpPr>
              <p:spPr bwMode="auto">
                <a:xfrm>
                  <a:off x="-2627313" y="-174625"/>
                  <a:ext cx="2216150" cy="2212975"/>
                </a:xfrm>
                <a:custGeom>
                  <a:avLst/>
                  <a:gdLst>
                    <a:gd name="T0" fmla="*/ 1396 w 1396"/>
                    <a:gd name="T1" fmla="*/ 468 h 1394"/>
                    <a:gd name="T2" fmla="*/ 927 w 1396"/>
                    <a:gd name="T3" fmla="*/ 0 h 1394"/>
                    <a:gd name="T4" fmla="*/ 0 w 1396"/>
                    <a:gd name="T5" fmla="*/ 0 h 1394"/>
                    <a:gd name="T6" fmla="*/ 0 w 1396"/>
                    <a:gd name="T7" fmla="*/ 926 h 1394"/>
                    <a:gd name="T8" fmla="*/ 469 w 1396"/>
                    <a:gd name="T9" fmla="*/ 1394 h 1394"/>
                    <a:gd name="T10" fmla="*/ 1396 w 1396"/>
                    <a:gd name="T11" fmla="*/ 1394 h 1394"/>
                    <a:gd name="T12" fmla="*/ 1396 w 1396"/>
                    <a:gd name="T13" fmla="*/ 468 h 1394"/>
                  </a:gdLst>
                  <a:ahLst/>
                  <a:cxnLst>
                    <a:cxn ang="0">
                      <a:pos x="T0" y="T1"/>
                    </a:cxn>
                    <a:cxn ang="0">
                      <a:pos x="T2" y="T3"/>
                    </a:cxn>
                    <a:cxn ang="0">
                      <a:pos x="T4" y="T5"/>
                    </a:cxn>
                    <a:cxn ang="0">
                      <a:pos x="T6" y="T7"/>
                    </a:cxn>
                    <a:cxn ang="0">
                      <a:pos x="T8" y="T9"/>
                    </a:cxn>
                    <a:cxn ang="0">
                      <a:pos x="T10" y="T11"/>
                    </a:cxn>
                    <a:cxn ang="0">
                      <a:pos x="T12" y="T13"/>
                    </a:cxn>
                  </a:cxnLst>
                  <a:rect l="0" t="0" r="r" b="b"/>
                  <a:pathLst>
                    <a:path w="1396" h="1394">
                      <a:moveTo>
                        <a:pt x="1396" y="468"/>
                      </a:moveTo>
                      <a:lnTo>
                        <a:pt x="927" y="0"/>
                      </a:lnTo>
                      <a:lnTo>
                        <a:pt x="0" y="0"/>
                      </a:lnTo>
                      <a:lnTo>
                        <a:pt x="0" y="926"/>
                      </a:lnTo>
                      <a:lnTo>
                        <a:pt x="469" y="1394"/>
                      </a:lnTo>
                      <a:lnTo>
                        <a:pt x="1396" y="1394"/>
                      </a:lnTo>
                      <a:lnTo>
                        <a:pt x="1396" y="468"/>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a:endParaRPr>
                </a:p>
              </p:txBody>
            </p:sp>
            <p:sp>
              <p:nvSpPr>
                <p:cNvPr id="64" name="Freeform 6"/>
                <p:cNvSpPr>
                  <a:spLocks/>
                </p:cNvSpPr>
                <p:nvPr/>
              </p:nvSpPr>
              <p:spPr bwMode="auto">
                <a:xfrm>
                  <a:off x="-2627313" y="-174625"/>
                  <a:ext cx="2216150" cy="742950"/>
                </a:xfrm>
                <a:custGeom>
                  <a:avLst/>
                  <a:gdLst>
                    <a:gd name="T0" fmla="*/ 1396 w 1396"/>
                    <a:gd name="T1" fmla="*/ 468 h 468"/>
                    <a:gd name="T2" fmla="*/ 469 w 1396"/>
                    <a:gd name="T3" fmla="*/ 468 h 468"/>
                    <a:gd name="T4" fmla="*/ 0 w 1396"/>
                    <a:gd name="T5" fmla="*/ 0 h 468"/>
                  </a:gdLst>
                  <a:ahLst/>
                  <a:cxnLst>
                    <a:cxn ang="0">
                      <a:pos x="T0" y="T1"/>
                    </a:cxn>
                    <a:cxn ang="0">
                      <a:pos x="T2" y="T3"/>
                    </a:cxn>
                    <a:cxn ang="0">
                      <a:pos x="T4" y="T5"/>
                    </a:cxn>
                  </a:cxnLst>
                  <a:rect l="0" t="0" r="r" b="b"/>
                  <a:pathLst>
                    <a:path w="1396" h="468">
                      <a:moveTo>
                        <a:pt x="1396" y="468"/>
                      </a:moveTo>
                      <a:lnTo>
                        <a:pt x="469" y="468"/>
                      </a:lnTo>
                      <a:lnTo>
                        <a:pt x="0" y="0"/>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a:endParaRPr>
                </a:p>
              </p:txBody>
            </p:sp>
            <p:sp>
              <p:nvSpPr>
                <p:cNvPr id="65" name="Line 7"/>
                <p:cNvSpPr>
                  <a:spLocks noChangeShapeType="1"/>
                </p:cNvSpPr>
                <p:nvPr/>
              </p:nvSpPr>
              <p:spPr bwMode="auto">
                <a:xfrm>
                  <a:off x="-1882775" y="568325"/>
                  <a:ext cx="0" cy="1470025"/>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a:endParaRPr>
                </a:p>
              </p:txBody>
            </p:sp>
            <p:sp>
              <p:nvSpPr>
                <p:cNvPr id="66" name="Line 8"/>
                <p:cNvSpPr>
                  <a:spLocks noChangeShapeType="1"/>
                </p:cNvSpPr>
                <p:nvPr/>
              </p:nvSpPr>
              <p:spPr bwMode="auto">
                <a:xfrm>
                  <a:off x="-1900238" y="-174625"/>
                  <a:ext cx="762000" cy="74295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a:endParaRPr>
                </a:p>
              </p:txBody>
            </p:sp>
            <p:sp>
              <p:nvSpPr>
                <p:cNvPr id="67" name="Line 9"/>
                <p:cNvSpPr>
                  <a:spLocks noChangeShapeType="1"/>
                </p:cNvSpPr>
                <p:nvPr/>
              </p:nvSpPr>
              <p:spPr bwMode="auto">
                <a:xfrm>
                  <a:off x="-1536700" y="188912"/>
                  <a:ext cx="74453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a:endParaRPr>
                </a:p>
              </p:txBody>
            </p:sp>
          </p:grpSp>
        </p:grpSp>
      </p:grpSp>
      <p:sp>
        <p:nvSpPr>
          <p:cNvPr id="84" name="Freeform 83"/>
          <p:cNvSpPr>
            <a:spLocks/>
          </p:cNvSpPr>
          <p:nvPr/>
        </p:nvSpPr>
        <p:spPr bwMode="auto">
          <a:xfrm rot="3284225" flipV="1">
            <a:off x="4389713" y="3382623"/>
            <a:ext cx="91414" cy="19383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engage"/>
          <p:cNvSpPr/>
          <p:nvPr/>
        </p:nvSpPr>
        <p:spPr bwMode="auto">
          <a:xfrm>
            <a:off x="2128214" y="988632"/>
            <a:ext cx="2193938" cy="9870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algn="ctr" defTabSz="932114" fontAlgn="base">
              <a:lnSpc>
                <a:spcPct val="90000"/>
              </a:lnSpc>
              <a:spcBef>
                <a:spcPct val="0"/>
              </a:spcBef>
              <a:spcAft>
                <a:spcPct val="0"/>
              </a:spcAft>
              <a:defRPr/>
            </a:pPr>
            <a:r>
              <a:rPr lang="en-US" sz="2448">
                <a:gradFill>
                  <a:gsLst>
                    <a:gs pos="7143">
                      <a:srgbClr val="505050"/>
                    </a:gs>
                    <a:gs pos="20536">
                      <a:srgbClr val="505050"/>
                    </a:gs>
                  </a:gsLst>
                  <a:lin ang="5400000" scaled="0"/>
                </a:gradFill>
                <a:latin typeface="Segoe UI Semilight" panose="020B0402040204020203" pitchFamily="34" charset="0"/>
                <a:cs typeface="Segoe UI Semilight" panose="020B0402040204020203" pitchFamily="34" charset="0"/>
              </a:rPr>
              <a:t>Engage your customers</a:t>
            </a:r>
          </a:p>
        </p:txBody>
      </p:sp>
      <p:sp>
        <p:nvSpPr>
          <p:cNvPr id="71" name="empower"/>
          <p:cNvSpPr/>
          <p:nvPr/>
        </p:nvSpPr>
        <p:spPr bwMode="auto">
          <a:xfrm>
            <a:off x="1931045" y="3525157"/>
            <a:ext cx="2339488" cy="9735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algn="ctr" defTabSz="932114" fontAlgn="base">
              <a:lnSpc>
                <a:spcPct val="90000"/>
              </a:lnSpc>
              <a:spcBef>
                <a:spcPct val="0"/>
              </a:spcBef>
              <a:spcAft>
                <a:spcPct val="0"/>
              </a:spcAft>
              <a:defRPr/>
            </a:pPr>
            <a:r>
              <a:rPr lang="en-US" sz="2448">
                <a:gradFill>
                  <a:gsLst>
                    <a:gs pos="7143">
                      <a:srgbClr val="505050"/>
                    </a:gs>
                    <a:gs pos="20536">
                      <a:srgbClr val="505050"/>
                    </a:gs>
                  </a:gsLst>
                  <a:lin ang="5400000" scaled="0"/>
                </a:gradFill>
                <a:latin typeface="Segoe UI Semilight" panose="020B0402040204020203" pitchFamily="34" charset="0"/>
                <a:cs typeface="Segoe UI Semilight" panose="020B0402040204020203" pitchFamily="34" charset="0"/>
              </a:rPr>
              <a:t>Empower your employees</a:t>
            </a:r>
          </a:p>
        </p:txBody>
      </p:sp>
      <p:sp>
        <p:nvSpPr>
          <p:cNvPr id="70" name="optimize"/>
          <p:cNvSpPr/>
          <p:nvPr/>
        </p:nvSpPr>
        <p:spPr bwMode="auto">
          <a:xfrm>
            <a:off x="8008909" y="3518408"/>
            <a:ext cx="2613288" cy="9870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algn="ctr" defTabSz="932114" fontAlgn="base">
              <a:lnSpc>
                <a:spcPct val="90000"/>
              </a:lnSpc>
              <a:spcBef>
                <a:spcPct val="0"/>
              </a:spcBef>
              <a:spcAft>
                <a:spcPct val="0"/>
              </a:spcAft>
              <a:defRPr/>
            </a:pPr>
            <a:r>
              <a:rPr lang="en-US" sz="2448">
                <a:gradFill>
                  <a:gsLst>
                    <a:gs pos="7143">
                      <a:srgbClr val="505050"/>
                    </a:gs>
                    <a:gs pos="20536">
                      <a:srgbClr val="505050"/>
                    </a:gs>
                  </a:gsLst>
                  <a:lin ang="5400000" scaled="0"/>
                </a:gradFill>
                <a:latin typeface="Segoe UI Semilight" panose="020B0402040204020203" pitchFamily="34" charset="0"/>
                <a:cs typeface="Segoe UI Semilight" panose="020B0402040204020203" pitchFamily="34" charset="0"/>
              </a:rPr>
              <a:t>Optimize your operations</a:t>
            </a:r>
          </a:p>
        </p:txBody>
      </p:sp>
      <p:sp>
        <p:nvSpPr>
          <p:cNvPr id="68" name="transform"/>
          <p:cNvSpPr/>
          <p:nvPr/>
        </p:nvSpPr>
        <p:spPr bwMode="auto">
          <a:xfrm>
            <a:off x="8148105" y="988632"/>
            <a:ext cx="2367185" cy="9870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algn="ctr" defTabSz="932114" fontAlgn="base">
              <a:lnSpc>
                <a:spcPct val="90000"/>
              </a:lnSpc>
              <a:spcBef>
                <a:spcPct val="0"/>
              </a:spcBef>
              <a:spcAft>
                <a:spcPct val="0"/>
              </a:spcAft>
              <a:defRPr/>
            </a:pPr>
            <a:r>
              <a:rPr lang="en-US" sz="2448">
                <a:gradFill>
                  <a:gsLst>
                    <a:gs pos="7143">
                      <a:srgbClr val="505050"/>
                    </a:gs>
                    <a:gs pos="20536">
                      <a:srgbClr val="505050"/>
                    </a:gs>
                  </a:gsLst>
                  <a:lin ang="5400000" scaled="0"/>
                </a:gradFill>
                <a:latin typeface="Segoe UI Semilight" panose="020B0402040204020203" pitchFamily="34" charset="0"/>
                <a:cs typeface="Segoe UI Semilight" panose="020B0402040204020203" pitchFamily="34" charset="0"/>
              </a:rPr>
              <a:t>Transform your products</a:t>
            </a:r>
          </a:p>
        </p:txBody>
      </p:sp>
      <p:sp>
        <p:nvSpPr>
          <p:cNvPr id="94" name="Freeform 93"/>
          <p:cNvSpPr>
            <a:spLocks/>
          </p:cNvSpPr>
          <p:nvPr/>
        </p:nvSpPr>
        <p:spPr bwMode="auto">
          <a:xfrm rot="1856903" flipH="1" flipV="1">
            <a:off x="5281383" y="4432573"/>
            <a:ext cx="91414" cy="19383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Freeform 90"/>
          <p:cNvSpPr>
            <a:spLocks/>
          </p:cNvSpPr>
          <p:nvPr/>
        </p:nvSpPr>
        <p:spPr bwMode="auto">
          <a:xfrm rot="19786451" flipV="1">
            <a:off x="7082822" y="4444283"/>
            <a:ext cx="91414" cy="19383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Freeform 92"/>
          <p:cNvSpPr>
            <a:spLocks/>
          </p:cNvSpPr>
          <p:nvPr/>
        </p:nvSpPr>
        <p:spPr bwMode="auto">
          <a:xfrm rot="14812449" flipV="1">
            <a:off x="7954754" y="1950045"/>
            <a:ext cx="91414" cy="19383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 name="Freeform 87"/>
          <p:cNvSpPr>
            <a:spLocks/>
          </p:cNvSpPr>
          <p:nvPr/>
        </p:nvSpPr>
        <p:spPr bwMode="auto">
          <a:xfrm rot="8621118" flipV="1">
            <a:off x="5359286" y="988595"/>
            <a:ext cx="91414" cy="19383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Freeform 89"/>
          <p:cNvSpPr>
            <a:spLocks/>
          </p:cNvSpPr>
          <p:nvPr/>
        </p:nvSpPr>
        <p:spPr bwMode="auto">
          <a:xfrm rot="2005605" flipV="1">
            <a:off x="6988034" y="967513"/>
            <a:ext cx="91414" cy="19383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 name="Group 3"/>
          <p:cNvGrpSpPr/>
          <p:nvPr/>
        </p:nvGrpSpPr>
        <p:grpSpPr>
          <a:xfrm>
            <a:off x="7310978" y="3754453"/>
            <a:ext cx="514923" cy="514923"/>
            <a:chOff x="7167412" y="3681171"/>
            <a:chExt cx="504872" cy="504872"/>
          </a:xfrm>
        </p:grpSpPr>
        <p:sp>
          <p:nvSpPr>
            <p:cNvPr id="72" name="Line 9"/>
            <p:cNvSpPr>
              <a:spLocks noChangeShapeType="1"/>
            </p:cNvSpPr>
            <p:nvPr/>
          </p:nvSpPr>
          <p:spPr bwMode="auto">
            <a:xfrm>
              <a:off x="7470010" y="4062461"/>
              <a:ext cx="16764" cy="36601"/>
            </a:xfrm>
            <a:prstGeom prst="line">
              <a:avLst/>
            </a:prstGeom>
            <a:noFill/>
            <a:ln w="19050" cap="flat">
              <a:solidFill>
                <a:schemeClr val="bg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74" name="Line 10"/>
            <p:cNvSpPr>
              <a:spLocks noChangeShapeType="1"/>
            </p:cNvSpPr>
            <p:nvPr/>
          </p:nvSpPr>
          <p:spPr bwMode="auto">
            <a:xfrm>
              <a:off x="7347564" y="3771846"/>
              <a:ext cx="16764" cy="32941"/>
            </a:xfrm>
            <a:prstGeom prst="line">
              <a:avLst/>
            </a:prstGeom>
            <a:noFill/>
            <a:ln w="19050" cap="flat">
              <a:solidFill>
                <a:schemeClr val="bg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75" name="Line 11"/>
            <p:cNvSpPr>
              <a:spLocks noChangeShapeType="1"/>
            </p:cNvSpPr>
            <p:nvPr/>
          </p:nvSpPr>
          <p:spPr bwMode="auto">
            <a:xfrm flipH="1">
              <a:off x="7351208" y="4062461"/>
              <a:ext cx="13119" cy="36601"/>
            </a:xfrm>
            <a:prstGeom prst="line">
              <a:avLst/>
            </a:prstGeom>
            <a:noFill/>
            <a:ln w="19050" cap="flat">
              <a:solidFill>
                <a:schemeClr val="bg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76" name="Line 12"/>
            <p:cNvSpPr>
              <a:spLocks noChangeShapeType="1"/>
            </p:cNvSpPr>
            <p:nvPr/>
          </p:nvSpPr>
          <p:spPr bwMode="auto">
            <a:xfrm flipH="1">
              <a:off x="7470010" y="3771846"/>
              <a:ext cx="13119" cy="32941"/>
            </a:xfrm>
            <a:prstGeom prst="line">
              <a:avLst/>
            </a:prstGeom>
            <a:noFill/>
            <a:ln w="19050" cap="flat">
              <a:solidFill>
                <a:srgbClr val="FFFFFF"/>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77" name="Line 14"/>
            <p:cNvSpPr>
              <a:spLocks noChangeShapeType="1"/>
            </p:cNvSpPr>
            <p:nvPr/>
          </p:nvSpPr>
          <p:spPr bwMode="auto">
            <a:xfrm>
              <a:off x="7545809" y="3986330"/>
              <a:ext cx="36442" cy="16836"/>
            </a:xfrm>
            <a:prstGeom prst="line">
              <a:avLst/>
            </a:prstGeom>
            <a:noFill/>
            <a:ln w="19050" cap="flat">
              <a:solidFill>
                <a:schemeClr val="bg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78" name="Line 15"/>
            <p:cNvSpPr>
              <a:spLocks noChangeShapeType="1"/>
            </p:cNvSpPr>
            <p:nvPr/>
          </p:nvSpPr>
          <p:spPr bwMode="auto">
            <a:xfrm>
              <a:off x="7252088" y="3867742"/>
              <a:ext cx="36442" cy="13177"/>
            </a:xfrm>
            <a:prstGeom prst="line">
              <a:avLst/>
            </a:prstGeom>
            <a:noFill/>
            <a:ln w="19050" cap="flat">
              <a:solidFill>
                <a:schemeClr val="bg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79" name="Line 16"/>
            <p:cNvSpPr>
              <a:spLocks noChangeShapeType="1"/>
            </p:cNvSpPr>
            <p:nvPr/>
          </p:nvSpPr>
          <p:spPr bwMode="auto">
            <a:xfrm flipV="1">
              <a:off x="7545809" y="3867742"/>
              <a:ext cx="36442" cy="13177"/>
            </a:xfrm>
            <a:prstGeom prst="line">
              <a:avLst/>
            </a:prstGeom>
            <a:noFill/>
            <a:ln w="28575">
              <a:solidFill>
                <a:schemeClr val="bg1">
                  <a:lumMod val="85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Line 17"/>
            <p:cNvSpPr>
              <a:spLocks noChangeShapeType="1"/>
            </p:cNvSpPr>
            <p:nvPr/>
          </p:nvSpPr>
          <p:spPr bwMode="auto">
            <a:xfrm flipV="1">
              <a:off x="7252088" y="3986330"/>
              <a:ext cx="36442" cy="16836"/>
            </a:xfrm>
            <a:prstGeom prst="line">
              <a:avLst/>
            </a:prstGeom>
            <a:noFill/>
            <a:ln w="19050" cap="flat">
              <a:solidFill>
                <a:schemeClr val="bg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81" name="Oval 20"/>
            <p:cNvSpPr>
              <a:spLocks noChangeArrowheads="1"/>
            </p:cNvSpPr>
            <p:nvPr/>
          </p:nvSpPr>
          <p:spPr bwMode="auto">
            <a:xfrm>
              <a:off x="7281969" y="3798199"/>
              <a:ext cx="270400" cy="270851"/>
            </a:xfrm>
            <a:prstGeom prst="ellipse">
              <a:avLst/>
            </a:prstGeom>
            <a:noFill/>
            <a:ln w="19050" cap="flat">
              <a:solidFill>
                <a:schemeClr val="bg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2" name="Oval 1"/>
            <p:cNvSpPr/>
            <p:nvPr/>
          </p:nvSpPr>
          <p:spPr bwMode="auto">
            <a:xfrm>
              <a:off x="7167412" y="3681171"/>
              <a:ext cx="504872" cy="504872"/>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02" name="Freeform 6"/>
          <p:cNvSpPr>
            <a:spLocks noEditPoints="1"/>
          </p:cNvSpPr>
          <p:nvPr/>
        </p:nvSpPr>
        <p:spPr bwMode="auto">
          <a:xfrm>
            <a:off x="9857788" y="6130078"/>
            <a:ext cx="302616" cy="504134"/>
          </a:xfrm>
          <a:custGeom>
            <a:avLst/>
            <a:gdLst>
              <a:gd name="T0" fmla="*/ 3350 w 4863"/>
              <a:gd name="T1" fmla="*/ 5119 h 8104"/>
              <a:gd name="T2" fmla="*/ 4053 w 4863"/>
              <a:gd name="T3" fmla="*/ 3572 h 8104"/>
              <a:gd name="T4" fmla="*/ 4053 w 4863"/>
              <a:gd name="T5" fmla="*/ 3572 h 8104"/>
              <a:gd name="T6" fmla="*/ 4431 w 4863"/>
              <a:gd name="T7" fmla="*/ 2399 h 8104"/>
              <a:gd name="T8" fmla="*/ 2432 w 4863"/>
              <a:gd name="T9" fmla="*/ 427 h 8104"/>
              <a:gd name="T10" fmla="*/ 433 w 4863"/>
              <a:gd name="T11" fmla="*/ 2399 h 8104"/>
              <a:gd name="T12" fmla="*/ 811 w 4863"/>
              <a:gd name="T13" fmla="*/ 3572 h 8104"/>
              <a:gd name="T14" fmla="*/ 811 w 4863"/>
              <a:gd name="T15" fmla="*/ 3572 h 8104"/>
              <a:gd name="T16" fmla="*/ 1459 w 4863"/>
              <a:gd name="T17" fmla="*/ 5119 h 8104"/>
              <a:gd name="T18" fmla="*/ 3350 w 4863"/>
              <a:gd name="T19" fmla="*/ 5119 h 8104"/>
              <a:gd name="T20" fmla="*/ 487 w 4863"/>
              <a:gd name="T21" fmla="*/ 3839 h 8104"/>
              <a:gd name="T22" fmla="*/ 0 w 4863"/>
              <a:gd name="T23" fmla="*/ 2399 h 8104"/>
              <a:gd name="T24" fmla="*/ 2432 w 4863"/>
              <a:gd name="T25" fmla="*/ 0 h 8104"/>
              <a:gd name="T26" fmla="*/ 4863 w 4863"/>
              <a:gd name="T27" fmla="*/ 2399 h 8104"/>
              <a:gd name="T28" fmla="*/ 4377 w 4863"/>
              <a:gd name="T29" fmla="*/ 3839 h 8104"/>
              <a:gd name="T30" fmla="*/ 4377 w 4863"/>
              <a:gd name="T31" fmla="*/ 3839 h 8104"/>
              <a:gd name="T32" fmla="*/ 4183 w 4863"/>
              <a:gd name="T33" fmla="*/ 4091 h 8104"/>
              <a:gd name="T34" fmla="*/ 3782 w 4863"/>
              <a:gd name="T35" fmla="*/ 5332 h 8104"/>
              <a:gd name="T36" fmla="*/ 3728 w 4863"/>
              <a:gd name="T37" fmla="*/ 5545 h 8104"/>
              <a:gd name="T38" fmla="*/ 1081 w 4863"/>
              <a:gd name="T39" fmla="*/ 5545 h 8104"/>
              <a:gd name="T40" fmla="*/ 1081 w 4863"/>
              <a:gd name="T41" fmla="*/ 5332 h 8104"/>
              <a:gd name="T42" fmla="*/ 487 w 4863"/>
              <a:gd name="T43" fmla="*/ 3839 h 8104"/>
              <a:gd name="T44" fmla="*/ 3296 w 4863"/>
              <a:gd name="T45" fmla="*/ 8104 h 8104"/>
              <a:gd name="T46" fmla="*/ 3296 w 4863"/>
              <a:gd name="T47" fmla="*/ 7678 h 8104"/>
              <a:gd name="T48" fmla="*/ 1567 w 4863"/>
              <a:gd name="T49" fmla="*/ 7678 h 8104"/>
              <a:gd name="T50" fmla="*/ 1567 w 4863"/>
              <a:gd name="T51" fmla="*/ 8104 h 8104"/>
              <a:gd name="T52" fmla="*/ 3296 w 4863"/>
              <a:gd name="T53" fmla="*/ 8104 h 8104"/>
              <a:gd name="T54" fmla="*/ 3566 w 4863"/>
              <a:gd name="T55" fmla="*/ 6878 h 8104"/>
              <a:gd name="T56" fmla="*/ 1297 w 4863"/>
              <a:gd name="T57" fmla="*/ 6878 h 8104"/>
              <a:gd name="T58" fmla="*/ 1297 w 4863"/>
              <a:gd name="T59" fmla="*/ 7305 h 8104"/>
              <a:gd name="T60" fmla="*/ 3566 w 4863"/>
              <a:gd name="T61" fmla="*/ 7305 h 8104"/>
              <a:gd name="T62" fmla="*/ 3566 w 4863"/>
              <a:gd name="T63" fmla="*/ 6878 h 8104"/>
              <a:gd name="T64" fmla="*/ 3566 w 4863"/>
              <a:gd name="T65" fmla="*/ 6452 h 8104"/>
              <a:gd name="T66" fmla="*/ 1297 w 4863"/>
              <a:gd name="T67" fmla="*/ 6452 h 8104"/>
              <a:gd name="T68" fmla="*/ 1297 w 4863"/>
              <a:gd name="T69" fmla="*/ 6025 h 8104"/>
              <a:gd name="T70" fmla="*/ 3566 w 4863"/>
              <a:gd name="T71" fmla="*/ 6025 h 8104"/>
              <a:gd name="T72" fmla="*/ 3566 w 4863"/>
              <a:gd name="T73" fmla="*/ 6452 h 8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63" h="8104">
                <a:moveTo>
                  <a:pt x="3350" y="5119"/>
                </a:moveTo>
                <a:cubicBezTo>
                  <a:pt x="3404" y="4799"/>
                  <a:pt x="3566" y="4159"/>
                  <a:pt x="4053" y="3572"/>
                </a:cubicBezTo>
                <a:cubicBezTo>
                  <a:pt x="4053" y="3572"/>
                  <a:pt x="4053" y="3572"/>
                  <a:pt x="4053" y="3572"/>
                </a:cubicBezTo>
                <a:cubicBezTo>
                  <a:pt x="4269" y="3252"/>
                  <a:pt x="4431" y="2826"/>
                  <a:pt x="4431" y="2399"/>
                </a:cubicBezTo>
                <a:cubicBezTo>
                  <a:pt x="4431" y="1333"/>
                  <a:pt x="3512" y="427"/>
                  <a:pt x="2432" y="427"/>
                </a:cubicBezTo>
                <a:cubicBezTo>
                  <a:pt x="1297" y="427"/>
                  <a:pt x="433" y="1333"/>
                  <a:pt x="433" y="2399"/>
                </a:cubicBezTo>
                <a:cubicBezTo>
                  <a:pt x="433" y="2826"/>
                  <a:pt x="541" y="3252"/>
                  <a:pt x="811" y="3572"/>
                </a:cubicBezTo>
                <a:cubicBezTo>
                  <a:pt x="811" y="3572"/>
                  <a:pt x="811" y="3572"/>
                  <a:pt x="811" y="3572"/>
                </a:cubicBezTo>
                <a:cubicBezTo>
                  <a:pt x="1243" y="4159"/>
                  <a:pt x="1405" y="4799"/>
                  <a:pt x="1459" y="5119"/>
                </a:cubicBezTo>
                <a:lnTo>
                  <a:pt x="3350" y="5119"/>
                </a:lnTo>
                <a:close/>
                <a:moveTo>
                  <a:pt x="487" y="3839"/>
                </a:moveTo>
                <a:cubicBezTo>
                  <a:pt x="162" y="3412"/>
                  <a:pt x="0" y="2933"/>
                  <a:pt x="0" y="2399"/>
                </a:cubicBezTo>
                <a:cubicBezTo>
                  <a:pt x="0" y="1120"/>
                  <a:pt x="1081" y="0"/>
                  <a:pt x="2432" y="0"/>
                </a:cubicBezTo>
                <a:cubicBezTo>
                  <a:pt x="3782" y="0"/>
                  <a:pt x="4863" y="1120"/>
                  <a:pt x="4863" y="2399"/>
                </a:cubicBezTo>
                <a:cubicBezTo>
                  <a:pt x="4863" y="2933"/>
                  <a:pt x="4701" y="3412"/>
                  <a:pt x="4377" y="3839"/>
                </a:cubicBezTo>
                <a:cubicBezTo>
                  <a:pt x="4377" y="3839"/>
                  <a:pt x="4377" y="3839"/>
                  <a:pt x="4377" y="3839"/>
                </a:cubicBezTo>
                <a:cubicBezTo>
                  <a:pt x="4301" y="3914"/>
                  <a:pt x="4235" y="3998"/>
                  <a:pt x="4183" y="4091"/>
                </a:cubicBezTo>
                <a:cubicBezTo>
                  <a:pt x="3829" y="4733"/>
                  <a:pt x="3782" y="5332"/>
                  <a:pt x="3782" y="5332"/>
                </a:cubicBezTo>
                <a:cubicBezTo>
                  <a:pt x="3728" y="5545"/>
                  <a:pt x="3728" y="5545"/>
                  <a:pt x="3728" y="5545"/>
                </a:cubicBezTo>
                <a:cubicBezTo>
                  <a:pt x="1081" y="5545"/>
                  <a:pt x="1081" y="5545"/>
                  <a:pt x="1081" y="5545"/>
                </a:cubicBezTo>
                <a:cubicBezTo>
                  <a:pt x="1081" y="5332"/>
                  <a:pt x="1081" y="5332"/>
                  <a:pt x="1081" y="5332"/>
                </a:cubicBezTo>
                <a:cubicBezTo>
                  <a:pt x="1081" y="5332"/>
                  <a:pt x="1027" y="4532"/>
                  <a:pt x="487" y="3839"/>
                </a:cubicBezTo>
                <a:close/>
                <a:moveTo>
                  <a:pt x="3296" y="8104"/>
                </a:moveTo>
                <a:cubicBezTo>
                  <a:pt x="3296" y="7678"/>
                  <a:pt x="3296" y="7678"/>
                  <a:pt x="3296" y="7678"/>
                </a:cubicBezTo>
                <a:cubicBezTo>
                  <a:pt x="1567" y="7678"/>
                  <a:pt x="1567" y="7678"/>
                  <a:pt x="1567" y="7678"/>
                </a:cubicBezTo>
                <a:cubicBezTo>
                  <a:pt x="1567" y="8104"/>
                  <a:pt x="1567" y="8104"/>
                  <a:pt x="1567" y="8104"/>
                </a:cubicBezTo>
                <a:lnTo>
                  <a:pt x="3296" y="8104"/>
                </a:lnTo>
                <a:close/>
                <a:moveTo>
                  <a:pt x="3566" y="6878"/>
                </a:moveTo>
                <a:cubicBezTo>
                  <a:pt x="1297" y="6878"/>
                  <a:pt x="1297" y="6878"/>
                  <a:pt x="1297" y="6878"/>
                </a:cubicBezTo>
                <a:cubicBezTo>
                  <a:pt x="1297" y="7305"/>
                  <a:pt x="1297" y="7305"/>
                  <a:pt x="1297" y="7305"/>
                </a:cubicBezTo>
                <a:cubicBezTo>
                  <a:pt x="3566" y="7305"/>
                  <a:pt x="3566" y="7305"/>
                  <a:pt x="3566" y="7305"/>
                </a:cubicBezTo>
                <a:lnTo>
                  <a:pt x="3566" y="6878"/>
                </a:lnTo>
                <a:close/>
                <a:moveTo>
                  <a:pt x="3566" y="6452"/>
                </a:moveTo>
                <a:cubicBezTo>
                  <a:pt x="1297" y="6452"/>
                  <a:pt x="1297" y="6452"/>
                  <a:pt x="1297" y="6452"/>
                </a:cubicBezTo>
                <a:cubicBezTo>
                  <a:pt x="1297" y="6025"/>
                  <a:pt x="1297" y="6025"/>
                  <a:pt x="1297" y="6025"/>
                </a:cubicBezTo>
                <a:cubicBezTo>
                  <a:pt x="3566" y="6025"/>
                  <a:pt x="3566" y="6025"/>
                  <a:pt x="3566" y="6025"/>
                </a:cubicBezTo>
                <a:lnTo>
                  <a:pt x="3566" y="6452"/>
                </a:lnTo>
                <a:close/>
              </a:path>
            </a:pathLst>
          </a:custGeom>
          <a:solidFill>
            <a:srgbClr val="00BCF3"/>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03" name="Freeform 7"/>
          <p:cNvSpPr>
            <a:spLocks noEditPoints="1"/>
          </p:cNvSpPr>
          <p:nvPr/>
        </p:nvSpPr>
        <p:spPr bwMode="auto">
          <a:xfrm>
            <a:off x="2277921" y="6167300"/>
            <a:ext cx="390117" cy="429689"/>
          </a:xfrm>
          <a:custGeom>
            <a:avLst/>
            <a:gdLst>
              <a:gd name="T0" fmla="*/ 491 w 5954"/>
              <a:gd name="T1" fmla="*/ 2798 h 6560"/>
              <a:gd name="T2" fmla="*/ 491 w 5954"/>
              <a:gd name="T3" fmla="*/ 870 h 6560"/>
              <a:gd name="T4" fmla="*/ 1535 w 5954"/>
              <a:gd name="T5" fmla="*/ 1119 h 6560"/>
              <a:gd name="T6" fmla="*/ 2946 w 5954"/>
              <a:gd name="T7" fmla="*/ 746 h 6560"/>
              <a:gd name="T8" fmla="*/ 4358 w 5954"/>
              <a:gd name="T9" fmla="*/ 1119 h 6560"/>
              <a:gd name="T10" fmla="*/ 5463 w 5954"/>
              <a:gd name="T11" fmla="*/ 933 h 6560"/>
              <a:gd name="T12" fmla="*/ 5463 w 5954"/>
              <a:gd name="T13" fmla="*/ 2798 h 6560"/>
              <a:gd name="T14" fmla="*/ 2946 w 5954"/>
              <a:gd name="T15" fmla="*/ 6032 h 6560"/>
              <a:gd name="T16" fmla="*/ 491 w 5954"/>
              <a:gd name="T17" fmla="*/ 2798 h 6560"/>
              <a:gd name="T18" fmla="*/ 2946 w 5954"/>
              <a:gd name="T19" fmla="*/ 6560 h 6560"/>
              <a:gd name="T20" fmla="*/ 3008 w 5954"/>
              <a:gd name="T21" fmla="*/ 6529 h 6560"/>
              <a:gd name="T22" fmla="*/ 5954 w 5954"/>
              <a:gd name="T23" fmla="*/ 2798 h 6560"/>
              <a:gd name="T24" fmla="*/ 5954 w 5954"/>
              <a:gd name="T25" fmla="*/ 0 h 6560"/>
              <a:gd name="T26" fmla="*/ 5524 w 5954"/>
              <a:gd name="T27" fmla="*/ 311 h 6560"/>
              <a:gd name="T28" fmla="*/ 4358 w 5954"/>
              <a:gd name="T29" fmla="*/ 622 h 6560"/>
              <a:gd name="T30" fmla="*/ 3258 w 5954"/>
              <a:gd name="T31" fmla="*/ 393 h 6560"/>
              <a:gd name="T32" fmla="*/ 2946 w 5954"/>
              <a:gd name="T33" fmla="*/ 186 h 6560"/>
              <a:gd name="T34" fmla="*/ 2946 w 5954"/>
              <a:gd name="T35" fmla="*/ 186 h 6560"/>
              <a:gd name="T36" fmla="*/ 2823 w 5954"/>
              <a:gd name="T37" fmla="*/ 249 h 6560"/>
              <a:gd name="T38" fmla="*/ 1535 w 5954"/>
              <a:gd name="T39" fmla="*/ 622 h 6560"/>
              <a:gd name="T40" fmla="*/ 368 w 5954"/>
              <a:gd name="T41" fmla="*/ 311 h 6560"/>
              <a:gd name="T42" fmla="*/ 0 w 5954"/>
              <a:gd name="T43" fmla="*/ 62 h 6560"/>
              <a:gd name="T44" fmla="*/ 0 w 5954"/>
              <a:gd name="T45" fmla="*/ 2798 h 6560"/>
              <a:gd name="T46" fmla="*/ 2885 w 5954"/>
              <a:gd name="T47" fmla="*/ 6529 h 6560"/>
              <a:gd name="T48" fmla="*/ 2946 w 5954"/>
              <a:gd name="T49" fmla="*/ 6560 h 6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54" h="6560">
                <a:moveTo>
                  <a:pt x="491" y="2798"/>
                </a:moveTo>
                <a:cubicBezTo>
                  <a:pt x="491" y="870"/>
                  <a:pt x="491" y="870"/>
                  <a:pt x="491" y="870"/>
                </a:cubicBezTo>
                <a:cubicBezTo>
                  <a:pt x="737" y="995"/>
                  <a:pt x="1105" y="1119"/>
                  <a:pt x="1535" y="1119"/>
                </a:cubicBezTo>
                <a:cubicBezTo>
                  <a:pt x="2087" y="1119"/>
                  <a:pt x="2701" y="870"/>
                  <a:pt x="2946" y="746"/>
                </a:cubicBezTo>
                <a:cubicBezTo>
                  <a:pt x="3192" y="870"/>
                  <a:pt x="3744" y="1119"/>
                  <a:pt x="4358" y="1119"/>
                </a:cubicBezTo>
                <a:cubicBezTo>
                  <a:pt x="4788" y="1119"/>
                  <a:pt x="5156" y="995"/>
                  <a:pt x="5463" y="933"/>
                </a:cubicBezTo>
                <a:cubicBezTo>
                  <a:pt x="5463" y="2798"/>
                  <a:pt x="5463" y="2798"/>
                  <a:pt x="5463" y="2798"/>
                </a:cubicBezTo>
                <a:cubicBezTo>
                  <a:pt x="5463" y="4788"/>
                  <a:pt x="3376" y="5845"/>
                  <a:pt x="2946" y="6032"/>
                </a:cubicBezTo>
                <a:cubicBezTo>
                  <a:pt x="2517" y="5845"/>
                  <a:pt x="491" y="4788"/>
                  <a:pt x="491" y="2798"/>
                </a:cubicBezTo>
                <a:close/>
                <a:moveTo>
                  <a:pt x="2946" y="6560"/>
                </a:moveTo>
                <a:cubicBezTo>
                  <a:pt x="3008" y="6529"/>
                  <a:pt x="3008" y="6529"/>
                  <a:pt x="3008" y="6529"/>
                </a:cubicBezTo>
                <a:cubicBezTo>
                  <a:pt x="3130" y="6467"/>
                  <a:pt x="5954" y="5348"/>
                  <a:pt x="5954" y="2798"/>
                </a:cubicBezTo>
                <a:cubicBezTo>
                  <a:pt x="5954" y="0"/>
                  <a:pt x="5954" y="0"/>
                  <a:pt x="5954" y="0"/>
                </a:cubicBezTo>
                <a:cubicBezTo>
                  <a:pt x="5524" y="311"/>
                  <a:pt x="5524" y="311"/>
                  <a:pt x="5524" y="311"/>
                </a:cubicBezTo>
                <a:cubicBezTo>
                  <a:pt x="5524" y="311"/>
                  <a:pt x="5033" y="622"/>
                  <a:pt x="4358" y="622"/>
                </a:cubicBezTo>
                <a:cubicBezTo>
                  <a:pt x="3911" y="622"/>
                  <a:pt x="3491" y="485"/>
                  <a:pt x="3258" y="393"/>
                </a:cubicBezTo>
                <a:cubicBezTo>
                  <a:pt x="3141" y="347"/>
                  <a:pt x="3035" y="276"/>
                  <a:pt x="2946" y="186"/>
                </a:cubicBezTo>
                <a:cubicBezTo>
                  <a:pt x="2946" y="186"/>
                  <a:pt x="2946" y="186"/>
                  <a:pt x="2946" y="186"/>
                </a:cubicBezTo>
                <a:cubicBezTo>
                  <a:pt x="2823" y="249"/>
                  <a:pt x="2823" y="249"/>
                  <a:pt x="2823" y="249"/>
                </a:cubicBezTo>
                <a:cubicBezTo>
                  <a:pt x="2823" y="249"/>
                  <a:pt x="2148" y="622"/>
                  <a:pt x="1535" y="622"/>
                </a:cubicBezTo>
                <a:cubicBezTo>
                  <a:pt x="921" y="622"/>
                  <a:pt x="368" y="311"/>
                  <a:pt x="368" y="311"/>
                </a:cubicBezTo>
                <a:cubicBezTo>
                  <a:pt x="0" y="62"/>
                  <a:pt x="0" y="62"/>
                  <a:pt x="0" y="62"/>
                </a:cubicBezTo>
                <a:cubicBezTo>
                  <a:pt x="0" y="2798"/>
                  <a:pt x="0" y="2798"/>
                  <a:pt x="0" y="2798"/>
                </a:cubicBezTo>
                <a:cubicBezTo>
                  <a:pt x="0" y="5348"/>
                  <a:pt x="2762" y="6467"/>
                  <a:pt x="2885" y="6529"/>
                </a:cubicBezTo>
                <a:lnTo>
                  <a:pt x="2946" y="6560"/>
                </a:lnTo>
                <a:close/>
              </a:path>
            </a:pathLst>
          </a:custGeom>
          <a:solidFill>
            <a:srgbClr val="00BCF3"/>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04" name="Freeform 8"/>
          <p:cNvSpPr>
            <a:spLocks noEditPoints="1"/>
          </p:cNvSpPr>
          <p:nvPr/>
        </p:nvSpPr>
        <p:spPr bwMode="auto">
          <a:xfrm>
            <a:off x="7283546" y="6206164"/>
            <a:ext cx="514603" cy="351962"/>
          </a:xfrm>
          <a:custGeom>
            <a:avLst/>
            <a:gdLst>
              <a:gd name="T0" fmla="*/ 6034 w 8045"/>
              <a:gd name="T1" fmla="*/ 1251 h 5504"/>
              <a:gd name="T2" fmla="*/ 4023 w 8045"/>
              <a:gd name="T3" fmla="*/ 0 h 5504"/>
              <a:gd name="T4" fmla="*/ 1760 w 8045"/>
              <a:gd name="T5" fmla="*/ 2001 h 5504"/>
              <a:gd name="T6" fmla="*/ 0 w 8045"/>
              <a:gd name="T7" fmla="*/ 3753 h 5504"/>
              <a:gd name="T8" fmla="*/ 1760 w 8045"/>
              <a:gd name="T9" fmla="*/ 5504 h 5504"/>
              <a:gd name="T10" fmla="*/ 5908 w 8045"/>
              <a:gd name="T11" fmla="*/ 5504 h 5504"/>
              <a:gd name="T12" fmla="*/ 8045 w 8045"/>
              <a:gd name="T13" fmla="*/ 3378 h 5504"/>
              <a:gd name="T14" fmla="*/ 6034 w 8045"/>
              <a:gd name="T15" fmla="*/ 1251 h 5504"/>
              <a:gd name="T16" fmla="*/ 5908 w 8045"/>
              <a:gd name="T17" fmla="*/ 5004 h 5504"/>
              <a:gd name="T18" fmla="*/ 1760 w 8045"/>
              <a:gd name="T19" fmla="*/ 5004 h 5504"/>
              <a:gd name="T20" fmla="*/ 503 w 8045"/>
              <a:gd name="T21" fmla="*/ 3753 h 5504"/>
              <a:gd name="T22" fmla="*/ 1681 w 8045"/>
              <a:gd name="T23" fmla="*/ 2505 h 5504"/>
              <a:gd name="T24" fmla="*/ 2263 w 8045"/>
              <a:gd name="T25" fmla="*/ 2507 h 5504"/>
              <a:gd name="T26" fmla="*/ 2263 w 8045"/>
              <a:gd name="T27" fmla="*/ 2252 h 5504"/>
              <a:gd name="T28" fmla="*/ 4023 w 8045"/>
              <a:gd name="T29" fmla="*/ 500 h 5504"/>
              <a:gd name="T30" fmla="*/ 5657 w 8045"/>
              <a:gd name="T31" fmla="*/ 1626 h 5504"/>
              <a:gd name="T32" fmla="*/ 5720 w 8045"/>
              <a:gd name="T33" fmla="*/ 1751 h 5504"/>
              <a:gd name="T34" fmla="*/ 5908 w 8045"/>
              <a:gd name="T35" fmla="*/ 1751 h 5504"/>
              <a:gd name="T36" fmla="*/ 7543 w 8045"/>
              <a:gd name="T37" fmla="*/ 3378 h 5504"/>
              <a:gd name="T38" fmla="*/ 5908 w 8045"/>
              <a:gd name="T39" fmla="*/ 5004 h 5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45" h="5504">
                <a:moveTo>
                  <a:pt x="6034" y="1251"/>
                </a:moveTo>
                <a:cubicBezTo>
                  <a:pt x="5657" y="500"/>
                  <a:pt x="4840" y="0"/>
                  <a:pt x="4023" y="0"/>
                </a:cubicBezTo>
                <a:cubicBezTo>
                  <a:pt x="2828" y="0"/>
                  <a:pt x="1886" y="875"/>
                  <a:pt x="1760" y="2001"/>
                </a:cubicBezTo>
                <a:cubicBezTo>
                  <a:pt x="754" y="2001"/>
                  <a:pt x="0" y="2815"/>
                  <a:pt x="0" y="3753"/>
                </a:cubicBezTo>
                <a:cubicBezTo>
                  <a:pt x="0" y="4754"/>
                  <a:pt x="754" y="5504"/>
                  <a:pt x="1760" y="5504"/>
                </a:cubicBezTo>
                <a:cubicBezTo>
                  <a:pt x="1760" y="5504"/>
                  <a:pt x="1760" y="5504"/>
                  <a:pt x="5908" y="5504"/>
                </a:cubicBezTo>
                <a:cubicBezTo>
                  <a:pt x="7040" y="5504"/>
                  <a:pt x="8045" y="4566"/>
                  <a:pt x="8045" y="3378"/>
                </a:cubicBezTo>
                <a:cubicBezTo>
                  <a:pt x="8045" y="2252"/>
                  <a:pt x="7166" y="1376"/>
                  <a:pt x="6034" y="1251"/>
                </a:cubicBezTo>
                <a:close/>
                <a:moveTo>
                  <a:pt x="5908" y="5004"/>
                </a:moveTo>
                <a:cubicBezTo>
                  <a:pt x="5908" y="5004"/>
                  <a:pt x="5908" y="5004"/>
                  <a:pt x="1760" y="5004"/>
                </a:cubicBezTo>
                <a:cubicBezTo>
                  <a:pt x="1069" y="5004"/>
                  <a:pt x="503" y="4441"/>
                  <a:pt x="503" y="3753"/>
                </a:cubicBezTo>
                <a:cubicBezTo>
                  <a:pt x="503" y="3091"/>
                  <a:pt x="1026" y="2545"/>
                  <a:pt x="1681" y="2505"/>
                </a:cubicBezTo>
                <a:cubicBezTo>
                  <a:pt x="1766" y="2492"/>
                  <a:pt x="1948" y="2478"/>
                  <a:pt x="2263" y="2507"/>
                </a:cubicBezTo>
                <a:cubicBezTo>
                  <a:pt x="2263" y="2463"/>
                  <a:pt x="2263" y="2387"/>
                  <a:pt x="2263" y="2252"/>
                </a:cubicBezTo>
                <a:cubicBezTo>
                  <a:pt x="2263" y="1313"/>
                  <a:pt x="3017" y="500"/>
                  <a:pt x="4023" y="500"/>
                </a:cubicBezTo>
                <a:cubicBezTo>
                  <a:pt x="4714" y="500"/>
                  <a:pt x="5343" y="938"/>
                  <a:pt x="5657" y="1626"/>
                </a:cubicBezTo>
                <a:cubicBezTo>
                  <a:pt x="5657" y="1626"/>
                  <a:pt x="5657" y="1626"/>
                  <a:pt x="5720" y="1751"/>
                </a:cubicBezTo>
                <a:cubicBezTo>
                  <a:pt x="5720" y="1751"/>
                  <a:pt x="5720" y="1751"/>
                  <a:pt x="5908" y="1751"/>
                </a:cubicBezTo>
                <a:cubicBezTo>
                  <a:pt x="6788" y="1751"/>
                  <a:pt x="7543" y="2502"/>
                  <a:pt x="7543" y="3378"/>
                </a:cubicBezTo>
                <a:cubicBezTo>
                  <a:pt x="7543" y="4316"/>
                  <a:pt x="6788" y="5004"/>
                  <a:pt x="5908" y="5004"/>
                </a:cubicBezTo>
                <a:close/>
              </a:path>
            </a:pathLst>
          </a:custGeom>
          <a:solidFill>
            <a:srgbClr val="00BCF3"/>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82" name="Freeform 5"/>
          <p:cNvSpPr>
            <a:spLocks/>
          </p:cNvSpPr>
          <p:nvPr/>
        </p:nvSpPr>
        <p:spPr bwMode="auto">
          <a:xfrm>
            <a:off x="4777150" y="6130078"/>
            <a:ext cx="487665" cy="503271"/>
          </a:xfrm>
          <a:custGeom>
            <a:avLst/>
            <a:gdLst>
              <a:gd name="T0" fmla="*/ 15258 w 18559"/>
              <a:gd name="T1" fmla="*/ 6281 h 19153"/>
              <a:gd name="T2" fmla="*/ 14451 w 18559"/>
              <a:gd name="T3" fmla="*/ 7115 h 19153"/>
              <a:gd name="T4" fmla="*/ 15991 w 18559"/>
              <a:gd name="T5" fmla="*/ 8933 h 19153"/>
              <a:gd name="T6" fmla="*/ 9903 w 18559"/>
              <a:gd name="T7" fmla="*/ 8933 h 19153"/>
              <a:gd name="T8" fmla="*/ 9903 w 18559"/>
              <a:gd name="T9" fmla="*/ 2649 h 19153"/>
              <a:gd name="T10" fmla="*/ 11662 w 18559"/>
              <a:gd name="T11" fmla="*/ 4314 h 19153"/>
              <a:gd name="T12" fmla="*/ 12545 w 18559"/>
              <a:gd name="T13" fmla="*/ 3405 h 19153"/>
              <a:gd name="T14" fmla="*/ 9242 w 18559"/>
              <a:gd name="T15" fmla="*/ 0 h 19153"/>
              <a:gd name="T16" fmla="*/ 6088 w 18559"/>
              <a:gd name="T17" fmla="*/ 3405 h 19153"/>
              <a:gd name="T18" fmla="*/ 6968 w 18559"/>
              <a:gd name="T19" fmla="*/ 4314 h 19153"/>
              <a:gd name="T20" fmla="*/ 8509 w 18559"/>
              <a:gd name="T21" fmla="*/ 2649 h 19153"/>
              <a:gd name="T22" fmla="*/ 8509 w 18559"/>
              <a:gd name="T23" fmla="*/ 8933 h 19153"/>
              <a:gd name="T24" fmla="*/ 2639 w 18559"/>
              <a:gd name="T25" fmla="*/ 8933 h 19153"/>
              <a:gd name="T26" fmla="*/ 4180 w 18559"/>
              <a:gd name="T27" fmla="*/ 7115 h 19153"/>
              <a:gd name="T28" fmla="*/ 3300 w 18559"/>
              <a:gd name="T29" fmla="*/ 6281 h 19153"/>
              <a:gd name="T30" fmla="*/ 0 w 18559"/>
              <a:gd name="T31" fmla="*/ 9690 h 19153"/>
              <a:gd name="T32" fmla="*/ 3300 w 18559"/>
              <a:gd name="T33" fmla="*/ 12869 h 19153"/>
              <a:gd name="T34" fmla="*/ 4180 w 18559"/>
              <a:gd name="T35" fmla="*/ 11960 h 19153"/>
              <a:gd name="T36" fmla="*/ 2639 w 18559"/>
              <a:gd name="T37" fmla="*/ 10369 h 19153"/>
              <a:gd name="T38" fmla="*/ 8509 w 18559"/>
              <a:gd name="T39" fmla="*/ 10369 h 19153"/>
              <a:gd name="T40" fmla="*/ 8509 w 18559"/>
              <a:gd name="T41" fmla="*/ 16427 h 19153"/>
              <a:gd name="T42" fmla="*/ 6968 w 18559"/>
              <a:gd name="T43" fmla="*/ 14836 h 19153"/>
              <a:gd name="T44" fmla="*/ 6088 w 18559"/>
              <a:gd name="T45" fmla="*/ 15744 h 19153"/>
              <a:gd name="T46" fmla="*/ 9242 w 18559"/>
              <a:gd name="T47" fmla="*/ 19153 h 19153"/>
              <a:gd name="T48" fmla="*/ 12545 w 18559"/>
              <a:gd name="T49" fmla="*/ 15744 h 19153"/>
              <a:gd name="T50" fmla="*/ 11662 w 18559"/>
              <a:gd name="T51" fmla="*/ 14836 h 19153"/>
              <a:gd name="T52" fmla="*/ 9903 w 18559"/>
              <a:gd name="T53" fmla="*/ 16427 h 19153"/>
              <a:gd name="T54" fmla="*/ 9903 w 18559"/>
              <a:gd name="T55" fmla="*/ 10369 h 19153"/>
              <a:gd name="T56" fmla="*/ 15991 w 18559"/>
              <a:gd name="T57" fmla="*/ 10369 h 19153"/>
              <a:gd name="T58" fmla="*/ 14451 w 18559"/>
              <a:gd name="T59" fmla="*/ 11960 h 19153"/>
              <a:gd name="T60" fmla="*/ 15258 w 18559"/>
              <a:gd name="T61" fmla="*/ 12869 h 19153"/>
              <a:gd name="T62" fmla="*/ 18559 w 18559"/>
              <a:gd name="T63" fmla="*/ 9690 h 19153"/>
              <a:gd name="T64" fmla="*/ 15258 w 18559"/>
              <a:gd name="T65" fmla="*/ 6281 h 19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559" h="19153">
                <a:moveTo>
                  <a:pt x="15258" y="6281"/>
                </a:moveTo>
                <a:lnTo>
                  <a:pt x="14451" y="7115"/>
                </a:lnTo>
                <a:lnTo>
                  <a:pt x="15991" y="8933"/>
                </a:lnTo>
                <a:lnTo>
                  <a:pt x="9903" y="8933"/>
                </a:lnTo>
                <a:lnTo>
                  <a:pt x="9903" y="2649"/>
                </a:lnTo>
                <a:lnTo>
                  <a:pt x="11662" y="4314"/>
                </a:lnTo>
                <a:lnTo>
                  <a:pt x="12545" y="3405"/>
                </a:lnTo>
                <a:lnTo>
                  <a:pt x="9242" y="0"/>
                </a:lnTo>
                <a:lnTo>
                  <a:pt x="6088" y="3405"/>
                </a:lnTo>
                <a:lnTo>
                  <a:pt x="6968" y="4314"/>
                </a:lnTo>
                <a:lnTo>
                  <a:pt x="8509" y="2649"/>
                </a:lnTo>
                <a:lnTo>
                  <a:pt x="8509" y="8933"/>
                </a:lnTo>
                <a:lnTo>
                  <a:pt x="2639" y="8933"/>
                </a:lnTo>
                <a:lnTo>
                  <a:pt x="4180" y="7115"/>
                </a:lnTo>
                <a:lnTo>
                  <a:pt x="3300" y="6281"/>
                </a:lnTo>
                <a:lnTo>
                  <a:pt x="0" y="9690"/>
                </a:lnTo>
                <a:lnTo>
                  <a:pt x="3300" y="12869"/>
                </a:lnTo>
                <a:lnTo>
                  <a:pt x="4180" y="11960"/>
                </a:lnTo>
                <a:lnTo>
                  <a:pt x="2639" y="10369"/>
                </a:lnTo>
                <a:lnTo>
                  <a:pt x="8509" y="10369"/>
                </a:lnTo>
                <a:lnTo>
                  <a:pt x="8509" y="16427"/>
                </a:lnTo>
                <a:lnTo>
                  <a:pt x="6968" y="14836"/>
                </a:lnTo>
                <a:lnTo>
                  <a:pt x="6088" y="15744"/>
                </a:lnTo>
                <a:lnTo>
                  <a:pt x="9242" y="19153"/>
                </a:lnTo>
                <a:lnTo>
                  <a:pt x="12545" y="15744"/>
                </a:lnTo>
                <a:lnTo>
                  <a:pt x="11662" y="14836"/>
                </a:lnTo>
                <a:lnTo>
                  <a:pt x="9903" y="16427"/>
                </a:lnTo>
                <a:lnTo>
                  <a:pt x="9903" y="10369"/>
                </a:lnTo>
                <a:lnTo>
                  <a:pt x="15991" y="10369"/>
                </a:lnTo>
                <a:lnTo>
                  <a:pt x="14451" y="11960"/>
                </a:lnTo>
                <a:lnTo>
                  <a:pt x="15258" y="12869"/>
                </a:lnTo>
                <a:lnTo>
                  <a:pt x="18559" y="9690"/>
                </a:lnTo>
                <a:lnTo>
                  <a:pt x="15258" y="6281"/>
                </a:lnTo>
                <a:close/>
              </a:path>
            </a:pathLst>
          </a:custGeom>
          <a:solidFill>
            <a:srgbClr val="00BCF3"/>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9" name="Group 8">
            <a:extLst>
              <a:ext uri="{FF2B5EF4-FFF2-40B4-BE49-F238E27FC236}">
                <a16:creationId xmlns:a16="http://schemas.microsoft.com/office/drawing/2014/main" id="{B9B4DC2B-1C13-4B0C-9023-EC776E28D8A6}"/>
              </a:ext>
            </a:extLst>
          </p:cNvPr>
          <p:cNvGrpSpPr/>
          <p:nvPr/>
        </p:nvGrpSpPr>
        <p:grpSpPr>
          <a:xfrm>
            <a:off x="4692520" y="6058580"/>
            <a:ext cx="656923" cy="656923"/>
            <a:chOff x="2152202" y="6048183"/>
            <a:chExt cx="656923" cy="656923"/>
          </a:xfrm>
        </p:grpSpPr>
        <p:sp>
          <p:nvSpPr>
            <p:cNvPr id="83" name="Oval 82">
              <a:extLst>
                <a:ext uri="{FF2B5EF4-FFF2-40B4-BE49-F238E27FC236}">
                  <a16:creationId xmlns:a16="http://schemas.microsoft.com/office/drawing/2014/main" id="{B1FD5B2C-3AEB-46DF-AF25-D8C399447BD6}"/>
                </a:ext>
              </a:extLst>
            </p:cNvPr>
            <p:cNvSpPr/>
            <p:nvPr/>
          </p:nvSpPr>
          <p:spPr bwMode="auto">
            <a:xfrm>
              <a:off x="2152202" y="6048183"/>
              <a:ext cx="656923" cy="656923"/>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Freeform 12">
              <a:extLst>
                <a:ext uri="{FF2B5EF4-FFF2-40B4-BE49-F238E27FC236}">
                  <a16:creationId xmlns:a16="http://schemas.microsoft.com/office/drawing/2014/main" id="{DD9C2CF1-866A-4298-B136-340BCB78BBDA}"/>
                </a:ext>
              </a:extLst>
            </p:cNvPr>
            <p:cNvSpPr>
              <a:spLocks noChangeAspect="1" noEditPoints="1"/>
            </p:cNvSpPr>
            <p:nvPr/>
          </p:nvSpPr>
          <p:spPr bwMode="auto">
            <a:xfrm>
              <a:off x="2380335" y="6210484"/>
              <a:ext cx="200658" cy="332312"/>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3" name="Group 2">
            <a:extLst>
              <a:ext uri="{FF2B5EF4-FFF2-40B4-BE49-F238E27FC236}">
                <a16:creationId xmlns:a16="http://schemas.microsoft.com/office/drawing/2014/main" id="{91ED16ED-BA87-4D99-A1A4-0883F4B9869E}"/>
              </a:ext>
            </a:extLst>
          </p:cNvPr>
          <p:cNvGrpSpPr/>
          <p:nvPr/>
        </p:nvGrpSpPr>
        <p:grpSpPr>
          <a:xfrm>
            <a:off x="2128214" y="6048182"/>
            <a:ext cx="656923" cy="656923"/>
            <a:chOff x="4697548" y="6048183"/>
            <a:chExt cx="656923" cy="656923"/>
          </a:xfrm>
        </p:grpSpPr>
        <p:sp>
          <p:nvSpPr>
            <p:cNvPr id="96" name="Oval 95">
              <a:extLst>
                <a:ext uri="{FF2B5EF4-FFF2-40B4-BE49-F238E27FC236}">
                  <a16:creationId xmlns:a16="http://schemas.microsoft.com/office/drawing/2014/main" id="{CDEBF43C-496B-41E7-A0C8-CBA5E2D54837}"/>
                </a:ext>
              </a:extLst>
            </p:cNvPr>
            <p:cNvSpPr/>
            <p:nvPr/>
          </p:nvSpPr>
          <p:spPr bwMode="auto">
            <a:xfrm>
              <a:off x="4697548" y="6048183"/>
              <a:ext cx="656923" cy="656923"/>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0" name="Freeform 13">
              <a:extLst>
                <a:ext uri="{FF2B5EF4-FFF2-40B4-BE49-F238E27FC236}">
                  <a16:creationId xmlns:a16="http://schemas.microsoft.com/office/drawing/2014/main" id="{75060F99-A08E-4B5F-B8DC-56B7A409A3B1}"/>
                </a:ext>
              </a:extLst>
            </p:cNvPr>
            <p:cNvSpPr>
              <a:spLocks noChangeAspect="1" noEditPoints="1"/>
            </p:cNvSpPr>
            <p:nvPr/>
          </p:nvSpPr>
          <p:spPr bwMode="auto">
            <a:xfrm>
              <a:off x="4858511" y="6235246"/>
              <a:ext cx="334996" cy="232004"/>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sp>
        <p:nvSpPr>
          <p:cNvPr id="101" name="Oval 100">
            <a:extLst>
              <a:ext uri="{FF2B5EF4-FFF2-40B4-BE49-F238E27FC236}">
                <a16:creationId xmlns:a16="http://schemas.microsoft.com/office/drawing/2014/main" id="{33B33F04-954B-4838-8B1F-2E48658D427C}"/>
              </a:ext>
            </a:extLst>
          </p:cNvPr>
          <p:cNvSpPr/>
          <p:nvPr/>
        </p:nvSpPr>
        <p:spPr bwMode="auto">
          <a:xfrm>
            <a:off x="7236455" y="6074971"/>
            <a:ext cx="656923" cy="656923"/>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 name="Freeform 13">
            <a:extLst>
              <a:ext uri="{FF2B5EF4-FFF2-40B4-BE49-F238E27FC236}">
                <a16:creationId xmlns:a16="http://schemas.microsoft.com/office/drawing/2014/main" id="{6B509A1F-5DD2-4B12-A7D3-721F3F4F2EC8}"/>
              </a:ext>
            </a:extLst>
          </p:cNvPr>
          <p:cNvSpPr>
            <a:spLocks noChangeAspect="1" noEditPoints="1"/>
          </p:cNvSpPr>
          <p:nvPr/>
        </p:nvSpPr>
        <p:spPr bwMode="auto">
          <a:xfrm>
            <a:off x="7415129" y="6250371"/>
            <a:ext cx="299573" cy="306122"/>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sp>
        <p:nvSpPr>
          <p:cNvPr id="106" name="Oval 105">
            <a:extLst>
              <a:ext uri="{FF2B5EF4-FFF2-40B4-BE49-F238E27FC236}">
                <a16:creationId xmlns:a16="http://schemas.microsoft.com/office/drawing/2014/main" id="{7098373C-7EC3-4B61-91F5-DB935B73BCEF}"/>
              </a:ext>
            </a:extLst>
          </p:cNvPr>
          <p:cNvSpPr/>
          <p:nvPr/>
        </p:nvSpPr>
        <p:spPr bwMode="auto">
          <a:xfrm>
            <a:off x="9670490" y="6048183"/>
            <a:ext cx="656923" cy="656923"/>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7" name="Freeform 13">
            <a:extLst>
              <a:ext uri="{FF2B5EF4-FFF2-40B4-BE49-F238E27FC236}">
                <a16:creationId xmlns:a16="http://schemas.microsoft.com/office/drawing/2014/main" id="{2CE69874-8709-4617-9505-E48153B1EE7F}"/>
              </a:ext>
            </a:extLst>
          </p:cNvPr>
          <p:cNvSpPr>
            <a:spLocks noChangeAspect="1" noEditPoints="1"/>
          </p:cNvSpPr>
          <p:nvPr/>
        </p:nvSpPr>
        <p:spPr bwMode="auto">
          <a:xfrm>
            <a:off x="9870006" y="6237907"/>
            <a:ext cx="257889" cy="27747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spTree>
    <p:extLst>
      <p:ext uri="{BB962C8B-B14F-4D97-AF65-F5344CB8AC3E}">
        <p14:creationId xmlns:p14="http://schemas.microsoft.com/office/powerpoint/2010/main" val="1196941092"/>
      </p:ext>
    </p:extLst>
  </p:cSld>
  <p:clrMapOvr>
    <a:masterClrMapping/>
  </p:clrMapOvr>
  <mc:AlternateContent xmlns:mc="http://schemas.openxmlformats.org/markup-compatibility/2006" xmlns:p14="http://schemas.microsoft.com/office/powerpoint/2010/main">
    <mc:Choice Requires="p14">
      <p:transition spd="slow" p14:dur="1500">
        <p14:reveal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50"/>
                                        <p:tgtEl>
                                          <p:spTgt spid="28"/>
                                        </p:tgtEl>
                                      </p:cBhvr>
                                    </p:animEffect>
                                  </p:childTnLst>
                                </p:cTn>
                              </p:par>
                              <p:par>
                                <p:cTn id="8" presetID="42" presetClass="path" presetSubtype="0" decel="100000" fill="hold" grpId="1" nodeType="withEffect">
                                  <p:stCondLst>
                                    <p:cond delay="0"/>
                                  </p:stCondLst>
                                  <p:childTnLst>
                                    <p:animMotion origin="layout" path="M -2.08333E-6 -3.7037E-7 L -2.08333E-6 0.25 " pathEditMode="relative" rAng="0" ptsTypes="AA">
                                      <p:cBhvr>
                                        <p:cTn id="9" dur="650" spd="-100000" fill="hold"/>
                                        <p:tgtEl>
                                          <p:spTgt spid="28"/>
                                        </p:tgtEl>
                                        <p:attrNameLst>
                                          <p:attrName>ppt_x</p:attrName>
                                          <p:attrName>ppt_y</p:attrName>
                                        </p:attrNameLst>
                                      </p:cBhvr>
                                      <p:rCtr x="0" y="12500"/>
                                    </p:animMotion>
                                  </p:childTnLst>
                                </p:cTn>
                              </p:par>
                              <p:par>
                                <p:cTn id="10" presetID="10" presetClass="entr" presetSubtype="0" fill="hold" grpId="0" nodeType="withEffect">
                                  <p:stCondLst>
                                    <p:cond delay="120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1" presetClass="entr" presetSubtype="0" fill="hold" grpId="0" nodeType="withEffect">
                                  <p:stCondLst>
                                    <p:cond delay="700"/>
                                  </p:stCondLst>
                                  <p:childTnLst>
                                    <p:set>
                                      <p:cBhvr>
                                        <p:cTn id="14" dur="1" fill="hold">
                                          <p:stCondLst>
                                            <p:cond delay="499"/>
                                          </p:stCondLst>
                                        </p:cTn>
                                        <p:tgtEl>
                                          <p:spTgt spid="85"/>
                                        </p:tgtEl>
                                        <p:attrNameLst>
                                          <p:attrName>style.visibility</p:attrName>
                                        </p:attrNameLst>
                                      </p:cBhvr>
                                      <p:to>
                                        <p:strVal val="visible"/>
                                      </p:to>
                                    </p:set>
                                  </p:childTnLst>
                                </p:cTn>
                              </p:par>
                              <p:par>
                                <p:cTn id="15" presetID="6" presetClass="emph" presetSubtype="0" accel="100000" autoRev="1" fill="hold" grpId="1" nodeType="withEffect">
                                  <p:stCondLst>
                                    <p:cond delay="700"/>
                                  </p:stCondLst>
                                  <p:childTnLst>
                                    <p:animScale>
                                      <p:cBhvr>
                                        <p:cTn id="16" dur="500" fill="hold"/>
                                        <p:tgtEl>
                                          <p:spTgt spid="85"/>
                                        </p:tgtEl>
                                      </p:cBhvr>
                                      <p:by x="0" y="0"/>
                                    </p:animScale>
                                  </p:childTnLst>
                                </p:cTn>
                              </p:par>
                              <p:par>
                                <p:cTn id="17" presetID="63" presetClass="path" presetSubtype="0" decel="100000" fill="hold" grpId="2" nodeType="withEffect">
                                  <p:stCondLst>
                                    <p:cond delay="1200"/>
                                  </p:stCondLst>
                                  <p:childTnLst>
                                    <p:animMotion origin="layout" path="M -3.33333E-6 7.40741E-7 L -0.0108 0.05718 " pathEditMode="relative" rAng="0" ptsTypes="AA">
                                      <p:cBhvr>
                                        <p:cTn id="18" dur="500" spd="-100000" fill="hold"/>
                                        <p:tgtEl>
                                          <p:spTgt spid="85"/>
                                        </p:tgtEl>
                                        <p:attrNameLst>
                                          <p:attrName>ppt_x</p:attrName>
                                          <p:attrName>ppt_y</p:attrName>
                                        </p:attrNameLst>
                                      </p:cBhvr>
                                      <p:rCtr x="-547" y="2847"/>
                                    </p:animMotion>
                                  </p:childTnLst>
                                </p:cTn>
                              </p:par>
                              <p:par>
                                <p:cTn id="19" presetID="1" presetClass="entr" presetSubtype="0" fill="hold" grpId="0" nodeType="withEffect">
                                  <p:stCondLst>
                                    <p:cond delay="700"/>
                                  </p:stCondLst>
                                  <p:childTnLst>
                                    <p:set>
                                      <p:cBhvr>
                                        <p:cTn id="20" dur="1" fill="hold">
                                          <p:stCondLst>
                                            <p:cond delay="499"/>
                                          </p:stCondLst>
                                        </p:cTn>
                                        <p:tgtEl>
                                          <p:spTgt spid="84"/>
                                        </p:tgtEl>
                                        <p:attrNameLst>
                                          <p:attrName>style.visibility</p:attrName>
                                        </p:attrNameLst>
                                      </p:cBhvr>
                                      <p:to>
                                        <p:strVal val="visible"/>
                                      </p:to>
                                    </p:set>
                                  </p:childTnLst>
                                </p:cTn>
                              </p:par>
                              <p:par>
                                <p:cTn id="21" presetID="6" presetClass="emph" presetSubtype="0" accel="100000" autoRev="1" fill="hold" grpId="1" nodeType="withEffect">
                                  <p:stCondLst>
                                    <p:cond delay="700"/>
                                  </p:stCondLst>
                                  <p:childTnLst>
                                    <p:animScale>
                                      <p:cBhvr>
                                        <p:cTn id="22" dur="500" fill="hold"/>
                                        <p:tgtEl>
                                          <p:spTgt spid="84"/>
                                        </p:tgtEl>
                                      </p:cBhvr>
                                      <p:by x="0" y="0"/>
                                    </p:animScale>
                                  </p:childTnLst>
                                </p:cTn>
                              </p:par>
                              <p:par>
                                <p:cTn id="23" presetID="35" presetClass="path" presetSubtype="0" decel="100000" fill="hold" grpId="2" nodeType="withEffect">
                                  <p:stCondLst>
                                    <p:cond delay="1200"/>
                                  </p:stCondLst>
                                  <p:childTnLst>
                                    <p:animMotion origin="layout" path="M 1.875E-6 -3.7037E-6 L -0.00755 -0.04236 " pathEditMode="relative" rAng="0" ptsTypes="AA">
                                      <p:cBhvr>
                                        <p:cTn id="24" dur="500" spd="-100000" fill="hold"/>
                                        <p:tgtEl>
                                          <p:spTgt spid="84"/>
                                        </p:tgtEl>
                                        <p:attrNameLst>
                                          <p:attrName>ppt_x</p:attrName>
                                          <p:attrName>ppt_y</p:attrName>
                                        </p:attrNameLst>
                                      </p:cBhvr>
                                      <p:rCtr x="-378" y="-2130"/>
                                    </p:animMotion>
                                  </p:childTnLst>
                                </p:cTn>
                              </p:par>
                              <p:par>
                                <p:cTn id="25" presetID="1" presetClass="entr" presetSubtype="0" fill="hold" grpId="0" nodeType="withEffect">
                                  <p:stCondLst>
                                    <p:cond delay="700"/>
                                  </p:stCondLst>
                                  <p:childTnLst>
                                    <p:set>
                                      <p:cBhvr>
                                        <p:cTn id="26" dur="1" fill="hold">
                                          <p:stCondLst>
                                            <p:cond delay="499"/>
                                          </p:stCondLst>
                                        </p:cTn>
                                        <p:tgtEl>
                                          <p:spTgt spid="94"/>
                                        </p:tgtEl>
                                        <p:attrNameLst>
                                          <p:attrName>style.visibility</p:attrName>
                                        </p:attrNameLst>
                                      </p:cBhvr>
                                      <p:to>
                                        <p:strVal val="visible"/>
                                      </p:to>
                                    </p:set>
                                  </p:childTnLst>
                                </p:cTn>
                              </p:par>
                              <p:par>
                                <p:cTn id="27" presetID="6" presetClass="emph" presetSubtype="0" accel="100000" autoRev="1" fill="hold" grpId="1" nodeType="withEffect">
                                  <p:stCondLst>
                                    <p:cond delay="700"/>
                                  </p:stCondLst>
                                  <p:childTnLst>
                                    <p:animScale>
                                      <p:cBhvr>
                                        <p:cTn id="28" dur="500" fill="hold"/>
                                        <p:tgtEl>
                                          <p:spTgt spid="94"/>
                                        </p:tgtEl>
                                      </p:cBhvr>
                                      <p:by x="0" y="0"/>
                                    </p:animScale>
                                  </p:childTnLst>
                                </p:cTn>
                              </p:par>
                              <p:par>
                                <p:cTn id="29" presetID="63" presetClass="path" presetSubtype="0" decel="100000" fill="hold" grpId="2" nodeType="withEffect">
                                  <p:stCondLst>
                                    <p:cond delay="1200"/>
                                  </p:stCondLst>
                                  <p:childTnLst>
                                    <p:animMotion origin="layout" path="M 4.79167E-6 -3.7037E-6 L 0.03502 0.02639 " pathEditMode="relative" rAng="0" ptsTypes="AA">
                                      <p:cBhvr>
                                        <p:cTn id="30" dur="500" spd="-100000" fill="hold"/>
                                        <p:tgtEl>
                                          <p:spTgt spid="94"/>
                                        </p:tgtEl>
                                        <p:attrNameLst>
                                          <p:attrName>ppt_x</p:attrName>
                                          <p:attrName>ppt_y</p:attrName>
                                        </p:attrNameLst>
                                      </p:cBhvr>
                                      <p:rCtr x="1745" y="1319"/>
                                    </p:animMotion>
                                  </p:childTnLst>
                                </p:cTn>
                              </p:par>
                              <p:par>
                                <p:cTn id="31" presetID="1" presetClass="entr" presetSubtype="0" fill="hold" grpId="0" nodeType="withEffect">
                                  <p:stCondLst>
                                    <p:cond delay="700"/>
                                  </p:stCondLst>
                                  <p:childTnLst>
                                    <p:set>
                                      <p:cBhvr>
                                        <p:cTn id="32" dur="1" fill="hold">
                                          <p:stCondLst>
                                            <p:cond delay="499"/>
                                          </p:stCondLst>
                                        </p:cTn>
                                        <p:tgtEl>
                                          <p:spTgt spid="91"/>
                                        </p:tgtEl>
                                        <p:attrNameLst>
                                          <p:attrName>style.visibility</p:attrName>
                                        </p:attrNameLst>
                                      </p:cBhvr>
                                      <p:to>
                                        <p:strVal val="visible"/>
                                      </p:to>
                                    </p:set>
                                  </p:childTnLst>
                                </p:cTn>
                              </p:par>
                              <p:par>
                                <p:cTn id="33" presetID="6" presetClass="emph" presetSubtype="0" accel="100000" autoRev="1" fill="hold" grpId="1" nodeType="withEffect">
                                  <p:stCondLst>
                                    <p:cond delay="700"/>
                                  </p:stCondLst>
                                  <p:childTnLst>
                                    <p:animScale>
                                      <p:cBhvr>
                                        <p:cTn id="34" dur="500" fill="hold"/>
                                        <p:tgtEl>
                                          <p:spTgt spid="91"/>
                                        </p:tgtEl>
                                      </p:cBhvr>
                                      <p:by x="0" y="0"/>
                                    </p:animScale>
                                  </p:childTnLst>
                                </p:cTn>
                              </p:par>
                              <p:par>
                                <p:cTn id="35" presetID="35" presetClass="path" presetSubtype="0" decel="100000" fill="hold" grpId="2" nodeType="withEffect">
                                  <p:stCondLst>
                                    <p:cond delay="1200"/>
                                  </p:stCondLst>
                                  <p:childTnLst>
                                    <p:animMotion origin="layout" path="M 2.91667E-6 4.44444E-6 L -0.04219 0.02754 " pathEditMode="relative" rAng="0" ptsTypes="AA">
                                      <p:cBhvr>
                                        <p:cTn id="36" dur="500" spd="-100000" fill="hold"/>
                                        <p:tgtEl>
                                          <p:spTgt spid="91"/>
                                        </p:tgtEl>
                                        <p:attrNameLst>
                                          <p:attrName>ppt_x</p:attrName>
                                          <p:attrName>ppt_y</p:attrName>
                                        </p:attrNameLst>
                                      </p:cBhvr>
                                      <p:rCtr x="-2109" y="1366"/>
                                    </p:animMotion>
                                  </p:childTnLst>
                                </p:cTn>
                              </p:par>
                              <p:par>
                                <p:cTn id="37" presetID="1" presetClass="entr" presetSubtype="0" fill="hold" grpId="0" nodeType="withEffect">
                                  <p:stCondLst>
                                    <p:cond delay="700"/>
                                  </p:stCondLst>
                                  <p:childTnLst>
                                    <p:set>
                                      <p:cBhvr>
                                        <p:cTn id="38" dur="1" fill="hold">
                                          <p:stCondLst>
                                            <p:cond delay="499"/>
                                          </p:stCondLst>
                                        </p:cTn>
                                        <p:tgtEl>
                                          <p:spTgt spid="95"/>
                                        </p:tgtEl>
                                        <p:attrNameLst>
                                          <p:attrName>style.visibility</p:attrName>
                                        </p:attrNameLst>
                                      </p:cBhvr>
                                      <p:to>
                                        <p:strVal val="visible"/>
                                      </p:to>
                                    </p:set>
                                  </p:childTnLst>
                                </p:cTn>
                              </p:par>
                              <p:par>
                                <p:cTn id="39" presetID="6" presetClass="emph" presetSubtype="0" accel="100000" autoRev="1" fill="hold" grpId="1" nodeType="withEffect">
                                  <p:stCondLst>
                                    <p:cond delay="700"/>
                                  </p:stCondLst>
                                  <p:childTnLst>
                                    <p:animScale>
                                      <p:cBhvr>
                                        <p:cTn id="40" dur="500" fill="hold"/>
                                        <p:tgtEl>
                                          <p:spTgt spid="95"/>
                                        </p:tgtEl>
                                      </p:cBhvr>
                                      <p:by x="0" y="0"/>
                                    </p:animScale>
                                  </p:childTnLst>
                                </p:cTn>
                              </p:par>
                              <p:par>
                                <p:cTn id="41" presetID="63" presetClass="path" presetSubtype="0" decel="100000" fill="hold" grpId="2" nodeType="withEffect">
                                  <p:stCondLst>
                                    <p:cond delay="1200"/>
                                  </p:stCondLst>
                                  <p:childTnLst>
                                    <p:animMotion origin="layout" path="M 4.79167E-6 2.22222E-6 L 0.00963 -0.0625 " pathEditMode="relative" rAng="0" ptsTypes="AA">
                                      <p:cBhvr>
                                        <p:cTn id="42" dur="500" spd="-100000" fill="hold"/>
                                        <p:tgtEl>
                                          <p:spTgt spid="95"/>
                                        </p:tgtEl>
                                        <p:attrNameLst>
                                          <p:attrName>ppt_x</p:attrName>
                                          <p:attrName>ppt_y</p:attrName>
                                        </p:attrNameLst>
                                      </p:cBhvr>
                                      <p:rCtr x="482" y="-3125"/>
                                    </p:animMotion>
                                  </p:childTnLst>
                                </p:cTn>
                              </p:par>
                              <p:par>
                                <p:cTn id="43" presetID="1" presetClass="entr" presetSubtype="0" fill="hold" grpId="0" nodeType="withEffect">
                                  <p:stCondLst>
                                    <p:cond delay="700"/>
                                  </p:stCondLst>
                                  <p:childTnLst>
                                    <p:set>
                                      <p:cBhvr>
                                        <p:cTn id="44" dur="1" fill="hold">
                                          <p:stCondLst>
                                            <p:cond delay="499"/>
                                          </p:stCondLst>
                                        </p:cTn>
                                        <p:tgtEl>
                                          <p:spTgt spid="93"/>
                                        </p:tgtEl>
                                        <p:attrNameLst>
                                          <p:attrName>style.visibility</p:attrName>
                                        </p:attrNameLst>
                                      </p:cBhvr>
                                      <p:to>
                                        <p:strVal val="visible"/>
                                      </p:to>
                                    </p:set>
                                  </p:childTnLst>
                                </p:cTn>
                              </p:par>
                              <p:par>
                                <p:cTn id="45" presetID="6" presetClass="emph" presetSubtype="0" accel="100000" autoRev="1" fill="hold" grpId="1" nodeType="withEffect">
                                  <p:stCondLst>
                                    <p:cond delay="700"/>
                                  </p:stCondLst>
                                  <p:childTnLst>
                                    <p:animScale>
                                      <p:cBhvr>
                                        <p:cTn id="46" dur="500" fill="hold"/>
                                        <p:tgtEl>
                                          <p:spTgt spid="93"/>
                                        </p:tgtEl>
                                      </p:cBhvr>
                                      <p:by x="0" y="0"/>
                                    </p:animScale>
                                  </p:childTnLst>
                                </p:cTn>
                              </p:par>
                              <p:par>
                                <p:cTn id="47" presetID="35" presetClass="path" presetSubtype="0" decel="100000" fill="hold" grpId="2" nodeType="withEffect">
                                  <p:stCondLst>
                                    <p:cond delay="1200"/>
                                  </p:stCondLst>
                                  <p:childTnLst>
                                    <p:animMotion origin="layout" path="M 6.25E-7 -2.59259E-6 L 0.01263 0.06644 " pathEditMode="relative" rAng="0" ptsTypes="AA">
                                      <p:cBhvr>
                                        <p:cTn id="48" dur="500" spd="-100000" fill="hold"/>
                                        <p:tgtEl>
                                          <p:spTgt spid="93"/>
                                        </p:tgtEl>
                                        <p:attrNameLst>
                                          <p:attrName>ppt_x</p:attrName>
                                          <p:attrName>ppt_y</p:attrName>
                                        </p:attrNameLst>
                                      </p:cBhvr>
                                      <p:rCtr x="625" y="3310"/>
                                    </p:animMotion>
                                  </p:childTnLst>
                                </p:cTn>
                              </p:par>
                              <p:par>
                                <p:cTn id="49" presetID="1" presetClass="entr" presetSubtype="0" fill="hold" nodeType="withEffect">
                                  <p:stCondLst>
                                    <p:cond delay="0"/>
                                  </p:stCondLst>
                                  <p:childTnLst>
                                    <p:set>
                                      <p:cBhvr>
                                        <p:cTn id="50" dur="1" fill="hold">
                                          <p:stCondLst>
                                            <p:cond delay="499"/>
                                          </p:stCondLst>
                                        </p:cTn>
                                        <p:tgtEl>
                                          <p:spTgt spid="5"/>
                                        </p:tgtEl>
                                        <p:attrNameLst>
                                          <p:attrName>style.visibility</p:attrName>
                                        </p:attrNameLst>
                                      </p:cBhvr>
                                      <p:to>
                                        <p:strVal val="visible"/>
                                      </p:to>
                                    </p:set>
                                  </p:childTnLst>
                                </p:cTn>
                              </p:par>
                              <p:par>
                                <p:cTn id="51" presetID="6" presetClass="emph" presetSubtype="0" accel="100000" autoRev="1" fill="hold" nodeType="withEffect">
                                  <p:stCondLst>
                                    <p:cond delay="0"/>
                                  </p:stCondLst>
                                  <p:childTnLst>
                                    <p:animScale>
                                      <p:cBhvr>
                                        <p:cTn id="52" dur="500" fill="hold"/>
                                        <p:tgtEl>
                                          <p:spTgt spid="5"/>
                                        </p:tgtEl>
                                      </p:cBhvr>
                                      <p:by x="0" y="0"/>
                                    </p:animScale>
                                  </p:childTnLst>
                                </p:cTn>
                              </p:par>
                              <p:par>
                                <p:cTn id="53" presetID="1" presetClass="entr" presetSubtype="0" fill="hold" nodeType="withEffect">
                                  <p:stCondLst>
                                    <p:cond delay="0"/>
                                  </p:stCondLst>
                                  <p:childTnLst>
                                    <p:set>
                                      <p:cBhvr>
                                        <p:cTn id="54" dur="1" fill="hold">
                                          <p:stCondLst>
                                            <p:cond delay="499"/>
                                          </p:stCondLst>
                                        </p:cTn>
                                        <p:tgtEl>
                                          <p:spTgt spid="6"/>
                                        </p:tgtEl>
                                        <p:attrNameLst>
                                          <p:attrName>style.visibility</p:attrName>
                                        </p:attrNameLst>
                                      </p:cBhvr>
                                      <p:to>
                                        <p:strVal val="visible"/>
                                      </p:to>
                                    </p:set>
                                  </p:childTnLst>
                                </p:cTn>
                              </p:par>
                              <p:par>
                                <p:cTn id="55" presetID="6" presetClass="emph" presetSubtype="0" accel="100000" autoRev="1" fill="hold" nodeType="withEffect">
                                  <p:stCondLst>
                                    <p:cond delay="0"/>
                                  </p:stCondLst>
                                  <p:childTnLst>
                                    <p:animScale>
                                      <p:cBhvr>
                                        <p:cTn id="56" dur="500" fill="hold"/>
                                        <p:tgtEl>
                                          <p:spTgt spid="6"/>
                                        </p:tgtEl>
                                      </p:cBhvr>
                                      <p:by x="0" y="0"/>
                                    </p:animScale>
                                  </p:childTnLst>
                                </p:cTn>
                              </p:par>
                              <p:par>
                                <p:cTn id="57" presetID="1" presetClass="entr" presetSubtype="0" fill="hold" nodeType="withEffect">
                                  <p:stCondLst>
                                    <p:cond delay="0"/>
                                  </p:stCondLst>
                                  <p:childTnLst>
                                    <p:set>
                                      <p:cBhvr>
                                        <p:cTn id="58" dur="1" fill="hold">
                                          <p:stCondLst>
                                            <p:cond delay="499"/>
                                          </p:stCondLst>
                                        </p:cTn>
                                        <p:tgtEl>
                                          <p:spTgt spid="7"/>
                                        </p:tgtEl>
                                        <p:attrNameLst>
                                          <p:attrName>style.visibility</p:attrName>
                                        </p:attrNameLst>
                                      </p:cBhvr>
                                      <p:to>
                                        <p:strVal val="visible"/>
                                      </p:to>
                                    </p:set>
                                  </p:childTnLst>
                                </p:cTn>
                              </p:par>
                              <p:par>
                                <p:cTn id="59" presetID="6" presetClass="emph" presetSubtype="0" accel="100000" autoRev="1" fill="hold" nodeType="withEffect">
                                  <p:stCondLst>
                                    <p:cond delay="0"/>
                                  </p:stCondLst>
                                  <p:childTnLst>
                                    <p:animScale>
                                      <p:cBhvr>
                                        <p:cTn id="60" dur="500" fill="hold"/>
                                        <p:tgtEl>
                                          <p:spTgt spid="7"/>
                                        </p:tgtEl>
                                      </p:cBhvr>
                                      <p:by x="0" y="0"/>
                                    </p:animScale>
                                  </p:childTnLst>
                                </p:cTn>
                              </p:par>
                              <p:par>
                                <p:cTn id="61" presetID="10" presetClass="entr" presetSubtype="0" fill="hold" nodeType="with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fade">
                                      <p:cBhvr>
                                        <p:cTn id="63" dur="500"/>
                                        <p:tgtEl>
                                          <p:spTgt spid="4"/>
                                        </p:tgtEl>
                                      </p:cBhvr>
                                    </p:animEffect>
                                  </p:childTnLst>
                                </p:cTn>
                              </p:par>
                              <p:par>
                                <p:cTn id="64" presetID="1" presetClass="entr" presetSubtype="0" fill="hold" nodeType="withEffect">
                                  <p:stCondLst>
                                    <p:cond delay="0"/>
                                  </p:stCondLst>
                                  <p:childTnLst>
                                    <p:set>
                                      <p:cBhvr>
                                        <p:cTn id="65" dur="1" fill="hold">
                                          <p:stCondLst>
                                            <p:cond delay="499"/>
                                          </p:stCondLst>
                                        </p:cTn>
                                        <p:tgtEl>
                                          <p:spTgt spid="8"/>
                                        </p:tgtEl>
                                        <p:attrNameLst>
                                          <p:attrName>style.visibility</p:attrName>
                                        </p:attrNameLst>
                                      </p:cBhvr>
                                      <p:to>
                                        <p:strVal val="visible"/>
                                      </p:to>
                                    </p:set>
                                  </p:childTnLst>
                                </p:cTn>
                              </p:par>
                              <p:par>
                                <p:cTn id="66" presetID="6" presetClass="emph" presetSubtype="0" accel="100000" autoRev="1" fill="hold" nodeType="withEffect">
                                  <p:stCondLst>
                                    <p:cond delay="0"/>
                                  </p:stCondLst>
                                  <p:childTnLst>
                                    <p:animScale>
                                      <p:cBhvr>
                                        <p:cTn id="67" dur="500" fill="hold"/>
                                        <p:tgtEl>
                                          <p:spTgt spid="8"/>
                                        </p:tgtEl>
                                      </p:cBhvr>
                                      <p:by x="0" y="0"/>
                                    </p:animScale>
                                  </p:childTnLst>
                                </p:cTn>
                              </p:par>
                              <p:par>
                                <p:cTn id="68" presetID="1" presetClass="entr" presetSubtype="0" fill="hold" grpId="0" nodeType="withEffect">
                                  <p:stCondLst>
                                    <p:cond delay="0"/>
                                  </p:stCondLst>
                                  <p:childTnLst>
                                    <p:set>
                                      <p:cBhvr>
                                        <p:cTn id="69" dur="1" fill="hold">
                                          <p:stCondLst>
                                            <p:cond delay="499"/>
                                          </p:stCondLst>
                                        </p:cTn>
                                        <p:tgtEl>
                                          <p:spTgt spid="69"/>
                                        </p:tgtEl>
                                        <p:attrNameLst>
                                          <p:attrName>style.visibility</p:attrName>
                                        </p:attrNameLst>
                                      </p:cBhvr>
                                      <p:to>
                                        <p:strVal val="visible"/>
                                      </p:to>
                                    </p:set>
                                  </p:childTnLst>
                                </p:cTn>
                              </p:par>
                              <p:par>
                                <p:cTn id="70" presetID="6" presetClass="emph" presetSubtype="0" accel="100000" autoRev="1" fill="hold" grpId="1" nodeType="withEffect">
                                  <p:stCondLst>
                                    <p:cond delay="0"/>
                                  </p:stCondLst>
                                  <p:childTnLst>
                                    <p:animScale>
                                      <p:cBhvr>
                                        <p:cTn id="71" dur="500" fill="hold"/>
                                        <p:tgtEl>
                                          <p:spTgt spid="69"/>
                                        </p:tgtEl>
                                      </p:cBhvr>
                                      <p:by x="0" y="0"/>
                                    </p:animScale>
                                  </p:childTnLst>
                                </p:cTn>
                              </p:par>
                              <p:par>
                                <p:cTn id="72" presetID="1" presetClass="entr" presetSubtype="0" fill="hold" grpId="0" nodeType="withEffect">
                                  <p:stCondLst>
                                    <p:cond delay="0"/>
                                  </p:stCondLst>
                                  <p:childTnLst>
                                    <p:set>
                                      <p:cBhvr>
                                        <p:cTn id="73" dur="1" fill="hold">
                                          <p:stCondLst>
                                            <p:cond delay="499"/>
                                          </p:stCondLst>
                                        </p:cTn>
                                        <p:tgtEl>
                                          <p:spTgt spid="71"/>
                                        </p:tgtEl>
                                        <p:attrNameLst>
                                          <p:attrName>style.visibility</p:attrName>
                                        </p:attrNameLst>
                                      </p:cBhvr>
                                      <p:to>
                                        <p:strVal val="visible"/>
                                      </p:to>
                                    </p:set>
                                  </p:childTnLst>
                                </p:cTn>
                              </p:par>
                              <p:par>
                                <p:cTn id="74" presetID="6" presetClass="emph" presetSubtype="0" accel="100000" autoRev="1" fill="hold" grpId="1" nodeType="withEffect">
                                  <p:stCondLst>
                                    <p:cond delay="0"/>
                                  </p:stCondLst>
                                  <p:childTnLst>
                                    <p:animScale>
                                      <p:cBhvr>
                                        <p:cTn id="75" dur="500" fill="hold"/>
                                        <p:tgtEl>
                                          <p:spTgt spid="71"/>
                                        </p:tgtEl>
                                      </p:cBhvr>
                                      <p:by x="0" y="0"/>
                                    </p:animScale>
                                  </p:childTnLst>
                                </p:cTn>
                              </p:par>
                              <p:par>
                                <p:cTn id="76" presetID="1" presetClass="entr" presetSubtype="0" fill="hold" grpId="0" nodeType="withEffect">
                                  <p:stCondLst>
                                    <p:cond delay="0"/>
                                  </p:stCondLst>
                                  <p:childTnLst>
                                    <p:set>
                                      <p:cBhvr>
                                        <p:cTn id="77" dur="1" fill="hold">
                                          <p:stCondLst>
                                            <p:cond delay="499"/>
                                          </p:stCondLst>
                                        </p:cTn>
                                        <p:tgtEl>
                                          <p:spTgt spid="70"/>
                                        </p:tgtEl>
                                        <p:attrNameLst>
                                          <p:attrName>style.visibility</p:attrName>
                                        </p:attrNameLst>
                                      </p:cBhvr>
                                      <p:to>
                                        <p:strVal val="visible"/>
                                      </p:to>
                                    </p:set>
                                  </p:childTnLst>
                                </p:cTn>
                              </p:par>
                              <p:par>
                                <p:cTn id="78" presetID="6" presetClass="emph" presetSubtype="0" accel="100000" autoRev="1" fill="hold" grpId="1" nodeType="withEffect">
                                  <p:stCondLst>
                                    <p:cond delay="0"/>
                                  </p:stCondLst>
                                  <p:childTnLst>
                                    <p:animScale>
                                      <p:cBhvr>
                                        <p:cTn id="79" dur="500" fill="hold"/>
                                        <p:tgtEl>
                                          <p:spTgt spid="70"/>
                                        </p:tgtEl>
                                      </p:cBhvr>
                                      <p:by x="0" y="0"/>
                                    </p:animScale>
                                  </p:childTnLst>
                                </p:cTn>
                              </p:par>
                              <p:par>
                                <p:cTn id="80" presetID="1" presetClass="entr" presetSubtype="0" fill="hold" grpId="0" nodeType="withEffect">
                                  <p:stCondLst>
                                    <p:cond delay="0"/>
                                  </p:stCondLst>
                                  <p:childTnLst>
                                    <p:set>
                                      <p:cBhvr>
                                        <p:cTn id="81" dur="1" fill="hold">
                                          <p:stCondLst>
                                            <p:cond delay="499"/>
                                          </p:stCondLst>
                                        </p:cTn>
                                        <p:tgtEl>
                                          <p:spTgt spid="68"/>
                                        </p:tgtEl>
                                        <p:attrNameLst>
                                          <p:attrName>style.visibility</p:attrName>
                                        </p:attrNameLst>
                                      </p:cBhvr>
                                      <p:to>
                                        <p:strVal val="visible"/>
                                      </p:to>
                                    </p:set>
                                  </p:childTnLst>
                                </p:cTn>
                              </p:par>
                              <p:par>
                                <p:cTn id="82" presetID="6" presetClass="emph" presetSubtype="0" accel="100000" autoRev="1" fill="hold" grpId="1" nodeType="withEffect">
                                  <p:stCondLst>
                                    <p:cond delay="0"/>
                                  </p:stCondLst>
                                  <p:childTnLst>
                                    <p:animScale>
                                      <p:cBhvr>
                                        <p:cTn id="83" dur="500" fill="hold"/>
                                        <p:tgtEl>
                                          <p:spTgt spid="68"/>
                                        </p:tgtEl>
                                      </p:cBhvr>
                                      <p:by x="0" y="0"/>
                                    </p:animScale>
                                  </p:childTnLst>
                                </p:cTn>
                              </p:par>
                              <p:par>
                                <p:cTn id="84" presetID="1" presetClass="entr" presetSubtype="0" fill="hold" grpId="0" nodeType="withEffect">
                                  <p:stCondLst>
                                    <p:cond delay="700"/>
                                  </p:stCondLst>
                                  <p:childTnLst>
                                    <p:set>
                                      <p:cBhvr>
                                        <p:cTn id="85" dur="1" fill="hold">
                                          <p:stCondLst>
                                            <p:cond delay="499"/>
                                          </p:stCondLst>
                                        </p:cTn>
                                        <p:tgtEl>
                                          <p:spTgt spid="88"/>
                                        </p:tgtEl>
                                        <p:attrNameLst>
                                          <p:attrName>style.visibility</p:attrName>
                                        </p:attrNameLst>
                                      </p:cBhvr>
                                      <p:to>
                                        <p:strVal val="visible"/>
                                      </p:to>
                                    </p:set>
                                  </p:childTnLst>
                                </p:cTn>
                              </p:par>
                              <p:par>
                                <p:cTn id="86" presetID="6" presetClass="emph" presetSubtype="0" accel="100000" autoRev="1" fill="hold" grpId="1" nodeType="withEffect">
                                  <p:stCondLst>
                                    <p:cond delay="700"/>
                                  </p:stCondLst>
                                  <p:childTnLst>
                                    <p:animScale>
                                      <p:cBhvr>
                                        <p:cTn id="87" dur="500" fill="hold"/>
                                        <p:tgtEl>
                                          <p:spTgt spid="88"/>
                                        </p:tgtEl>
                                      </p:cBhvr>
                                      <p:by x="0" y="0"/>
                                    </p:animScale>
                                  </p:childTnLst>
                                </p:cTn>
                              </p:par>
                              <p:par>
                                <p:cTn id="88" presetID="35" presetClass="path" presetSubtype="0" decel="100000" fill="hold" grpId="2" nodeType="withEffect">
                                  <p:stCondLst>
                                    <p:cond delay="1200"/>
                                  </p:stCondLst>
                                  <p:childTnLst>
                                    <p:animMotion origin="layout" path="M 4.79167E-6 -2.59259E-6 L 0.04023 -0.02731 " pathEditMode="relative" rAng="0" ptsTypes="AA">
                                      <p:cBhvr>
                                        <p:cTn id="89" dur="500" spd="-100000" fill="hold"/>
                                        <p:tgtEl>
                                          <p:spTgt spid="88"/>
                                        </p:tgtEl>
                                        <p:attrNameLst>
                                          <p:attrName>ppt_x</p:attrName>
                                          <p:attrName>ppt_y</p:attrName>
                                        </p:attrNameLst>
                                      </p:cBhvr>
                                      <p:rCtr x="2005" y="-1366"/>
                                    </p:animMotion>
                                  </p:childTnLst>
                                </p:cTn>
                              </p:par>
                              <p:par>
                                <p:cTn id="90" presetID="1" presetClass="entr" presetSubtype="0" fill="hold" grpId="0" nodeType="withEffect">
                                  <p:stCondLst>
                                    <p:cond delay="700"/>
                                  </p:stCondLst>
                                  <p:childTnLst>
                                    <p:set>
                                      <p:cBhvr>
                                        <p:cTn id="91" dur="1" fill="hold">
                                          <p:stCondLst>
                                            <p:cond delay="499"/>
                                          </p:stCondLst>
                                        </p:cTn>
                                        <p:tgtEl>
                                          <p:spTgt spid="90"/>
                                        </p:tgtEl>
                                        <p:attrNameLst>
                                          <p:attrName>style.visibility</p:attrName>
                                        </p:attrNameLst>
                                      </p:cBhvr>
                                      <p:to>
                                        <p:strVal val="visible"/>
                                      </p:to>
                                    </p:set>
                                  </p:childTnLst>
                                </p:cTn>
                              </p:par>
                              <p:par>
                                <p:cTn id="92" presetID="6" presetClass="emph" presetSubtype="0" accel="100000" autoRev="1" fill="hold" grpId="1" nodeType="withEffect">
                                  <p:stCondLst>
                                    <p:cond delay="700"/>
                                  </p:stCondLst>
                                  <p:childTnLst>
                                    <p:animScale>
                                      <p:cBhvr>
                                        <p:cTn id="93" dur="500" fill="hold"/>
                                        <p:tgtEl>
                                          <p:spTgt spid="90"/>
                                        </p:tgtEl>
                                      </p:cBhvr>
                                      <p:by x="0" y="0"/>
                                    </p:animScale>
                                  </p:childTnLst>
                                </p:cTn>
                              </p:par>
                              <p:par>
                                <p:cTn id="94" presetID="35" presetClass="path" presetSubtype="0" decel="100000" fill="hold" grpId="2" nodeType="withEffect">
                                  <p:stCondLst>
                                    <p:cond delay="1200"/>
                                  </p:stCondLst>
                                  <p:childTnLst>
                                    <p:animMotion origin="layout" path="M -4.79167E-6 -3.33333E-6 L -0.04453 -0.02314 " pathEditMode="relative" rAng="0" ptsTypes="AA">
                                      <p:cBhvr>
                                        <p:cTn id="95" dur="500" spd="-100000" fill="hold"/>
                                        <p:tgtEl>
                                          <p:spTgt spid="90"/>
                                        </p:tgtEl>
                                        <p:attrNameLst>
                                          <p:attrName>ppt_x</p:attrName>
                                          <p:attrName>ppt_y</p:attrName>
                                        </p:attrNameLst>
                                      </p:cBhvr>
                                      <p:rCtr x="-2227" y="-11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28" grpId="0"/>
      <p:bldP spid="28" grpId="1"/>
      <p:bldP spid="85" grpId="0" animBg="1"/>
      <p:bldP spid="85" grpId="1" animBg="1"/>
      <p:bldP spid="85" grpId="2" animBg="1"/>
      <p:bldP spid="95" grpId="0" animBg="1"/>
      <p:bldP spid="95" grpId="1" animBg="1"/>
      <p:bldP spid="95" grpId="2" animBg="1"/>
      <p:bldP spid="84" grpId="0" animBg="1"/>
      <p:bldP spid="84" grpId="1" animBg="1"/>
      <p:bldP spid="84" grpId="2" animBg="1"/>
      <p:bldP spid="69" grpId="0"/>
      <p:bldP spid="69" grpId="1"/>
      <p:bldP spid="71" grpId="0"/>
      <p:bldP spid="71" grpId="1"/>
      <p:bldP spid="70" grpId="0"/>
      <p:bldP spid="70" grpId="1"/>
      <p:bldP spid="68" grpId="0"/>
      <p:bldP spid="68" grpId="1"/>
      <p:bldP spid="94" grpId="0" animBg="1"/>
      <p:bldP spid="94" grpId="1" animBg="1"/>
      <p:bldP spid="94" grpId="2" animBg="1"/>
      <p:bldP spid="91" grpId="0" animBg="1"/>
      <p:bldP spid="91" grpId="1" animBg="1"/>
      <p:bldP spid="91" grpId="2" animBg="1"/>
      <p:bldP spid="93" grpId="0" animBg="1"/>
      <p:bldP spid="93" grpId="1" animBg="1"/>
      <p:bldP spid="93" grpId="2" animBg="1"/>
      <p:bldP spid="88" grpId="0" animBg="1"/>
      <p:bldP spid="88" grpId="1" animBg="1"/>
      <p:bldP spid="88" grpId="2" animBg="1"/>
      <p:bldP spid="90" grpId="0" animBg="1"/>
      <p:bldP spid="90" grpId="1" animBg="1"/>
      <p:bldP spid="90" grpId="2"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48C962-CD8E-4CC2-8F40-44C042F9F7F5}"/>
              </a:ext>
            </a:extLst>
          </p:cNvPr>
          <p:cNvSpPr/>
          <p:nvPr/>
        </p:nvSpPr>
        <p:spPr bwMode="auto">
          <a:xfrm>
            <a:off x="529605" y="1361404"/>
            <a:ext cx="11449272" cy="538104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p:cNvSpPr>
            <a:spLocks noGrp="1"/>
          </p:cNvSpPr>
          <p:nvPr>
            <p:ph type="body" sz="quarter" idx="10"/>
          </p:nvPr>
        </p:nvSpPr>
        <p:spPr>
          <a:xfrm>
            <a:off x="1609725" y="1505420"/>
            <a:ext cx="4392488" cy="4955203"/>
          </a:xfrm>
        </p:spPr>
        <p:txBody>
          <a:bodyPr/>
          <a:lstStyle/>
          <a:p>
            <a:pPr marL="0" indent="0">
              <a:spcAft>
                <a:spcPts val="1800"/>
              </a:spcAft>
              <a:buNone/>
            </a:pPr>
            <a:r>
              <a:rPr lang="en-GB" sz="2000" b="1">
                <a:latin typeface="+mn-lt"/>
                <a:cs typeface="Segoe UI Light" panose="020B0502040204020203" pitchFamily="34" charset="0"/>
              </a:rPr>
              <a:t>VNET</a:t>
            </a:r>
            <a:br>
              <a:rPr lang="en-GB" sz="2000">
                <a:latin typeface="Segoe UI Light" panose="020B0502040204020203" pitchFamily="34" charset="0"/>
                <a:cs typeface="Segoe UI Light" panose="020B0502040204020203" pitchFamily="34" charset="0"/>
              </a:rPr>
            </a:br>
            <a:r>
              <a:rPr lang="en-GB" sz="2000">
                <a:solidFill>
                  <a:schemeClr val="tx1"/>
                </a:solidFill>
                <a:latin typeface="Segoe UI Light" panose="020B0502040204020203" pitchFamily="34" charset="0"/>
                <a:cs typeface="Segoe UI Light" panose="020B0502040204020203" pitchFamily="34" charset="0"/>
              </a:rPr>
              <a:t>Secure IPv4 / IPv6 private network</a:t>
            </a:r>
          </a:p>
          <a:p>
            <a:pPr marL="0" indent="0">
              <a:spcAft>
                <a:spcPts val="1800"/>
              </a:spcAft>
              <a:buNone/>
            </a:pPr>
            <a:r>
              <a:rPr lang="en-GB" sz="2000" b="1">
                <a:latin typeface="+mn-lt"/>
                <a:cs typeface="Segoe UI Light" panose="020B0502040204020203" pitchFamily="34" charset="0"/>
              </a:rPr>
              <a:t>NIC</a:t>
            </a:r>
            <a:br>
              <a:rPr lang="en-GB" sz="2000">
                <a:latin typeface="Segoe UI Light" panose="020B0502040204020203" pitchFamily="34" charset="0"/>
                <a:cs typeface="Segoe UI Light" panose="020B0502040204020203" pitchFamily="34" charset="0"/>
              </a:rPr>
            </a:br>
            <a:r>
              <a:rPr lang="en-GB" sz="2000">
                <a:solidFill>
                  <a:schemeClr val="tx1"/>
                </a:solidFill>
                <a:latin typeface="Segoe UI Light" panose="020B0502040204020203" pitchFamily="34" charset="0"/>
                <a:cs typeface="Segoe UI Light" panose="020B0502040204020203" pitchFamily="34" charset="0"/>
              </a:rPr>
              <a:t>Network interface </a:t>
            </a:r>
            <a:br>
              <a:rPr lang="en-GB" sz="2000">
                <a:solidFill>
                  <a:schemeClr val="tx1"/>
                </a:solidFill>
                <a:latin typeface="Segoe UI Light" panose="020B0502040204020203" pitchFamily="34" charset="0"/>
                <a:cs typeface="Segoe UI Light" panose="020B0502040204020203" pitchFamily="34" charset="0"/>
              </a:rPr>
            </a:br>
            <a:r>
              <a:rPr lang="en-GB" sz="2000">
                <a:solidFill>
                  <a:schemeClr val="tx1"/>
                </a:solidFill>
                <a:latin typeface="Segoe UI Light" panose="020B0502040204020203" pitchFamily="34" charset="0"/>
                <a:cs typeface="Segoe UI Light" panose="020B0502040204020203" pitchFamily="34" charset="0"/>
              </a:rPr>
              <a:t>(with up to 25Gps throughput)</a:t>
            </a:r>
          </a:p>
          <a:p>
            <a:pPr marL="0" indent="0">
              <a:spcAft>
                <a:spcPts val="1800"/>
              </a:spcAft>
              <a:buNone/>
            </a:pPr>
            <a:r>
              <a:rPr lang="en-GB" sz="2000" b="1">
                <a:latin typeface="+mn-lt"/>
                <a:cs typeface="Segoe UI Light" panose="020B0502040204020203" pitchFamily="34" charset="0"/>
              </a:rPr>
              <a:t>Network Security Groups</a:t>
            </a:r>
            <a:br>
              <a:rPr lang="en-GB" sz="2000">
                <a:latin typeface="Segoe UI Light" panose="020B0502040204020203" pitchFamily="34" charset="0"/>
                <a:cs typeface="Segoe UI Light" panose="020B0502040204020203" pitchFamily="34" charset="0"/>
              </a:rPr>
            </a:br>
            <a:r>
              <a:rPr lang="en-GB" sz="2000">
                <a:solidFill>
                  <a:schemeClr val="tx1"/>
                </a:solidFill>
                <a:latin typeface="Segoe UI Light" panose="020B0502040204020203" pitchFamily="34" charset="0"/>
                <a:cs typeface="Segoe UI Light" panose="020B0502040204020203" pitchFamily="34" charset="0"/>
              </a:rPr>
              <a:t>Firewall and ACL</a:t>
            </a:r>
            <a:br>
              <a:rPr lang="en-GB" sz="2000">
                <a:solidFill>
                  <a:schemeClr val="tx1"/>
                </a:solidFill>
                <a:latin typeface="Segoe UI Light" panose="020B0502040204020203" pitchFamily="34" charset="0"/>
                <a:cs typeface="Segoe UI Light" panose="020B0502040204020203" pitchFamily="34" charset="0"/>
              </a:rPr>
            </a:br>
            <a:endParaRPr lang="en-GB" sz="2000">
              <a:solidFill>
                <a:schemeClr val="tx1"/>
              </a:solidFill>
              <a:latin typeface="Segoe UI Light" panose="020B0502040204020203" pitchFamily="34" charset="0"/>
              <a:cs typeface="Segoe UI Light" panose="020B0502040204020203" pitchFamily="34" charset="0"/>
            </a:endParaRPr>
          </a:p>
          <a:p>
            <a:pPr marL="0" indent="0">
              <a:spcAft>
                <a:spcPts val="1800"/>
              </a:spcAft>
              <a:buNone/>
            </a:pPr>
            <a:r>
              <a:rPr lang="en-GB" sz="2000" b="1">
                <a:latin typeface="+mn-lt"/>
                <a:cs typeface="Segoe UI Light" panose="020B0502040204020203" pitchFamily="34" charset="0"/>
              </a:rPr>
              <a:t>Load Balancer</a:t>
            </a:r>
            <a:br>
              <a:rPr lang="en-GB" sz="2000">
                <a:latin typeface="Segoe UI Light" panose="020B0502040204020203" pitchFamily="34" charset="0"/>
                <a:cs typeface="Segoe UI Light" panose="020B0502040204020203" pitchFamily="34" charset="0"/>
              </a:rPr>
            </a:br>
            <a:r>
              <a:rPr lang="en-GB" sz="2000">
                <a:solidFill>
                  <a:schemeClr val="tx1"/>
                </a:solidFill>
                <a:latin typeface="Segoe UI Light" panose="020B0502040204020203" pitchFamily="34" charset="0"/>
                <a:cs typeface="Segoe UI Light" panose="020B0502040204020203" pitchFamily="34" charset="0"/>
              </a:rPr>
              <a:t>Layer 4 load balancer with flexible NAT &amp; rules</a:t>
            </a:r>
          </a:p>
          <a:p>
            <a:pPr marL="0" indent="0">
              <a:spcAft>
                <a:spcPts val="1800"/>
              </a:spcAft>
              <a:buNone/>
            </a:pPr>
            <a:r>
              <a:rPr lang="en-GB" sz="2000" b="1">
                <a:latin typeface="+mn-lt"/>
              </a:rPr>
              <a:t>VPN Gateway</a:t>
            </a:r>
            <a:br>
              <a:rPr lang="en-GB" sz="2000"/>
            </a:br>
            <a:r>
              <a:rPr lang="en-GB" sz="2000"/>
              <a:t>Site to Site IPsec VPN tunnels</a:t>
            </a:r>
            <a:endParaRPr lang="en-GB" sz="2000">
              <a:solidFill>
                <a:schemeClr val="tx1"/>
              </a:solidFill>
              <a:latin typeface="Segoe UI Light" panose="020B0502040204020203" pitchFamily="34" charset="0"/>
              <a:cs typeface="Segoe UI Light" panose="020B0502040204020203" pitchFamily="34" charset="0"/>
            </a:endParaRPr>
          </a:p>
        </p:txBody>
      </p:sp>
      <p:sp>
        <p:nvSpPr>
          <p:cNvPr id="3" name="Title 2"/>
          <p:cNvSpPr>
            <a:spLocks noGrp="1"/>
          </p:cNvSpPr>
          <p:nvPr>
            <p:ph type="title"/>
          </p:nvPr>
        </p:nvSpPr>
        <p:spPr/>
        <p:txBody>
          <a:bodyPr/>
          <a:lstStyle/>
          <a:p>
            <a:r>
              <a:rPr lang="en-GB"/>
              <a:t>Azure Networking – Core Services</a:t>
            </a:r>
          </a:p>
        </p:txBody>
      </p:sp>
      <p:pic>
        <p:nvPicPr>
          <p:cNvPr id="4" name="Picture 3"/>
          <p:cNvPicPr>
            <a:picLocks noChangeAspect="1"/>
          </p:cNvPicPr>
          <p:nvPr/>
        </p:nvPicPr>
        <p:blipFill>
          <a:blip r:embed="rId3"/>
          <a:stretch>
            <a:fillRect/>
          </a:stretch>
        </p:blipFill>
        <p:spPr>
          <a:xfrm>
            <a:off x="960920" y="1590611"/>
            <a:ext cx="576000" cy="576000"/>
          </a:xfrm>
          <a:prstGeom prst="rect">
            <a:avLst/>
          </a:prstGeom>
        </p:spPr>
      </p:pic>
      <p:pic>
        <p:nvPicPr>
          <p:cNvPr id="5" name="Picture 4"/>
          <p:cNvPicPr>
            <a:picLocks noChangeAspect="1"/>
          </p:cNvPicPr>
          <p:nvPr/>
        </p:nvPicPr>
        <p:blipFill>
          <a:blip r:embed="rId4"/>
          <a:stretch>
            <a:fillRect/>
          </a:stretch>
        </p:blipFill>
        <p:spPr>
          <a:xfrm>
            <a:off x="960920" y="3641757"/>
            <a:ext cx="576000" cy="576000"/>
          </a:xfrm>
          <a:prstGeom prst="rect">
            <a:avLst/>
          </a:prstGeom>
        </p:spPr>
      </p:pic>
      <p:pic>
        <p:nvPicPr>
          <p:cNvPr id="6" name="Picture 5"/>
          <p:cNvPicPr>
            <a:picLocks noChangeAspect="1"/>
          </p:cNvPicPr>
          <p:nvPr/>
        </p:nvPicPr>
        <p:blipFill>
          <a:blip r:embed="rId5"/>
          <a:stretch>
            <a:fillRect/>
          </a:stretch>
        </p:blipFill>
        <p:spPr>
          <a:xfrm>
            <a:off x="960920" y="4736981"/>
            <a:ext cx="576000" cy="576000"/>
          </a:xfrm>
          <a:prstGeom prst="rect">
            <a:avLst/>
          </a:prstGeom>
        </p:spPr>
      </p:pic>
      <p:pic>
        <p:nvPicPr>
          <p:cNvPr id="13" name="Picture 12"/>
          <p:cNvPicPr>
            <a:picLocks noChangeAspect="1"/>
          </p:cNvPicPr>
          <p:nvPr/>
        </p:nvPicPr>
        <p:blipFill>
          <a:blip r:embed="rId6"/>
          <a:stretch>
            <a:fillRect/>
          </a:stretch>
        </p:blipFill>
        <p:spPr>
          <a:xfrm>
            <a:off x="990904" y="2605876"/>
            <a:ext cx="492186" cy="492186"/>
          </a:xfrm>
          <a:prstGeom prst="rect">
            <a:avLst/>
          </a:prstGeom>
        </p:spPr>
      </p:pic>
      <p:sp>
        <p:nvSpPr>
          <p:cNvPr id="8" name="Text Placeholder 1">
            <a:extLst>
              <a:ext uri="{FF2B5EF4-FFF2-40B4-BE49-F238E27FC236}">
                <a16:creationId xmlns:a16="http://schemas.microsoft.com/office/drawing/2014/main" id="{166E1AFA-14E6-4FBA-9483-0765611DDCEC}"/>
              </a:ext>
            </a:extLst>
          </p:cNvPr>
          <p:cNvSpPr txBox="1">
            <a:spLocks/>
          </p:cNvSpPr>
          <p:nvPr/>
        </p:nvSpPr>
        <p:spPr>
          <a:xfrm>
            <a:off x="6866309" y="1505420"/>
            <a:ext cx="4824536" cy="5232202"/>
          </a:xfrm>
          <a:prstGeom prst="rect">
            <a:avLst/>
          </a:prstGeom>
        </p:spPr>
        <p:txBody>
          <a:bodyPr vert="horz" wrap="square" lIns="146304" tIns="91440" rIns="146304" bIns="91440" rtlCol="0">
            <a:spAutoFit/>
          </a:bodyPr>
          <a:lstStyle>
            <a:lvl1pPr marR="0" indent="0" fontAlgn="auto">
              <a:lnSpc>
                <a:spcPct val="90000"/>
              </a:lnSpc>
              <a:spcBef>
                <a:spcPct val="20000"/>
              </a:spcBef>
              <a:spcAft>
                <a:spcPts val="1800"/>
              </a:spcAft>
              <a:buClrTx/>
              <a:buSzPct val="90000"/>
              <a:buFont typeface="Arial" pitchFamily="34" charset="0"/>
              <a:buNone/>
              <a:tabLst/>
              <a:defRPr sz="2000" b="1" spc="0" baseline="0">
                <a:gradFill>
                  <a:gsLst>
                    <a:gs pos="1250">
                      <a:schemeClr val="tx1"/>
                    </a:gs>
                    <a:gs pos="100000">
                      <a:schemeClr val="tx1"/>
                    </a:gs>
                  </a:gsLst>
                  <a:lin ang="5400000" scaled="0"/>
                </a:gradFill>
                <a:cs typeface="Segoe UI Light" panose="020B0502040204020203" pitchFamily="34" charset="0"/>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r>
              <a:rPr lang="en-GB"/>
              <a:t>Application Gateway</a:t>
            </a:r>
            <a:br>
              <a:rPr lang="en-GB"/>
            </a:br>
            <a:r>
              <a:rPr lang="en-GB">
                <a:latin typeface="+mj-lt"/>
              </a:rPr>
              <a:t>Layer 7 LB with SSL offloading &amp; affinity rules</a:t>
            </a:r>
          </a:p>
          <a:p>
            <a:r>
              <a:rPr lang="en-GB"/>
              <a:t>Traffic Manager</a:t>
            </a:r>
            <a:br>
              <a:rPr lang="en-GB"/>
            </a:br>
            <a:r>
              <a:rPr lang="en-GB">
                <a:latin typeface="+mj-lt"/>
              </a:rPr>
              <a:t>Globally distribute load across regions </a:t>
            </a:r>
          </a:p>
          <a:p>
            <a:br>
              <a:rPr lang="en-GB">
                <a:latin typeface="+mj-lt"/>
              </a:rPr>
            </a:br>
            <a:r>
              <a:rPr lang="en-GB"/>
              <a:t>Azure CDN</a:t>
            </a:r>
            <a:br>
              <a:rPr lang="en-GB"/>
            </a:br>
            <a:r>
              <a:rPr lang="en-GB">
                <a:latin typeface="+mj-lt"/>
              </a:rPr>
              <a:t>Scalable content caching from </a:t>
            </a:r>
            <a:r>
              <a:rPr lang="en-GB" err="1">
                <a:latin typeface="+mj-lt"/>
              </a:rPr>
              <a:t>Akami</a:t>
            </a:r>
            <a:r>
              <a:rPr lang="en-GB">
                <a:latin typeface="+mj-lt"/>
              </a:rPr>
              <a:t> &amp; Verizon</a:t>
            </a:r>
          </a:p>
          <a:p>
            <a:r>
              <a:rPr lang="en-GB"/>
              <a:t>Azure DNS</a:t>
            </a:r>
            <a:br>
              <a:rPr lang="en-GB"/>
            </a:br>
            <a:r>
              <a:rPr lang="en-GB">
                <a:latin typeface="+mj-lt"/>
              </a:rPr>
              <a:t>Name servers &amp; manageable DNS zones</a:t>
            </a:r>
          </a:p>
          <a:p>
            <a:r>
              <a:rPr lang="en-GB"/>
              <a:t>Express Route</a:t>
            </a:r>
            <a:br>
              <a:rPr lang="en-GB"/>
            </a:br>
            <a:r>
              <a:rPr lang="en-GB">
                <a:latin typeface="+mj-lt"/>
              </a:rPr>
              <a:t>Private L3 provider connection </a:t>
            </a:r>
            <a:br>
              <a:rPr lang="en-GB">
                <a:latin typeface="+mj-lt"/>
              </a:rPr>
            </a:br>
            <a:r>
              <a:rPr lang="en-GB">
                <a:latin typeface="+mj-lt"/>
              </a:rPr>
              <a:t>into Azure </a:t>
            </a:r>
            <a:r>
              <a:rPr lang="en-GB" err="1">
                <a:latin typeface="+mj-lt"/>
              </a:rPr>
              <a:t>datacenters</a:t>
            </a:r>
            <a:endParaRPr lang="en-GB">
              <a:latin typeface="+mj-lt"/>
            </a:endParaRPr>
          </a:p>
        </p:txBody>
      </p:sp>
      <p:pic>
        <p:nvPicPr>
          <p:cNvPr id="9" name="Picture 8">
            <a:extLst>
              <a:ext uri="{FF2B5EF4-FFF2-40B4-BE49-F238E27FC236}">
                <a16:creationId xmlns:a16="http://schemas.microsoft.com/office/drawing/2014/main" id="{58E00D3F-EDCE-445B-8BC2-3F3065535045}"/>
              </a:ext>
            </a:extLst>
          </p:cNvPr>
          <p:cNvPicPr>
            <a:picLocks noChangeAspect="1"/>
          </p:cNvPicPr>
          <p:nvPr/>
        </p:nvPicPr>
        <p:blipFill>
          <a:blip r:embed="rId7"/>
          <a:stretch>
            <a:fillRect/>
          </a:stretch>
        </p:blipFill>
        <p:spPr>
          <a:xfrm>
            <a:off x="6069439" y="1631346"/>
            <a:ext cx="576000" cy="576000"/>
          </a:xfrm>
          <a:prstGeom prst="rect">
            <a:avLst/>
          </a:prstGeom>
        </p:spPr>
      </p:pic>
      <p:pic>
        <p:nvPicPr>
          <p:cNvPr id="10" name="Picture 9">
            <a:extLst>
              <a:ext uri="{FF2B5EF4-FFF2-40B4-BE49-F238E27FC236}">
                <a16:creationId xmlns:a16="http://schemas.microsoft.com/office/drawing/2014/main" id="{6608B730-A35F-4332-80C4-B07CA56C6E26}"/>
              </a:ext>
            </a:extLst>
          </p:cNvPr>
          <p:cNvPicPr>
            <a:picLocks noChangeAspect="1"/>
          </p:cNvPicPr>
          <p:nvPr/>
        </p:nvPicPr>
        <p:blipFill>
          <a:blip r:embed="rId8"/>
          <a:stretch>
            <a:fillRect/>
          </a:stretch>
        </p:blipFill>
        <p:spPr>
          <a:xfrm>
            <a:off x="6069439" y="2721569"/>
            <a:ext cx="556393" cy="556393"/>
          </a:xfrm>
          <a:prstGeom prst="rect">
            <a:avLst/>
          </a:prstGeom>
        </p:spPr>
      </p:pic>
      <p:pic>
        <p:nvPicPr>
          <p:cNvPr id="11" name="Picture 10">
            <a:extLst>
              <a:ext uri="{FF2B5EF4-FFF2-40B4-BE49-F238E27FC236}">
                <a16:creationId xmlns:a16="http://schemas.microsoft.com/office/drawing/2014/main" id="{9D236B0B-495E-45A5-AE8E-34A7B740500D}"/>
              </a:ext>
            </a:extLst>
          </p:cNvPr>
          <p:cNvPicPr>
            <a:picLocks noChangeAspect="1"/>
          </p:cNvPicPr>
          <p:nvPr/>
        </p:nvPicPr>
        <p:blipFill>
          <a:blip r:embed="rId9"/>
          <a:stretch>
            <a:fillRect/>
          </a:stretch>
        </p:blipFill>
        <p:spPr>
          <a:xfrm>
            <a:off x="6049832" y="3894931"/>
            <a:ext cx="576000" cy="576000"/>
          </a:xfrm>
          <a:prstGeom prst="rect">
            <a:avLst/>
          </a:prstGeom>
        </p:spPr>
      </p:pic>
      <p:pic>
        <p:nvPicPr>
          <p:cNvPr id="12" name="Picture 11">
            <a:extLst>
              <a:ext uri="{FF2B5EF4-FFF2-40B4-BE49-F238E27FC236}">
                <a16:creationId xmlns:a16="http://schemas.microsoft.com/office/drawing/2014/main" id="{31723053-1DD1-4C1D-B660-5AF2C10E43E2}"/>
              </a:ext>
            </a:extLst>
          </p:cNvPr>
          <p:cNvPicPr>
            <a:picLocks noChangeAspect="1"/>
          </p:cNvPicPr>
          <p:nvPr/>
        </p:nvPicPr>
        <p:blipFill>
          <a:blip r:embed="rId10"/>
          <a:stretch>
            <a:fillRect/>
          </a:stretch>
        </p:blipFill>
        <p:spPr>
          <a:xfrm>
            <a:off x="6069439" y="4915342"/>
            <a:ext cx="576000" cy="576000"/>
          </a:xfrm>
          <a:prstGeom prst="rect">
            <a:avLst/>
          </a:prstGeom>
        </p:spPr>
      </p:pic>
      <p:pic>
        <p:nvPicPr>
          <p:cNvPr id="15" name="Picture 14">
            <a:extLst>
              <a:ext uri="{FF2B5EF4-FFF2-40B4-BE49-F238E27FC236}">
                <a16:creationId xmlns:a16="http://schemas.microsoft.com/office/drawing/2014/main" id="{A2160193-6070-4FDD-83E6-3E463652F334}"/>
              </a:ext>
            </a:extLst>
          </p:cNvPr>
          <p:cNvPicPr>
            <a:picLocks noChangeAspect="1"/>
          </p:cNvPicPr>
          <p:nvPr/>
        </p:nvPicPr>
        <p:blipFill>
          <a:blip r:embed="rId11"/>
          <a:stretch>
            <a:fillRect/>
          </a:stretch>
        </p:blipFill>
        <p:spPr>
          <a:xfrm>
            <a:off x="966533" y="5751646"/>
            <a:ext cx="561013" cy="561013"/>
          </a:xfrm>
          <a:prstGeom prst="rect">
            <a:avLst/>
          </a:prstGeom>
        </p:spPr>
      </p:pic>
      <p:pic>
        <p:nvPicPr>
          <p:cNvPr id="22" name="Graphic 21">
            <a:extLst>
              <a:ext uri="{FF2B5EF4-FFF2-40B4-BE49-F238E27FC236}">
                <a16:creationId xmlns:a16="http://schemas.microsoft.com/office/drawing/2014/main" id="{328BCA80-FDAB-4E79-B3AB-ED191766BB4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43122" y="5911091"/>
            <a:ext cx="628633" cy="628633"/>
          </a:xfrm>
          <a:prstGeom prst="rect">
            <a:avLst/>
          </a:prstGeom>
        </p:spPr>
      </p:pic>
    </p:spTree>
    <p:extLst>
      <p:ext uri="{BB962C8B-B14F-4D97-AF65-F5344CB8AC3E}">
        <p14:creationId xmlns:p14="http://schemas.microsoft.com/office/powerpoint/2010/main" val="996514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a:t>Virtual Network</a:t>
            </a:r>
          </a:p>
        </p:txBody>
      </p:sp>
      <p:sp>
        <p:nvSpPr>
          <p:cNvPr id="4" name="Rectangle: Rounded Corners 3">
            <a:extLst>
              <a:ext uri="{FF2B5EF4-FFF2-40B4-BE49-F238E27FC236}">
                <a16:creationId xmlns:a16="http://schemas.microsoft.com/office/drawing/2014/main" id="{AB80C29E-AC99-42B5-9FAF-2C96C6D51A9D}"/>
              </a:ext>
            </a:extLst>
          </p:cNvPr>
          <p:cNvSpPr/>
          <p:nvPr/>
        </p:nvSpPr>
        <p:spPr bwMode="auto">
          <a:xfrm>
            <a:off x="1321693" y="1697062"/>
            <a:ext cx="7416824" cy="4464496"/>
          </a:xfrm>
          <a:prstGeom prst="round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9D88342C-52B8-4B1F-B443-8D76867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8397" y="976982"/>
            <a:ext cx="814189" cy="814189"/>
          </a:xfrm>
          <a:prstGeom prst="rect">
            <a:avLst/>
          </a:prstGeom>
        </p:spPr>
      </p:pic>
      <p:sp>
        <p:nvSpPr>
          <p:cNvPr id="9" name="Rectangle 8">
            <a:extLst>
              <a:ext uri="{FF2B5EF4-FFF2-40B4-BE49-F238E27FC236}">
                <a16:creationId xmlns:a16="http://schemas.microsoft.com/office/drawing/2014/main" id="{EEBD0613-D33D-4FB0-8526-19D031ECD422}"/>
              </a:ext>
            </a:extLst>
          </p:cNvPr>
          <p:cNvSpPr/>
          <p:nvPr/>
        </p:nvSpPr>
        <p:spPr>
          <a:xfrm>
            <a:off x="9026549" y="2176309"/>
            <a:ext cx="2664296" cy="2169825"/>
          </a:xfrm>
          <a:prstGeom prst="rect">
            <a:avLst/>
          </a:prstGeom>
        </p:spPr>
        <p:txBody>
          <a:bodyPr wrap="square">
            <a:spAutoFit/>
          </a:bodyPr>
          <a:lstStyle/>
          <a:p>
            <a:pPr marL="285750" indent="-285750">
              <a:spcAft>
                <a:spcPts val="600"/>
              </a:spcAft>
              <a:buFont typeface="Arial" panose="020B0604020202020204" pitchFamily="34" charset="0"/>
              <a:buChar char="•"/>
            </a:pPr>
            <a:r>
              <a:rPr lang="en-GB" sz="2000"/>
              <a:t>Private network address space(s)</a:t>
            </a:r>
          </a:p>
          <a:p>
            <a:pPr marL="285750" indent="-285750">
              <a:spcAft>
                <a:spcPts val="600"/>
              </a:spcAft>
              <a:buFont typeface="Arial" panose="020B0604020202020204" pitchFamily="34" charset="0"/>
              <a:buChar char="•"/>
            </a:pPr>
            <a:r>
              <a:rPr lang="en-GB" sz="2000"/>
              <a:t>Dedicated to the subscription</a:t>
            </a:r>
          </a:p>
          <a:p>
            <a:pPr marL="285750" indent="-285750">
              <a:spcAft>
                <a:spcPts val="600"/>
              </a:spcAft>
              <a:buFont typeface="Arial" panose="020B0604020202020204" pitchFamily="34" charset="0"/>
              <a:buChar char="•"/>
            </a:pPr>
            <a:r>
              <a:rPr lang="en-GB" sz="2000"/>
              <a:t>Isolated</a:t>
            </a:r>
          </a:p>
          <a:p>
            <a:pPr marL="285750" indent="-285750">
              <a:spcAft>
                <a:spcPts val="600"/>
              </a:spcAft>
              <a:buFont typeface="Arial" panose="020B0604020202020204" pitchFamily="34" charset="0"/>
              <a:buChar char="•"/>
            </a:pPr>
            <a:r>
              <a:rPr lang="en-GB" sz="2000"/>
              <a:t>CIDR notation</a:t>
            </a:r>
          </a:p>
        </p:txBody>
      </p:sp>
      <p:sp>
        <p:nvSpPr>
          <p:cNvPr id="10" name="TextBox 9">
            <a:extLst>
              <a:ext uri="{FF2B5EF4-FFF2-40B4-BE49-F238E27FC236}">
                <a16:creationId xmlns:a16="http://schemas.microsoft.com/office/drawing/2014/main" id="{49619E7B-1D00-43B7-BAAC-E2C49992DF82}"/>
              </a:ext>
            </a:extLst>
          </p:cNvPr>
          <p:cNvSpPr txBox="1"/>
          <p:nvPr/>
        </p:nvSpPr>
        <p:spPr>
          <a:xfrm>
            <a:off x="6794301" y="6089550"/>
            <a:ext cx="136815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10.4.0.0/20</a:t>
            </a:r>
          </a:p>
        </p:txBody>
      </p:sp>
      <p:sp>
        <p:nvSpPr>
          <p:cNvPr id="7" name="TextBox 6">
            <a:extLst>
              <a:ext uri="{FF2B5EF4-FFF2-40B4-BE49-F238E27FC236}">
                <a16:creationId xmlns:a16="http://schemas.microsoft.com/office/drawing/2014/main" id="{F623520A-1A7C-419A-8DF0-7EC6204FCF5B}"/>
              </a:ext>
            </a:extLst>
          </p:cNvPr>
          <p:cNvSpPr txBox="1"/>
          <p:nvPr/>
        </p:nvSpPr>
        <p:spPr>
          <a:xfrm>
            <a:off x="6074221" y="1286416"/>
            <a:ext cx="172819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azure101vNet</a:t>
            </a:r>
          </a:p>
        </p:txBody>
      </p:sp>
    </p:spTree>
    <p:extLst>
      <p:ext uri="{BB962C8B-B14F-4D97-AF65-F5344CB8AC3E}">
        <p14:creationId xmlns:p14="http://schemas.microsoft.com/office/powerpoint/2010/main" val="4163426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par>
                                <p:cTn id="8" presetID="10" presetClass="entr" presetSubtype="0" fill="hold" nodeType="withEffect">
                                  <p:stCondLst>
                                    <p:cond delay="11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20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2500"/>
                            </p:stCondLst>
                            <p:childTnLst>
                              <p:par>
                                <p:cTn id="19" presetID="10" presetClass="entr" presetSubtype="0" fill="hold" grpId="0" nodeType="after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fade">
                                      <p:cBhvr>
                                        <p:cTn id="21" dur="500"/>
                                        <p:tgtEl>
                                          <p:spTgt spid="9">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xEl>
                                              <p:pRg st="1" end="1"/>
                                            </p:txEl>
                                          </p:spTgt>
                                        </p:tgtEl>
                                        <p:attrNameLst>
                                          <p:attrName>style.visibility</p:attrName>
                                        </p:attrNameLst>
                                      </p:cBhvr>
                                      <p:to>
                                        <p:strVal val="visible"/>
                                      </p:to>
                                    </p:set>
                                    <p:animEffect transition="in" filter="fade">
                                      <p:cBhvr>
                                        <p:cTn id="24" dur="500"/>
                                        <p:tgtEl>
                                          <p:spTgt spid="9">
                                            <p:txEl>
                                              <p:pRg st="1" end="1"/>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animEffect transition="in" filter="fade">
                                      <p:cBhvr>
                                        <p:cTn id="27" dur="500"/>
                                        <p:tgtEl>
                                          <p:spTgt spid="9">
                                            <p:txEl>
                                              <p:pRg st="2" end="2"/>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xEl>
                                              <p:pRg st="3" end="3"/>
                                            </p:txEl>
                                          </p:spTgt>
                                        </p:tgtEl>
                                        <p:attrNameLst>
                                          <p:attrName>style.visibility</p:attrName>
                                        </p:attrNameLst>
                                      </p:cBhvr>
                                      <p:to>
                                        <p:strVal val="visible"/>
                                      </p:to>
                                    </p:set>
                                    <p:animEffect transition="in" filter="fade">
                                      <p:cBhvr>
                                        <p:cTn id="30"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build="allAtOnce"/>
      <p:bldP spid="10"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a:t>Subnets</a:t>
            </a:r>
          </a:p>
        </p:txBody>
      </p:sp>
      <p:sp>
        <p:nvSpPr>
          <p:cNvPr id="4" name="Rectangle: Rounded Corners 3">
            <a:extLst>
              <a:ext uri="{FF2B5EF4-FFF2-40B4-BE49-F238E27FC236}">
                <a16:creationId xmlns:a16="http://schemas.microsoft.com/office/drawing/2014/main" id="{AB80C29E-AC99-42B5-9FAF-2C96C6D51A9D}"/>
              </a:ext>
            </a:extLst>
          </p:cNvPr>
          <p:cNvSpPr/>
          <p:nvPr/>
        </p:nvSpPr>
        <p:spPr bwMode="auto">
          <a:xfrm>
            <a:off x="1321693" y="1697062"/>
            <a:ext cx="7416824" cy="4464496"/>
          </a:xfrm>
          <a:prstGeom prst="round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9D88342C-52B8-4B1F-B443-8D76867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8397" y="976982"/>
            <a:ext cx="814189" cy="814189"/>
          </a:xfrm>
          <a:prstGeom prst="rect">
            <a:avLst/>
          </a:prstGeom>
        </p:spPr>
      </p:pic>
      <p:sp>
        <p:nvSpPr>
          <p:cNvPr id="9" name="Rectangle 8">
            <a:extLst>
              <a:ext uri="{FF2B5EF4-FFF2-40B4-BE49-F238E27FC236}">
                <a16:creationId xmlns:a16="http://schemas.microsoft.com/office/drawing/2014/main" id="{EEBD0613-D33D-4FB0-8526-19D031ECD422}"/>
              </a:ext>
            </a:extLst>
          </p:cNvPr>
          <p:cNvSpPr/>
          <p:nvPr/>
        </p:nvSpPr>
        <p:spPr>
          <a:xfrm>
            <a:off x="9026549" y="2176309"/>
            <a:ext cx="2664296" cy="3477875"/>
          </a:xfrm>
          <a:prstGeom prst="rect">
            <a:avLst/>
          </a:prstGeom>
        </p:spPr>
        <p:txBody>
          <a:bodyPr wrap="square">
            <a:spAutoFit/>
          </a:bodyPr>
          <a:lstStyle/>
          <a:p>
            <a:pPr marL="285750" indent="-285750">
              <a:spcAft>
                <a:spcPts val="600"/>
              </a:spcAft>
              <a:buFont typeface="Arial" panose="020B0604020202020204" pitchFamily="34" charset="0"/>
              <a:buChar char="•"/>
            </a:pPr>
            <a:r>
              <a:rPr lang="en-GB" sz="2000"/>
              <a:t>Subnets within the vNet address space </a:t>
            </a:r>
          </a:p>
          <a:p>
            <a:pPr marL="285750" indent="-285750">
              <a:spcAft>
                <a:spcPts val="600"/>
              </a:spcAft>
              <a:buFont typeface="Arial" panose="020B0604020202020204" pitchFamily="34" charset="0"/>
              <a:buChar char="•"/>
            </a:pPr>
            <a:r>
              <a:rPr lang="en-GB" sz="2000"/>
              <a:t>Non-overlapping</a:t>
            </a:r>
          </a:p>
          <a:p>
            <a:pPr marL="285750" indent="-285750">
              <a:spcAft>
                <a:spcPts val="600"/>
              </a:spcAft>
              <a:buFont typeface="Arial" panose="020B0604020202020204" pitchFamily="34" charset="0"/>
              <a:buChar char="•"/>
            </a:pPr>
            <a:r>
              <a:rPr lang="en-GB" sz="2000"/>
              <a:t>Do not need to be contiguous</a:t>
            </a:r>
          </a:p>
          <a:p>
            <a:pPr marL="285750" indent="-285750">
              <a:spcAft>
                <a:spcPts val="600"/>
              </a:spcAft>
              <a:buFont typeface="Arial" panose="020B0604020202020204" pitchFamily="34" charset="0"/>
              <a:buChar char="•"/>
            </a:pPr>
            <a:r>
              <a:rPr lang="en-GB" sz="2000"/>
              <a:t>Automatic route table between subnets</a:t>
            </a:r>
          </a:p>
          <a:p>
            <a:pPr marL="285750" indent="-285750">
              <a:spcAft>
                <a:spcPts val="600"/>
              </a:spcAft>
              <a:buFont typeface="Arial" panose="020B0604020202020204" pitchFamily="34" charset="0"/>
              <a:buChar char="•"/>
            </a:pPr>
            <a:r>
              <a:rPr lang="en-GB" sz="2000"/>
              <a:t>Default route out to internet</a:t>
            </a:r>
          </a:p>
        </p:txBody>
      </p:sp>
      <p:sp>
        <p:nvSpPr>
          <p:cNvPr id="8" name="Rectangle: Rounded Corners 7">
            <a:extLst>
              <a:ext uri="{FF2B5EF4-FFF2-40B4-BE49-F238E27FC236}">
                <a16:creationId xmlns:a16="http://schemas.microsoft.com/office/drawing/2014/main" id="{A71DA8F3-66DF-49B5-B8E4-83D7C404F091}"/>
              </a:ext>
            </a:extLst>
          </p:cNvPr>
          <p:cNvSpPr/>
          <p:nvPr/>
        </p:nvSpPr>
        <p:spPr bwMode="auto">
          <a:xfrm>
            <a:off x="630615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D6B69A48-C739-4353-9733-3D1E15029E9B}"/>
              </a:ext>
            </a:extLst>
          </p:cNvPr>
          <p:cNvSpPr/>
          <p:nvPr/>
        </p:nvSpPr>
        <p:spPr bwMode="auto">
          <a:xfrm>
            <a:off x="404209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1C2160A5-EA78-411C-9384-1F9DA3996095}"/>
              </a:ext>
            </a:extLst>
          </p:cNvPr>
          <p:cNvSpPr txBox="1"/>
          <p:nvPr/>
        </p:nvSpPr>
        <p:spPr>
          <a:xfrm>
            <a:off x="6794301" y="6089550"/>
            <a:ext cx="136815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10.4.0.0/20</a:t>
            </a:r>
          </a:p>
        </p:txBody>
      </p:sp>
      <p:sp>
        <p:nvSpPr>
          <p:cNvPr id="11" name="TextBox 10">
            <a:extLst>
              <a:ext uri="{FF2B5EF4-FFF2-40B4-BE49-F238E27FC236}">
                <a16:creationId xmlns:a16="http://schemas.microsoft.com/office/drawing/2014/main" id="{E6E3D870-219B-4A5E-A9D1-68AD0290976D}"/>
              </a:ext>
            </a:extLst>
          </p:cNvPr>
          <p:cNvSpPr txBox="1"/>
          <p:nvPr/>
        </p:nvSpPr>
        <p:spPr>
          <a:xfrm>
            <a:off x="4831687"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10.4.1.0/24</a:t>
            </a:r>
            <a:endParaRPr lang="en-GB" sz="1600">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BE7D9C53-3D37-4385-A7BA-D6860B4380B7}"/>
              </a:ext>
            </a:extLst>
          </p:cNvPr>
          <p:cNvSpPr txBox="1"/>
          <p:nvPr/>
        </p:nvSpPr>
        <p:spPr>
          <a:xfrm>
            <a:off x="7104434"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10.4.2.0/24</a:t>
            </a:r>
            <a:endParaRPr lang="en-GB" sz="160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EE8B80B8-601E-4BD0-B218-F13CBC044DA5}"/>
              </a:ext>
            </a:extLst>
          </p:cNvPr>
          <p:cNvSpPr txBox="1"/>
          <p:nvPr/>
        </p:nvSpPr>
        <p:spPr>
          <a:xfrm>
            <a:off x="6074221" y="1286416"/>
            <a:ext cx="172819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azure101vNet</a:t>
            </a:r>
          </a:p>
        </p:txBody>
      </p:sp>
      <p:sp>
        <p:nvSpPr>
          <p:cNvPr id="14" name="TextBox 13">
            <a:extLst>
              <a:ext uri="{FF2B5EF4-FFF2-40B4-BE49-F238E27FC236}">
                <a16:creationId xmlns:a16="http://schemas.microsoft.com/office/drawing/2014/main" id="{FA0393A4-D59B-488B-8FAD-07A1E059EE88}"/>
              </a:ext>
            </a:extLst>
          </p:cNvPr>
          <p:cNvSpPr txBox="1"/>
          <p:nvPr/>
        </p:nvSpPr>
        <p:spPr>
          <a:xfrm>
            <a:off x="4903695"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webSubnet</a:t>
            </a:r>
            <a:endParaRPr lang="en-GB" sz="160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612CDCF4-E4AE-45D6-A9C4-75BEBFC8AE4E}"/>
              </a:ext>
            </a:extLst>
          </p:cNvPr>
          <p:cNvSpPr txBox="1"/>
          <p:nvPr/>
        </p:nvSpPr>
        <p:spPr>
          <a:xfrm>
            <a:off x="7279959"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dbSubnet</a:t>
            </a:r>
            <a:endParaRPr lang="en-GB" sz="16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173386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1" presetClass="entr" presetSubtype="1"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heel(1)">
                                      <p:cBhvr>
                                        <p:cTn id="19" dur="2000"/>
                                        <p:tgtEl>
                                          <p:spTgt spid="8"/>
                                        </p:tgtEl>
                                      </p:cBhvr>
                                    </p:animEffect>
                                  </p:childTnLst>
                                </p:cTn>
                              </p:par>
                            </p:childTnLst>
                          </p:cTn>
                        </p:par>
                        <p:par>
                          <p:cTn id="20" fill="hold">
                            <p:stCondLst>
                              <p:cond delay="50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55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p:bldP spid="12" grpId="0"/>
      <p:bldP spid="14"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a:t>Network Security Groups</a:t>
            </a:r>
          </a:p>
        </p:txBody>
      </p:sp>
      <p:sp>
        <p:nvSpPr>
          <p:cNvPr id="4" name="Rectangle: Rounded Corners 3">
            <a:extLst>
              <a:ext uri="{FF2B5EF4-FFF2-40B4-BE49-F238E27FC236}">
                <a16:creationId xmlns:a16="http://schemas.microsoft.com/office/drawing/2014/main" id="{AB80C29E-AC99-42B5-9FAF-2C96C6D51A9D}"/>
              </a:ext>
            </a:extLst>
          </p:cNvPr>
          <p:cNvSpPr/>
          <p:nvPr/>
        </p:nvSpPr>
        <p:spPr bwMode="auto">
          <a:xfrm>
            <a:off x="1321693" y="1697062"/>
            <a:ext cx="7416824" cy="4464496"/>
          </a:xfrm>
          <a:prstGeom prst="round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9D88342C-52B8-4B1F-B443-8D76867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8397" y="976982"/>
            <a:ext cx="814189" cy="814189"/>
          </a:xfrm>
          <a:prstGeom prst="rect">
            <a:avLst/>
          </a:prstGeom>
        </p:spPr>
      </p:pic>
      <p:sp>
        <p:nvSpPr>
          <p:cNvPr id="9" name="Rectangle 8">
            <a:extLst>
              <a:ext uri="{FF2B5EF4-FFF2-40B4-BE49-F238E27FC236}">
                <a16:creationId xmlns:a16="http://schemas.microsoft.com/office/drawing/2014/main" id="{EEBD0613-D33D-4FB0-8526-19D031ECD422}"/>
              </a:ext>
            </a:extLst>
          </p:cNvPr>
          <p:cNvSpPr/>
          <p:nvPr/>
        </p:nvSpPr>
        <p:spPr>
          <a:xfrm>
            <a:off x="9026549" y="2176309"/>
            <a:ext cx="2664296" cy="4401205"/>
          </a:xfrm>
          <a:prstGeom prst="rect">
            <a:avLst/>
          </a:prstGeom>
        </p:spPr>
        <p:txBody>
          <a:bodyPr wrap="square">
            <a:spAutoFit/>
          </a:bodyPr>
          <a:lstStyle/>
          <a:p>
            <a:pPr marL="285750" indent="-285750">
              <a:spcAft>
                <a:spcPts val="600"/>
              </a:spcAft>
              <a:buFont typeface="Arial" panose="020B0604020202020204" pitchFamily="34" charset="0"/>
              <a:buChar char="•"/>
            </a:pPr>
            <a:r>
              <a:rPr lang="en-GB" sz="2000"/>
              <a:t>Layer 4 security rules</a:t>
            </a:r>
          </a:p>
          <a:p>
            <a:pPr marL="285750" indent="-285750">
              <a:spcAft>
                <a:spcPts val="600"/>
              </a:spcAft>
              <a:buFont typeface="Arial" panose="020B0604020202020204" pitchFamily="34" charset="0"/>
              <a:buChar char="•"/>
            </a:pPr>
            <a:r>
              <a:rPr lang="en-GB" sz="2000"/>
              <a:t>Inbound &amp; outbound</a:t>
            </a:r>
          </a:p>
          <a:p>
            <a:pPr marL="285750" indent="-285750">
              <a:spcAft>
                <a:spcPts val="600"/>
              </a:spcAft>
              <a:buFont typeface="Arial" panose="020B0604020202020204" pitchFamily="34" charset="0"/>
              <a:buChar char="•"/>
            </a:pPr>
            <a:r>
              <a:rPr lang="en-GB" sz="2000"/>
              <a:t>Tuples – address, port, protocol</a:t>
            </a:r>
          </a:p>
          <a:p>
            <a:pPr marL="285750" indent="-285750">
              <a:spcAft>
                <a:spcPts val="600"/>
              </a:spcAft>
              <a:buFont typeface="Arial" panose="020B0604020202020204" pitchFamily="34" charset="0"/>
              <a:buChar char="•"/>
            </a:pPr>
            <a:r>
              <a:rPr lang="en-GB" sz="2000"/>
              <a:t>Subnets and NICs</a:t>
            </a:r>
          </a:p>
          <a:p>
            <a:pPr marL="285750" indent="-285750">
              <a:spcAft>
                <a:spcPts val="600"/>
              </a:spcAft>
              <a:buFont typeface="Arial" panose="020B0604020202020204" pitchFamily="34" charset="0"/>
              <a:buChar char="•"/>
            </a:pPr>
            <a:r>
              <a:rPr lang="en-GB" sz="2000"/>
              <a:t>Defaults</a:t>
            </a:r>
          </a:p>
          <a:p>
            <a:pPr marL="752121" lvl="1" indent="-285750">
              <a:spcAft>
                <a:spcPts val="600"/>
              </a:spcAft>
              <a:buFont typeface="Arial" panose="020B0604020202020204" pitchFamily="34" charset="0"/>
              <a:buChar char="•"/>
            </a:pPr>
            <a:r>
              <a:rPr lang="en-GB" sz="2000"/>
              <a:t>Within vNet</a:t>
            </a:r>
          </a:p>
          <a:p>
            <a:pPr marL="752121" lvl="1" indent="-285750">
              <a:spcAft>
                <a:spcPts val="600"/>
              </a:spcAft>
              <a:buFont typeface="Arial" panose="020B0604020202020204" pitchFamily="34" charset="0"/>
              <a:buChar char="•"/>
            </a:pPr>
            <a:r>
              <a:rPr lang="en-GB" sz="2000"/>
              <a:t>To the internet</a:t>
            </a:r>
          </a:p>
          <a:p>
            <a:pPr marL="752121" lvl="1" indent="-285750">
              <a:spcAft>
                <a:spcPts val="600"/>
              </a:spcAft>
              <a:buFont typeface="Arial" panose="020B0604020202020204" pitchFamily="34" charset="0"/>
              <a:buChar char="•"/>
            </a:pPr>
            <a:r>
              <a:rPr lang="en-GB" sz="2000"/>
              <a:t>Load balancer</a:t>
            </a:r>
          </a:p>
          <a:p>
            <a:pPr marL="752121" lvl="1" indent="-285750">
              <a:spcAft>
                <a:spcPts val="600"/>
              </a:spcAft>
              <a:buFont typeface="Arial" panose="020B0604020202020204" pitchFamily="34" charset="0"/>
              <a:buChar char="•"/>
            </a:pPr>
            <a:r>
              <a:rPr lang="en-GB" sz="2000"/>
              <a:t>RDP &amp; SSH</a:t>
            </a:r>
          </a:p>
        </p:txBody>
      </p:sp>
      <p:sp>
        <p:nvSpPr>
          <p:cNvPr id="8" name="Rectangle: Rounded Corners 7">
            <a:extLst>
              <a:ext uri="{FF2B5EF4-FFF2-40B4-BE49-F238E27FC236}">
                <a16:creationId xmlns:a16="http://schemas.microsoft.com/office/drawing/2014/main" id="{A71DA8F3-66DF-49B5-B8E4-83D7C404F091}"/>
              </a:ext>
            </a:extLst>
          </p:cNvPr>
          <p:cNvSpPr/>
          <p:nvPr/>
        </p:nvSpPr>
        <p:spPr bwMode="auto">
          <a:xfrm>
            <a:off x="630615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D6B69A48-C739-4353-9733-3D1E15029E9B}"/>
              </a:ext>
            </a:extLst>
          </p:cNvPr>
          <p:cNvSpPr/>
          <p:nvPr/>
        </p:nvSpPr>
        <p:spPr bwMode="auto">
          <a:xfrm>
            <a:off x="404209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1C2160A5-EA78-411C-9384-1F9DA3996095}"/>
              </a:ext>
            </a:extLst>
          </p:cNvPr>
          <p:cNvSpPr txBox="1"/>
          <p:nvPr/>
        </p:nvSpPr>
        <p:spPr>
          <a:xfrm>
            <a:off x="6794301" y="6089550"/>
            <a:ext cx="136815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10.4.0.0/20</a:t>
            </a:r>
          </a:p>
        </p:txBody>
      </p:sp>
      <p:sp>
        <p:nvSpPr>
          <p:cNvPr id="11" name="TextBox 10">
            <a:extLst>
              <a:ext uri="{FF2B5EF4-FFF2-40B4-BE49-F238E27FC236}">
                <a16:creationId xmlns:a16="http://schemas.microsoft.com/office/drawing/2014/main" id="{E6E3D870-219B-4A5E-A9D1-68AD0290976D}"/>
              </a:ext>
            </a:extLst>
          </p:cNvPr>
          <p:cNvSpPr txBox="1"/>
          <p:nvPr/>
        </p:nvSpPr>
        <p:spPr>
          <a:xfrm>
            <a:off x="4831687"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10.4.1.0/24</a:t>
            </a:r>
            <a:endParaRPr lang="en-GB" sz="1600">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BE7D9C53-3D37-4385-A7BA-D6860B4380B7}"/>
              </a:ext>
            </a:extLst>
          </p:cNvPr>
          <p:cNvSpPr txBox="1"/>
          <p:nvPr/>
        </p:nvSpPr>
        <p:spPr>
          <a:xfrm>
            <a:off x="7104434"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10.4.2.0/24</a:t>
            </a:r>
            <a:endParaRPr lang="en-GB" sz="160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EE8B80B8-601E-4BD0-B218-F13CBC044DA5}"/>
              </a:ext>
            </a:extLst>
          </p:cNvPr>
          <p:cNvSpPr txBox="1"/>
          <p:nvPr/>
        </p:nvSpPr>
        <p:spPr>
          <a:xfrm>
            <a:off x="6074221" y="1286416"/>
            <a:ext cx="172819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azure101vNet</a:t>
            </a:r>
          </a:p>
        </p:txBody>
      </p:sp>
      <p:sp>
        <p:nvSpPr>
          <p:cNvPr id="14" name="TextBox 13">
            <a:extLst>
              <a:ext uri="{FF2B5EF4-FFF2-40B4-BE49-F238E27FC236}">
                <a16:creationId xmlns:a16="http://schemas.microsoft.com/office/drawing/2014/main" id="{FA0393A4-D59B-488B-8FAD-07A1E059EE88}"/>
              </a:ext>
            </a:extLst>
          </p:cNvPr>
          <p:cNvSpPr txBox="1"/>
          <p:nvPr/>
        </p:nvSpPr>
        <p:spPr>
          <a:xfrm>
            <a:off x="4903695"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webSubnet</a:t>
            </a:r>
            <a:endParaRPr lang="en-GB" sz="160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612CDCF4-E4AE-45D6-A9C4-75BEBFC8AE4E}"/>
              </a:ext>
            </a:extLst>
          </p:cNvPr>
          <p:cNvSpPr txBox="1"/>
          <p:nvPr/>
        </p:nvSpPr>
        <p:spPr>
          <a:xfrm>
            <a:off x="7279959"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dbSubnet</a:t>
            </a:r>
            <a:endParaRPr lang="en-GB" sz="1600">
              <a:gradFill>
                <a:gsLst>
                  <a:gs pos="2917">
                    <a:schemeClr val="tx1"/>
                  </a:gs>
                  <a:gs pos="30000">
                    <a:schemeClr val="tx1"/>
                  </a:gs>
                </a:gsLst>
                <a:lin ang="5400000" scaled="0"/>
              </a:gradFill>
            </a:endParaRPr>
          </a:p>
        </p:txBody>
      </p:sp>
      <p:pic>
        <p:nvPicPr>
          <p:cNvPr id="17" name="Graphic 16">
            <a:extLst>
              <a:ext uri="{FF2B5EF4-FFF2-40B4-BE49-F238E27FC236}">
                <a16:creationId xmlns:a16="http://schemas.microsoft.com/office/drawing/2014/main" id="{5EF737EE-BDF5-4939-A98D-17843F7A07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69965" y="2049570"/>
            <a:ext cx="583596" cy="583596"/>
          </a:xfrm>
          <a:prstGeom prst="rect">
            <a:avLst/>
          </a:prstGeom>
        </p:spPr>
      </p:pic>
      <p:pic>
        <p:nvPicPr>
          <p:cNvPr id="18" name="Graphic 17">
            <a:extLst>
              <a:ext uri="{FF2B5EF4-FFF2-40B4-BE49-F238E27FC236}">
                <a16:creationId xmlns:a16="http://schemas.microsoft.com/office/drawing/2014/main" id="{BCBACA05-33A1-4000-87A9-EDB05C6D19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82600" y="2001913"/>
            <a:ext cx="583596" cy="583596"/>
          </a:xfrm>
          <a:prstGeom prst="rect">
            <a:avLst/>
          </a:prstGeom>
        </p:spPr>
      </p:pic>
    </p:spTree>
    <p:extLst>
      <p:ext uri="{BB962C8B-B14F-4D97-AF65-F5344CB8AC3E}">
        <p14:creationId xmlns:p14="http://schemas.microsoft.com/office/powerpoint/2010/main" val="2043587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ircle(out)">
                                      <p:cBhvr>
                                        <p:cTn id="7" dur="2000"/>
                                        <p:tgtEl>
                                          <p:spTgt spid="17"/>
                                        </p:tgtEl>
                                      </p:cBhvr>
                                    </p:animEffect>
                                  </p:childTnLst>
                                </p:cTn>
                              </p:par>
                            </p:childTnLst>
                          </p:cTn>
                        </p:par>
                        <p:par>
                          <p:cTn id="8" fill="hold">
                            <p:stCondLst>
                              <p:cond delay="2000"/>
                            </p:stCondLst>
                            <p:childTnLst>
                              <p:par>
                                <p:cTn id="9" presetID="6" presetClass="entr" presetSubtype="3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circle(out)">
                                      <p:cBhvr>
                                        <p:cTn id="11"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a:t>Gateway Subnet and Virtual Network Gateways</a:t>
            </a:r>
          </a:p>
        </p:txBody>
      </p:sp>
      <p:sp>
        <p:nvSpPr>
          <p:cNvPr id="4" name="Rectangle: Rounded Corners 3">
            <a:extLst>
              <a:ext uri="{FF2B5EF4-FFF2-40B4-BE49-F238E27FC236}">
                <a16:creationId xmlns:a16="http://schemas.microsoft.com/office/drawing/2014/main" id="{AB80C29E-AC99-42B5-9FAF-2C96C6D51A9D}"/>
              </a:ext>
            </a:extLst>
          </p:cNvPr>
          <p:cNvSpPr/>
          <p:nvPr/>
        </p:nvSpPr>
        <p:spPr bwMode="auto">
          <a:xfrm>
            <a:off x="1321693" y="1697062"/>
            <a:ext cx="7416824" cy="4464496"/>
          </a:xfrm>
          <a:prstGeom prst="round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9D88342C-52B8-4B1F-B443-8D76867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8397" y="976982"/>
            <a:ext cx="814189" cy="814189"/>
          </a:xfrm>
          <a:prstGeom prst="rect">
            <a:avLst/>
          </a:prstGeom>
        </p:spPr>
      </p:pic>
      <p:sp>
        <p:nvSpPr>
          <p:cNvPr id="9" name="Rectangle 8">
            <a:extLst>
              <a:ext uri="{FF2B5EF4-FFF2-40B4-BE49-F238E27FC236}">
                <a16:creationId xmlns:a16="http://schemas.microsoft.com/office/drawing/2014/main" id="{EEBD0613-D33D-4FB0-8526-19D031ECD422}"/>
              </a:ext>
            </a:extLst>
          </p:cNvPr>
          <p:cNvSpPr/>
          <p:nvPr/>
        </p:nvSpPr>
        <p:spPr>
          <a:xfrm>
            <a:off x="9026549" y="2176309"/>
            <a:ext cx="2664296" cy="2246769"/>
          </a:xfrm>
          <a:prstGeom prst="rect">
            <a:avLst/>
          </a:prstGeom>
        </p:spPr>
        <p:txBody>
          <a:bodyPr wrap="square">
            <a:spAutoFit/>
          </a:bodyPr>
          <a:lstStyle/>
          <a:p>
            <a:pPr marL="285750" indent="-285750">
              <a:spcAft>
                <a:spcPts val="600"/>
              </a:spcAft>
              <a:buFont typeface="Arial" panose="020B0604020202020204" pitchFamily="34" charset="0"/>
              <a:buChar char="•"/>
            </a:pPr>
            <a:r>
              <a:rPr lang="en-GB" sz="2000"/>
              <a:t>Special case</a:t>
            </a:r>
          </a:p>
          <a:p>
            <a:pPr marL="285750" indent="-285750">
              <a:spcAft>
                <a:spcPts val="600"/>
              </a:spcAft>
              <a:buFont typeface="Arial" panose="020B0604020202020204" pitchFamily="34" charset="0"/>
              <a:buChar char="•"/>
            </a:pPr>
            <a:r>
              <a:rPr lang="en-GB" sz="2000"/>
              <a:t>Virtual Network Gateways</a:t>
            </a:r>
          </a:p>
          <a:p>
            <a:pPr marL="752121" lvl="1" indent="-285750">
              <a:spcAft>
                <a:spcPts val="600"/>
              </a:spcAft>
              <a:buFont typeface="Arial" panose="020B0604020202020204" pitchFamily="34" charset="0"/>
              <a:buChar char="•"/>
            </a:pPr>
            <a:r>
              <a:rPr lang="en-GB" sz="2000"/>
              <a:t>VPN Gateway</a:t>
            </a:r>
          </a:p>
          <a:p>
            <a:pPr marL="752121" lvl="1" indent="-285750">
              <a:spcAft>
                <a:spcPts val="600"/>
              </a:spcAft>
              <a:buFont typeface="Arial" panose="020B0604020202020204" pitchFamily="34" charset="0"/>
              <a:buChar char="•"/>
            </a:pPr>
            <a:r>
              <a:rPr lang="en-GB" sz="2000"/>
              <a:t>ExpressRoute</a:t>
            </a:r>
          </a:p>
          <a:p>
            <a:pPr marL="285750" indent="-285750">
              <a:spcAft>
                <a:spcPts val="600"/>
              </a:spcAft>
              <a:buFont typeface="Arial" panose="020B0604020202020204" pitchFamily="34" charset="0"/>
              <a:buChar char="•"/>
            </a:pPr>
            <a:r>
              <a:rPr lang="en-GB" sz="2000"/>
              <a:t>No NSG</a:t>
            </a:r>
          </a:p>
        </p:txBody>
      </p:sp>
      <p:sp>
        <p:nvSpPr>
          <p:cNvPr id="8" name="Rectangle: Rounded Corners 7">
            <a:extLst>
              <a:ext uri="{FF2B5EF4-FFF2-40B4-BE49-F238E27FC236}">
                <a16:creationId xmlns:a16="http://schemas.microsoft.com/office/drawing/2014/main" id="{A71DA8F3-66DF-49B5-B8E4-83D7C404F091}"/>
              </a:ext>
            </a:extLst>
          </p:cNvPr>
          <p:cNvSpPr/>
          <p:nvPr/>
        </p:nvSpPr>
        <p:spPr bwMode="auto">
          <a:xfrm>
            <a:off x="630615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D6B69A48-C739-4353-9733-3D1E15029E9B}"/>
              </a:ext>
            </a:extLst>
          </p:cNvPr>
          <p:cNvSpPr/>
          <p:nvPr/>
        </p:nvSpPr>
        <p:spPr bwMode="auto">
          <a:xfrm>
            <a:off x="404209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1C2160A5-EA78-411C-9384-1F9DA3996095}"/>
              </a:ext>
            </a:extLst>
          </p:cNvPr>
          <p:cNvSpPr txBox="1"/>
          <p:nvPr/>
        </p:nvSpPr>
        <p:spPr>
          <a:xfrm>
            <a:off x="6794301" y="6089550"/>
            <a:ext cx="136815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10.4.0.0/20</a:t>
            </a:r>
          </a:p>
        </p:txBody>
      </p:sp>
      <p:sp>
        <p:nvSpPr>
          <p:cNvPr id="11" name="TextBox 10">
            <a:extLst>
              <a:ext uri="{FF2B5EF4-FFF2-40B4-BE49-F238E27FC236}">
                <a16:creationId xmlns:a16="http://schemas.microsoft.com/office/drawing/2014/main" id="{E6E3D870-219B-4A5E-A9D1-68AD0290976D}"/>
              </a:ext>
            </a:extLst>
          </p:cNvPr>
          <p:cNvSpPr txBox="1"/>
          <p:nvPr/>
        </p:nvSpPr>
        <p:spPr>
          <a:xfrm>
            <a:off x="4831687"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10.4.1.0/24</a:t>
            </a:r>
            <a:endParaRPr lang="en-GB" sz="1600">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BE7D9C53-3D37-4385-A7BA-D6860B4380B7}"/>
              </a:ext>
            </a:extLst>
          </p:cNvPr>
          <p:cNvSpPr txBox="1"/>
          <p:nvPr/>
        </p:nvSpPr>
        <p:spPr>
          <a:xfrm>
            <a:off x="7104434"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10.4.2.0/24</a:t>
            </a:r>
            <a:endParaRPr lang="en-GB" sz="160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EE8B80B8-601E-4BD0-B218-F13CBC044DA5}"/>
              </a:ext>
            </a:extLst>
          </p:cNvPr>
          <p:cNvSpPr txBox="1"/>
          <p:nvPr/>
        </p:nvSpPr>
        <p:spPr>
          <a:xfrm>
            <a:off x="6074221" y="1286416"/>
            <a:ext cx="172819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azure101vNet</a:t>
            </a:r>
          </a:p>
        </p:txBody>
      </p:sp>
      <p:sp>
        <p:nvSpPr>
          <p:cNvPr id="14" name="TextBox 13">
            <a:extLst>
              <a:ext uri="{FF2B5EF4-FFF2-40B4-BE49-F238E27FC236}">
                <a16:creationId xmlns:a16="http://schemas.microsoft.com/office/drawing/2014/main" id="{FA0393A4-D59B-488B-8FAD-07A1E059EE88}"/>
              </a:ext>
            </a:extLst>
          </p:cNvPr>
          <p:cNvSpPr txBox="1"/>
          <p:nvPr/>
        </p:nvSpPr>
        <p:spPr>
          <a:xfrm>
            <a:off x="4903695"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webSubnet</a:t>
            </a:r>
            <a:endParaRPr lang="en-GB" sz="160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612CDCF4-E4AE-45D6-A9C4-75BEBFC8AE4E}"/>
              </a:ext>
            </a:extLst>
          </p:cNvPr>
          <p:cNvSpPr txBox="1"/>
          <p:nvPr/>
        </p:nvSpPr>
        <p:spPr>
          <a:xfrm>
            <a:off x="7279959"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dbSubnet</a:t>
            </a:r>
            <a:endParaRPr lang="en-GB" sz="1600">
              <a:gradFill>
                <a:gsLst>
                  <a:gs pos="2917">
                    <a:schemeClr val="tx1"/>
                  </a:gs>
                  <a:gs pos="30000">
                    <a:schemeClr val="tx1"/>
                  </a:gs>
                </a:gsLst>
                <a:lin ang="5400000" scaled="0"/>
              </a:gradFill>
            </a:endParaRPr>
          </a:p>
        </p:txBody>
      </p:sp>
      <p:pic>
        <p:nvPicPr>
          <p:cNvPr id="17" name="Graphic 16">
            <a:extLst>
              <a:ext uri="{FF2B5EF4-FFF2-40B4-BE49-F238E27FC236}">
                <a16:creationId xmlns:a16="http://schemas.microsoft.com/office/drawing/2014/main" id="{5EF737EE-BDF5-4939-A98D-17843F7A07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69965" y="2049570"/>
            <a:ext cx="583596" cy="583596"/>
          </a:xfrm>
          <a:prstGeom prst="rect">
            <a:avLst/>
          </a:prstGeom>
        </p:spPr>
      </p:pic>
      <p:pic>
        <p:nvPicPr>
          <p:cNvPr id="18" name="Graphic 17">
            <a:extLst>
              <a:ext uri="{FF2B5EF4-FFF2-40B4-BE49-F238E27FC236}">
                <a16:creationId xmlns:a16="http://schemas.microsoft.com/office/drawing/2014/main" id="{BCBACA05-33A1-4000-87A9-EDB05C6D19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82600" y="2001913"/>
            <a:ext cx="583596" cy="583596"/>
          </a:xfrm>
          <a:prstGeom prst="rect">
            <a:avLst/>
          </a:prstGeom>
        </p:spPr>
      </p:pic>
      <p:sp>
        <p:nvSpPr>
          <p:cNvPr id="16" name="Rectangle: Rounded Corners 15">
            <a:extLst>
              <a:ext uri="{FF2B5EF4-FFF2-40B4-BE49-F238E27FC236}">
                <a16:creationId xmlns:a16="http://schemas.microsoft.com/office/drawing/2014/main" id="{FA5F451D-D9F6-458F-9CAA-B838D493CB32}"/>
              </a:ext>
            </a:extLst>
          </p:cNvPr>
          <p:cNvSpPr/>
          <p:nvPr/>
        </p:nvSpPr>
        <p:spPr bwMode="auto">
          <a:xfrm>
            <a:off x="1762200" y="1845270"/>
            <a:ext cx="1976028" cy="4168080"/>
          </a:xfrm>
          <a:prstGeom prst="roundRect">
            <a:avLst/>
          </a:prstGeom>
          <a:noFill/>
          <a:ln w="38100" cap="flat" cmpd="sng" algn="ctr">
            <a:solidFill>
              <a:srgbClr val="92D05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240855E0-E68E-4CF8-8AB4-801ECBE9AA8F}"/>
              </a:ext>
            </a:extLst>
          </p:cNvPr>
          <p:cNvSpPr txBox="1"/>
          <p:nvPr/>
        </p:nvSpPr>
        <p:spPr>
          <a:xfrm>
            <a:off x="2329727" y="1818737"/>
            <a:ext cx="1518010" cy="461665"/>
          </a:xfrm>
          <a:prstGeom prst="rect">
            <a:avLst/>
          </a:prstGeom>
          <a:noFill/>
        </p:spPr>
        <p:txBody>
          <a:bodyPr wrap="square" lIns="182880" tIns="146304" rIns="182880" bIns="146304" rtlCol="0">
            <a:spAutoFit/>
          </a:bodyPr>
          <a:lstStyle/>
          <a:p>
            <a:pPr>
              <a:lnSpc>
                <a:spcPct val="90000"/>
              </a:lnSpc>
              <a:spcAft>
                <a:spcPts val="600"/>
              </a:spcAft>
            </a:pPr>
            <a:r>
              <a:rPr lang="en-GB" sz="1200" err="1">
                <a:solidFill>
                  <a:srgbClr val="92D050"/>
                </a:solidFill>
              </a:rPr>
              <a:t>GatewaySubnet</a:t>
            </a:r>
            <a:endParaRPr lang="en-GB" sz="1600">
              <a:solidFill>
                <a:srgbClr val="92D050"/>
              </a:solidFill>
            </a:endParaRPr>
          </a:p>
        </p:txBody>
      </p:sp>
      <p:sp>
        <p:nvSpPr>
          <p:cNvPr id="21" name="TextBox 20">
            <a:extLst>
              <a:ext uri="{FF2B5EF4-FFF2-40B4-BE49-F238E27FC236}">
                <a16:creationId xmlns:a16="http://schemas.microsoft.com/office/drawing/2014/main" id="{3421AAA2-7D8F-4739-AC26-A604FF055857}"/>
              </a:ext>
            </a:extLst>
          </p:cNvPr>
          <p:cNvSpPr txBox="1"/>
          <p:nvPr/>
        </p:nvSpPr>
        <p:spPr>
          <a:xfrm>
            <a:off x="2593976" y="5616611"/>
            <a:ext cx="1368154" cy="461665"/>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92D050"/>
                </a:solidFill>
              </a:rPr>
              <a:t>10.4.0.0/27</a:t>
            </a:r>
            <a:endParaRPr lang="en-GB" sz="1600">
              <a:solidFill>
                <a:srgbClr val="92D050"/>
              </a:solidFill>
            </a:endParaRPr>
          </a:p>
        </p:txBody>
      </p:sp>
      <p:sp>
        <p:nvSpPr>
          <p:cNvPr id="24" name="TextBox 23">
            <a:extLst>
              <a:ext uri="{FF2B5EF4-FFF2-40B4-BE49-F238E27FC236}">
                <a16:creationId xmlns:a16="http://schemas.microsoft.com/office/drawing/2014/main" id="{CB7662D0-4EF0-4EFB-9358-0C25D47B72DF}"/>
              </a:ext>
            </a:extLst>
          </p:cNvPr>
          <p:cNvSpPr txBox="1"/>
          <p:nvPr/>
        </p:nvSpPr>
        <p:spPr>
          <a:xfrm>
            <a:off x="2005808" y="3217135"/>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rgbClr val="72BFDF"/>
                </a:solidFill>
              </a:rPr>
              <a:t>VPN Gateway</a:t>
            </a:r>
            <a:endParaRPr lang="en-GB" sz="1600">
              <a:solidFill>
                <a:srgbClr val="72BFDF"/>
              </a:solidFill>
            </a:endParaRPr>
          </a:p>
        </p:txBody>
      </p:sp>
      <p:sp>
        <p:nvSpPr>
          <p:cNvPr id="25" name="TextBox 24">
            <a:extLst>
              <a:ext uri="{FF2B5EF4-FFF2-40B4-BE49-F238E27FC236}">
                <a16:creationId xmlns:a16="http://schemas.microsoft.com/office/drawing/2014/main" id="{869CA9B1-A9FA-4D1D-BDE6-B443C66DF005}"/>
              </a:ext>
            </a:extLst>
          </p:cNvPr>
          <p:cNvSpPr txBox="1"/>
          <p:nvPr/>
        </p:nvSpPr>
        <p:spPr>
          <a:xfrm>
            <a:off x="2041773" y="4763789"/>
            <a:ext cx="1518010" cy="704808"/>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chemeClr val="accent5">
                    <a:lumMod val="40000"/>
                    <a:lumOff val="60000"/>
                  </a:schemeClr>
                </a:solidFill>
              </a:rPr>
              <a:t>ExpressRoute</a:t>
            </a:r>
          </a:p>
          <a:p>
            <a:pPr algn="ctr">
              <a:lnSpc>
                <a:spcPct val="90000"/>
              </a:lnSpc>
              <a:spcAft>
                <a:spcPts val="600"/>
              </a:spcAft>
            </a:pPr>
            <a:r>
              <a:rPr lang="en-GB" sz="1200">
                <a:solidFill>
                  <a:schemeClr val="accent5">
                    <a:lumMod val="40000"/>
                    <a:lumOff val="60000"/>
                  </a:schemeClr>
                </a:solidFill>
              </a:rPr>
              <a:t>Gateway</a:t>
            </a:r>
            <a:endParaRPr lang="en-GB" sz="1600">
              <a:solidFill>
                <a:schemeClr val="accent5">
                  <a:lumMod val="40000"/>
                  <a:lumOff val="60000"/>
                </a:schemeClr>
              </a:solidFill>
            </a:endParaRPr>
          </a:p>
        </p:txBody>
      </p:sp>
      <p:cxnSp>
        <p:nvCxnSpPr>
          <p:cNvPr id="27" name="Straight Connector 26">
            <a:extLst>
              <a:ext uri="{FF2B5EF4-FFF2-40B4-BE49-F238E27FC236}">
                <a16:creationId xmlns:a16="http://schemas.microsoft.com/office/drawing/2014/main" id="{546BBBEA-91A1-44A2-95C5-78CF5982C0F8}"/>
              </a:ext>
            </a:extLst>
          </p:cNvPr>
          <p:cNvCxnSpPr>
            <a:cxnSpLocks/>
          </p:cNvCxnSpPr>
          <p:nvPr/>
        </p:nvCxnSpPr>
        <p:spPr>
          <a:xfrm>
            <a:off x="-49141" y="3037321"/>
            <a:ext cx="2522962" cy="1"/>
          </a:xfrm>
          <a:prstGeom prst="line">
            <a:avLst/>
          </a:prstGeom>
          <a:ln w="38100">
            <a:solidFill>
              <a:srgbClr val="72BFDF"/>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A871F455-1939-4E6C-8937-52A62BBDB9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04495" y="2495550"/>
            <a:ext cx="770806" cy="770806"/>
          </a:xfrm>
          <a:prstGeom prst="rect">
            <a:avLst/>
          </a:prstGeom>
        </p:spPr>
      </p:pic>
      <p:sp>
        <p:nvSpPr>
          <p:cNvPr id="29" name="TextBox 28">
            <a:extLst>
              <a:ext uri="{FF2B5EF4-FFF2-40B4-BE49-F238E27FC236}">
                <a16:creationId xmlns:a16="http://schemas.microsoft.com/office/drawing/2014/main" id="{CA7B1ECB-FD7B-497F-998A-E64BB93F5F54}"/>
              </a:ext>
            </a:extLst>
          </p:cNvPr>
          <p:cNvSpPr txBox="1"/>
          <p:nvPr/>
        </p:nvSpPr>
        <p:spPr>
          <a:xfrm>
            <a:off x="-124031" y="2979364"/>
            <a:ext cx="1518010" cy="461665"/>
          </a:xfrm>
          <a:prstGeom prst="rect">
            <a:avLst/>
          </a:prstGeom>
          <a:noFill/>
          <a:ln>
            <a:noFill/>
          </a:ln>
        </p:spPr>
        <p:txBody>
          <a:bodyPr wrap="square" lIns="182880" tIns="146304" rIns="182880" bIns="146304" rtlCol="0">
            <a:spAutoFit/>
          </a:bodyPr>
          <a:lstStyle/>
          <a:p>
            <a:pPr algn="ctr">
              <a:lnSpc>
                <a:spcPct val="90000"/>
              </a:lnSpc>
              <a:spcAft>
                <a:spcPts val="600"/>
              </a:spcAft>
            </a:pPr>
            <a:r>
              <a:rPr lang="en-GB" sz="1200">
                <a:solidFill>
                  <a:srgbClr val="72BFDF"/>
                </a:solidFill>
              </a:rPr>
              <a:t>S2S VPN</a:t>
            </a:r>
            <a:endParaRPr lang="en-GB" sz="1600">
              <a:solidFill>
                <a:srgbClr val="72BFDF"/>
              </a:solidFill>
            </a:endParaRPr>
          </a:p>
        </p:txBody>
      </p:sp>
      <p:cxnSp>
        <p:nvCxnSpPr>
          <p:cNvPr id="30" name="Straight Connector 29">
            <a:extLst>
              <a:ext uri="{FF2B5EF4-FFF2-40B4-BE49-F238E27FC236}">
                <a16:creationId xmlns:a16="http://schemas.microsoft.com/office/drawing/2014/main" id="{ABB56A34-85E5-4453-A3FC-C44EA77DCF2C}"/>
              </a:ext>
            </a:extLst>
          </p:cNvPr>
          <p:cNvCxnSpPr>
            <a:cxnSpLocks/>
          </p:cNvCxnSpPr>
          <p:nvPr/>
        </p:nvCxnSpPr>
        <p:spPr>
          <a:xfrm>
            <a:off x="-190475" y="4491323"/>
            <a:ext cx="2731277" cy="0"/>
          </a:xfrm>
          <a:prstGeom prst="line">
            <a:avLst/>
          </a:prstGeom>
          <a:ln w="38100">
            <a:solidFill>
              <a:schemeClr val="accent5">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844EE71-5FC1-48C4-A67A-513F6E1E1ACC}"/>
              </a:ext>
            </a:extLst>
          </p:cNvPr>
          <p:cNvSpPr txBox="1"/>
          <p:nvPr/>
        </p:nvSpPr>
        <p:spPr>
          <a:xfrm>
            <a:off x="-118467" y="4433366"/>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chemeClr val="accent5">
                    <a:lumMod val="40000"/>
                    <a:lumOff val="60000"/>
                  </a:schemeClr>
                </a:solidFill>
              </a:rPr>
              <a:t>ExpressRoute</a:t>
            </a:r>
            <a:endParaRPr lang="en-GB" sz="1600">
              <a:solidFill>
                <a:schemeClr val="accent5">
                  <a:lumMod val="40000"/>
                  <a:lumOff val="60000"/>
                </a:schemeClr>
              </a:solidFill>
            </a:endParaRPr>
          </a:p>
        </p:txBody>
      </p:sp>
      <p:pic>
        <p:nvPicPr>
          <p:cNvPr id="23" name="Graphic 22">
            <a:extLst>
              <a:ext uri="{FF2B5EF4-FFF2-40B4-BE49-F238E27FC236}">
                <a16:creationId xmlns:a16="http://schemas.microsoft.com/office/drawing/2014/main" id="{FBC2DA30-FECB-428A-AF4D-9C254357E07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21723" y="3975893"/>
            <a:ext cx="950491" cy="950491"/>
          </a:xfrm>
          <a:prstGeom prst="rect">
            <a:avLst/>
          </a:prstGeom>
        </p:spPr>
      </p:pic>
    </p:spTree>
    <p:extLst>
      <p:ext uri="{BB962C8B-B14F-4D97-AF65-F5344CB8AC3E}">
        <p14:creationId xmlns:p14="http://schemas.microsoft.com/office/powerpoint/2010/main" val="1309280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heel(1)">
                                      <p:cBhvr>
                                        <p:cTn id="7" dur="2000"/>
                                        <p:tgtEl>
                                          <p:spTgt spid="16"/>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3000"/>
                            </p:stCondLst>
                            <p:childTnLst>
                              <p:par>
                                <p:cTn id="17" presetID="4" presetClass="entr" presetSubtype="32"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ox(out)">
                                      <p:cBhvr>
                                        <p:cTn id="19" dur="20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par>
                          <p:cTn id="23" fill="hold">
                            <p:stCondLst>
                              <p:cond delay="5000"/>
                            </p:stCondLst>
                            <p:childTnLst>
                              <p:par>
                                <p:cTn id="24" presetID="2" presetClass="entr" presetSubtype="8" fill="hold" grpId="0" nodeType="after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additive="base">
                                        <p:cTn id="26" dur="500" fill="hold"/>
                                        <p:tgtEl>
                                          <p:spTgt spid="29"/>
                                        </p:tgtEl>
                                        <p:attrNameLst>
                                          <p:attrName>ppt_x</p:attrName>
                                        </p:attrNameLst>
                                      </p:cBhvr>
                                      <p:tavLst>
                                        <p:tav tm="0">
                                          <p:val>
                                            <p:strVal val="0-#ppt_w/2"/>
                                          </p:val>
                                        </p:tav>
                                        <p:tav tm="100000">
                                          <p:val>
                                            <p:strVal val="#ppt_x"/>
                                          </p:val>
                                        </p:tav>
                                      </p:tavLst>
                                    </p:anim>
                                    <p:anim calcmode="lin" valueType="num">
                                      <p:cBhvr additive="base">
                                        <p:cTn id="27" dur="500" fill="hold"/>
                                        <p:tgtEl>
                                          <p:spTgt spid="29"/>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0"/>
                                  </p:stCondLst>
                                  <p:childTnLst>
                                    <p:set>
                                      <p:cBhvr>
                                        <p:cTn id="29" dur="1" fill="hold">
                                          <p:stCondLst>
                                            <p:cond delay="0"/>
                                          </p:stCondLst>
                                        </p:cTn>
                                        <p:tgtEl>
                                          <p:spTgt spid="27"/>
                                        </p:tgtEl>
                                        <p:attrNameLst>
                                          <p:attrName>style.visibility</p:attrName>
                                        </p:attrNameLst>
                                      </p:cBhvr>
                                      <p:to>
                                        <p:strVal val="visible"/>
                                      </p:to>
                                    </p:set>
                                    <p:anim calcmode="lin" valueType="num">
                                      <p:cBhvr additive="base">
                                        <p:cTn id="30" dur="500" fill="hold"/>
                                        <p:tgtEl>
                                          <p:spTgt spid="27"/>
                                        </p:tgtEl>
                                        <p:attrNameLst>
                                          <p:attrName>ppt_x</p:attrName>
                                        </p:attrNameLst>
                                      </p:cBhvr>
                                      <p:tavLst>
                                        <p:tav tm="0">
                                          <p:val>
                                            <p:strVal val="0-#ppt_w/2"/>
                                          </p:val>
                                        </p:tav>
                                        <p:tav tm="100000">
                                          <p:val>
                                            <p:strVal val="#ppt_x"/>
                                          </p:val>
                                        </p:tav>
                                      </p:tavLst>
                                    </p:anim>
                                    <p:anim calcmode="lin" valueType="num">
                                      <p:cBhvr additive="base">
                                        <p:cTn id="31" dur="500" fill="hold"/>
                                        <p:tgtEl>
                                          <p:spTgt spid="27"/>
                                        </p:tgtEl>
                                        <p:attrNameLst>
                                          <p:attrName>ppt_y</p:attrName>
                                        </p:attrNameLst>
                                      </p:cBhvr>
                                      <p:tavLst>
                                        <p:tav tm="0">
                                          <p:val>
                                            <p:strVal val="#ppt_y"/>
                                          </p:val>
                                        </p:tav>
                                        <p:tav tm="100000">
                                          <p:val>
                                            <p:strVal val="#ppt_y"/>
                                          </p:val>
                                        </p:tav>
                                      </p:tavLst>
                                    </p:anim>
                                  </p:childTnLst>
                                </p:cTn>
                              </p:par>
                            </p:childTnLst>
                          </p:cTn>
                        </p:par>
                        <p:par>
                          <p:cTn id="32" fill="hold">
                            <p:stCondLst>
                              <p:cond delay="5500"/>
                            </p:stCondLst>
                            <p:childTnLst>
                              <p:par>
                                <p:cTn id="33" presetID="6" presetClass="entr" presetSubtype="32"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circle(out)">
                                      <p:cBhvr>
                                        <p:cTn id="35" dur="2000"/>
                                        <p:tgtEl>
                                          <p:spTgt spid="2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par>
                          <p:cTn id="39" fill="hold">
                            <p:stCondLst>
                              <p:cond delay="7500"/>
                            </p:stCondLst>
                            <p:childTnLst>
                              <p:par>
                                <p:cTn id="40" presetID="2" presetClass="entr" presetSubtype="8" fill="hold" grpId="0" nodeType="afterEffect">
                                  <p:stCondLst>
                                    <p:cond delay="0"/>
                                  </p:stCondLst>
                                  <p:childTnLst>
                                    <p:set>
                                      <p:cBhvr>
                                        <p:cTn id="41" dur="1" fill="hold">
                                          <p:stCondLst>
                                            <p:cond delay="0"/>
                                          </p:stCondLst>
                                        </p:cTn>
                                        <p:tgtEl>
                                          <p:spTgt spid="31"/>
                                        </p:tgtEl>
                                        <p:attrNameLst>
                                          <p:attrName>style.visibility</p:attrName>
                                        </p:attrNameLst>
                                      </p:cBhvr>
                                      <p:to>
                                        <p:strVal val="visible"/>
                                      </p:to>
                                    </p:set>
                                    <p:anim calcmode="lin" valueType="num">
                                      <p:cBhvr additive="base">
                                        <p:cTn id="42" dur="500" fill="hold"/>
                                        <p:tgtEl>
                                          <p:spTgt spid="31"/>
                                        </p:tgtEl>
                                        <p:attrNameLst>
                                          <p:attrName>ppt_x</p:attrName>
                                        </p:attrNameLst>
                                      </p:cBhvr>
                                      <p:tavLst>
                                        <p:tav tm="0">
                                          <p:val>
                                            <p:strVal val="0-#ppt_w/2"/>
                                          </p:val>
                                        </p:tav>
                                        <p:tav tm="100000">
                                          <p:val>
                                            <p:strVal val="#ppt_x"/>
                                          </p:val>
                                        </p:tav>
                                      </p:tavLst>
                                    </p:anim>
                                    <p:anim calcmode="lin" valueType="num">
                                      <p:cBhvr additive="base">
                                        <p:cTn id="43" dur="500" fill="hold"/>
                                        <p:tgtEl>
                                          <p:spTgt spid="31"/>
                                        </p:tgtEl>
                                        <p:attrNameLst>
                                          <p:attrName>ppt_y</p:attrName>
                                        </p:attrNameLst>
                                      </p:cBhvr>
                                      <p:tavLst>
                                        <p:tav tm="0">
                                          <p:val>
                                            <p:strVal val="#ppt_y"/>
                                          </p:val>
                                        </p:tav>
                                        <p:tav tm="100000">
                                          <p:val>
                                            <p:strVal val="#ppt_y"/>
                                          </p:val>
                                        </p:tav>
                                      </p:tavLst>
                                    </p:anim>
                                  </p:childTnLst>
                                </p:cTn>
                              </p:par>
                              <p:par>
                                <p:cTn id="44" presetID="2" presetClass="entr" presetSubtype="8" fill="hold" nodeType="withEffect">
                                  <p:stCondLst>
                                    <p:cond delay="0"/>
                                  </p:stCondLst>
                                  <p:childTnLst>
                                    <p:set>
                                      <p:cBhvr>
                                        <p:cTn id="45" dur="1" fill="hold">
                                          <p:stCondLst>
                                            <p:cond delay="0"/>
                                          </p:stCondLst>
                                        </p:cTn>
                                        <p:tgtEl>
                                          <p:spTgt spid="30"/>
                                        </p:tgtEl>
                                        <p:attrNameLst>
                                          <p:attrName>style.visibility</p:attrName>
                                        </p:attrNameLst>
                                      </p:cBhvr>
                                      <p:to>
                                        <p:strVal val="visible"/>
                                      </p:to>
                                    </p:set>
                                    <p:anim calcmode="lin" valueType="num">
                                      <p:cBhvr additive="base">
                                        <p:cTn id="46" dur="500" fill="hold"/>
                                        <p:tgtEl>
                                          <p:spTgt spid="30"/>
                                        </p:tgtEl>
                                        <p:attrNameLst>
                                          <p:attrName>ppt_x</p:attrName>
                                        </p:attrNameLst>
                                      </p:cBhvr>
                                      <p:tavLst>
                                        <p:tav tm="0">
                                          <p:val>
                                            <p:strVal val="0-#ppt_w/2"/>
                                          </p:val>
                                        </p:tav>
                                        <p:tav tm="100000">
                                          <p:val>
                                            <p:strVal val="#ppt_x"/>
                                          </p:val>
                                        </p:tav>
                                      </p:tavLst>
                                    </p:anim>
                                    <p:anim calcmode="lin" valueType="num">
                                      <p:cBhvr additive="base">
                                        <p:cTn id="47"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p:bldP spid="21" grpId="0"/>
      <p:bldP spid="24" grpId="0"/>
      <p:bldP spid="25" grpId="0"/>
      <p:bldP spid="29" grpId="0"/>
      <p:bldP spid="31"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a:t>NICs and PIPs</a:t>
            </a:r>
          </a:p>
        </p:txBody>
      </p:sp>
      <p:sp>
        <p:nvSpPr>
          <p:cNvPr id="4" name="Rectangle: Rounded Corners 3">
            <a:extLst>
              <a:ext uri="{FF2B5EF4-FFF2-40B4-BE49-F238E27FC236}">
                <a16:creationId xmlns:a16="http://schemas.microsoft.com/office/drawing/2014/main" id="{AB80C29E-AC99-42B5-9FAF-2C96C6D51A9D}"/>
              </a:ext>
            </a:extLst>
          </p:cNvPr>
          <p:cNvSpPr/>
          <p:nvPr/>
        </p:nvSpPr>
        <p:spPr bwMode="auto">
          <a:xfrm>
            <a:off x="1321693" y="1697062"/>
            <a:ext cx="7416824" cy="4464496"/>
          </a:xfrm>
          <a:prstGeom prst="round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9D88342C-52B8-4B1F-B443-8D76867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8397" y="976982"/>
            <a:ext cx="814189" cy="814189"/>
          </a:xfrm>
          <a:prstGeom prst="rect">
            <a:avLst/>
          </a:prstGeom>
        </p:spPr>
      </p:pic>
      <p:sp>
        <p:nvSpPr>
          <p:cNvPr id="9" name="Rectangle 8">
            <a:extLst>
              <a:ext uri="{FF2B5EF4-FFF2-40B4-BE49-F238E27FC236}">
                <a16:creationId xmlns:a16="http://schemas.microsoft.com/office/drawing/2014/main" id="{EEBD0613-D33D-4FB0-8526-19D031ECD422}"/>
              </a:ext>
            </a:extLst>
          </p:cNvPr>
          <p:cNvSpPr/>
          <p:nvPr/>
        </p:nvSpPr>
        <p:spPr>
          <a:xfrm>
            <a:off x="9026549" y="2176309"/>
            <a:ext cx="2952328" cy="1862048"/>
          </a:xfrm>
          <a:prstGeom prst="rect">
            <a:avLst/>
          </a:prstGeom>
        </p:spPr>
        <p:txBody>
          <a:bodyPr wrap="square">
            <a:spAutoFit/>
          </a:bodyPr>
          <a:lstStyle/>
          <a:p>
            <a:pPr marL="342900" indent="-342900">
              <a:spcAft>
                <a:spcPts val="600"/>
              </a:spcAft>
              <a:buFont typeface="Arial" panose="020B0604020202020204" pitchFamily="34" charset="0"/>
              <a:buChar char="•"/>
            </a:pPr>
            <a:r>
              <a:rPr lang="en-GB" sz="2000"/>
              <a:t>One NIC by default</a:t>
            </a:r>
          </a:p>
          <a:p>
            <a:pPr marL="342900" indent="-342900">
              <a:spcAft>
                <a:spcPts val="600"/>
              </a:spcAft>
              <a:buFont typeface="Arial" panose="020B0604020202020204" pitchFamily="34" charset="0"/>
              <a:buChar char="•"/>
            </a:pPr>
            <a:r>
              <a:rPr lang="en-GB" sz="2000"/>
              <a:t>IP allocated, may be reserved</a:t>
            </a:r>
          </a:p>
          <a:p>
            <a:pPr marL="342900" indent="-342900">
              <a:spcAft>
                <a:spcPts val="600"/>
              </a:spcAft>
              <a:buFont typeface="Arial" panose="020B0604020202020204" pitchFamily="34" charset="0"/>
              <a:buChar char="•"/>
            </a:pPr>
            <a:r>
              <a:rPr lang="en-GB" sz="2000"/>
              <a:t>Multiple NICs</a:t>
            </a:r>
          </a:p>
          <a:p>
            <a:pPr marL="342900" indent="-342900">
              <a:spcAft>
                <a:spcPts val="600"/>
              </a:spcAft>
              <a:buFont typeface="Arial" panose="020B0604020202020204" pitchFamily="34" charset="0"/>
              <a:buChar char="•"/>
            </a:pPr>
            <a:r>
              <a:rPr lang="en-GB" sz="2000"/>
              <a:t>Multiple IPs</a:t>
            </a:r>
          </a:p>
        </p:txBody>
      </p:sp>
      <p:sp>
        <p:nvSpPr>
          <p:cNvPr id="8" name="Rectangle: Rounded Corners 7">
            <a:extLst>
              <a:ext uri="{FF2B5EF4-FFF2-40B4-BE49-F238E27FC236}">
                <a16:creationId xmlns:a16="http://schemas.microsoft.com/office/drawing/2014/main" id="{A71DA8F3-66DF-49B5-B8E4-83D7C404F091}"/>
              </a:ext>
            </a:extLst>
          </p:cNvPr>
          <p:cNvSpPr/>
          <p:nvPr/>
        </p:nvSpPr>
        <p:spPr bwMode="auto">
          <a:xfrm>
            <a:off x="630615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D6B69A48-C739-4353-9733-3D1E15029E9B}"/>
              </a:ext>
            </a:extLst>
          </p:cNvPr>
          <p:cNvSpPr/>
          <p:nvPr/>
        </p:nvSpPr>
        <p:spPr bwMode="auto">
          <a:xfrm>
            <a:off x="404209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1C2160A5-EA78-411C-9384-1F9DA3996095}"/>
              </a:ext>
            </a:extLst>
          </p:cNvPr>
          <p:cNvSpPr txBox="1"/>
          <p:nvPr/>
        </p:nvSpPr>
        <p:spPr>
          <a:xfrm>
            <a:off x="6794301" y="6089550"/>
            <a:ext cx="136815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10.4.0.0/20</a:t>
            </a:r>
          </a:p>
        </p:txBody>
      </p:sp>
      <p:sp>
        <p:nvSpPr>
          <p:cNvPr id="11" name="TextBox 10">
            <a:extLst>
              <a:ext uri="{FF2B5EF4-FFF2-40B4-BE49-F238E27FC236}">
                <a16:creationId xmlns:a16="http://schemas.microsoft.com/office/drawing/2014/main" id="{E6E3D870-219B-4A5E-A9D1-68AD0290976D}"/>
              </a:ext>
            </a:extLst>
          </p:cNvPr>
          <p:cNvSpPr txBox="1"/>
          <p:nvPr/>
        </p:nvSpPr>
        <p:spPr>
          <a:xfrm>
            <a:off x="4831687"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10.4.1.0/24</a:t>
            </a:r>
            <a:endParaRPr lang="en-GB" sz="1600">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BE7D9C53-3D37-4385-A7BA-D6860B4380B7}"/>
              </a:ext>
            </a:extLst>
          </p:cNvPr>
          <p:cNvSpPr txBox="1"/>
          <p:nvPr/>
        </p:nvSpPr>
        <p:spPr>
          <a:xfrm>
            <a:off x="7104434"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10.4.2.0/24</a:t>
            </a:r>
            <a:endParaRPr lang="en-GB" sz="160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EE8B80B8-601E-4BD0-B218-F13CBC044DA5}"/>
              </a:ext>
            </a:extLst>
          </p:cNvPr>
          <p:cNvSpPr txBox="1"/>
          <p:nvPr/>
        </p:nvSpPr>
        <p:spPr>
          <a:xfrm>
            <a:off x="6074221" y="1286416"/>
            <a:ext cx="172819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azure101vNet</a:t>
            </a:r>
          </a:p>
        </p:txBody>
      </p:sp>
      <p:sp>
        <p:nvSpPr>
          <p:cNvPr id="14" name="TextBox 13">
            <a:extLst>
              <a:ext uri="{FF2B5EF4-FFF2-40B4-BE49-F238E27FC236}">
                <a16:creationId xmlns:a16="http://schemas.microsoft.com/office/drawing/2014/main" id="{FA0393A4-D59B-488B-8FAD-07A1E059EE88}"/>
              </a:ext>
            </a:extLst>
          </p:cNvPr>
          <p:cNvSpPr txBox="1"/>
          <p:nvPr/>
        </p:nvSpPr>
        <p:spPr>
          <a:xfrm>
            <a:off x="4903695"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webSubnet</a:t>
            </a:r>
            <a:endParaRPr lang="en-GB" sz="160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612CDCF4-E4AE-45D6-A9C4-75BEBFC8AE4E}"/>
              </a:ext>
            </a:extLst>
          </p:cNvPr>
          <p:cNvSpPr txBox="1"/>
          <p:nvPr/>
        </p:nvSpPr>
        <p:spPr>
          <a:xfrm>
            <a:off x="7279959"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dbSubnet</a:t>
            </a:r>
            <a:endParaRPr lang="en-GB" sz="1600">
              <a:gradFill>
                <a:gsLst>
                  <a:gs pos="2917">
                    <a:schemeClr val="tx1"/>
                  </a:gs>
                  <a:gs pos="30000">
                    <a:schemeClr val="tx1"/>
                  </a:gs>
                </a:gsLst>
                <a:lin ang="5400000" scaled="0"/>
              </a:gradFill>
            </a:endParaRPr>
          </a:p>
        </p:txBody>
      </p:sp>
      <p:pic>
        <p:nvPicPr>
          <p:cNvPr id="17" name="Graphic 16">
            <a:extLst>
              <a:ext uri="{FF2B5EF4-FFF2-40B4-BE49-F238E27FC236}">
                <a16:creationId xmlns:a16="http://schemas.microsoft.com/office/drawing/2014/main" id="{5EF737EE-BDF5-4939-A98D-17843F7A07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69965" y="2049570"/>
            <a:ext cx="583596" cy="583596"/>
          </a:xfrm>
          <a:prstGeom prst="rect">
            <a:avLst/>
          </a:prstGeom>
        </p:spPr>
      </p:pic>
      <p:pic>
        <p:nvPicPr>
          <p:cNvPr id="18" name="Graphic 17">
            <a:extLst>
              <a:ext uri="{FF2B5EF4-FFF2-40B4-BE49-F238E27FC236}">
                <a16:creationId xmlns:a16="http://schemas.microsoft.com/office/drawing/2014/main" id="{BCBACA05-33A1-4000-87A9-EDB05C6D19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82600" y="2001913"/>
            <a:ext cx="583596" cy="583596"/>
          </a:xfrm>
          <a:prstGeom prst="rect">
            <a:avLst/>
          </a:prstGeom>
        </p:spPr>
      </p:pic>
      <p:sp>
        <p:nvSpPr>
          <p:cNvPr id="16" name="Rectangle: Rounded Corners 15">
            <a:extLst>
              <a:ext uri="{FF2B5EF4-FFF2-40B4-BE49-F238E27FC236}">
                <a16:creationId xmlns:a16="http://schemas.microsoft.com/office/drawing/2014/main" id="{FA5F451D-D9F6-458F-9CAA-B838D493CB32}"/>
              </a:ext>
            </a:extLst>
          </p:cNvPr>
          <p:cNvSpPr/>
          <p:nvPr/>
        </p:nvSpPr>
        <p:spPr bwMode="auto">
          <a:xfrm>
            <a:off x="1762200" y="1845270"/>
            <a:ext cx="1976028" cy="4168080"/>
          </a:xfrm>
          <a:prstGeom prst="roundRect">
            <a:avLst/>
          </a:prstGeom>
          <a:noFill/>
          <a:ln w="38100" cap="flat" cmpd="sng" algn="ctr">
            <a:solidFill>
              <a:srgbClr val="92D05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240855E0-E68E-4CF8-8AB4-801ECBE9AA8F}"/>
              </a:ext>
            </a:extLst>
          </p:cNvPr>
          <p:cNvSpPr txBox="1"/>
          <p:nvPr/>
        </p:nvSpPr>
        <p:spPr>
          <a:xfrm>
            <a:off x="2329727" y="1818737"/>
            <a:ext cx="1518010" cy="461665"/>
          </a:xfrm>
          <a:prstGeom prst="rect">
            <a:avLst/>
          </a:prstGeom>
          <a:noFill/>
        </p:spPr>
        <p:txBody>
          <a:bodyPr wrap="square" lIns="182880" tIns="146304" rIns="182880" bIns="146304" rtlCol="0">
            <a:spAutoFit/>
          </a:bodyPr>
          <a:lstStyle/>
          <a:p>
            <a:pPr>
              <a:lnSpc>
                <a:spcPct val="90000"/>
              </a:lnSpc>
              <a:spcAft>
                <a:spcPts val="600"/>
              </a:spcAft>
            </a:pPr>
            <a:r>
              <a:rPr lang="en-GB" sz="1200" err="1">
                <a:solidFill>
                  <a:srgbClr val="92D050"/>
                </a:solidFill>
              </a:rPr>
              <a:t>GatewaySubnet</a:t>
            </a:r>
            <a:endParaRPr lang="en-GB" sz="1600">
              <a:solidFill>
                <a:srgbClr val="92D050"/>
              </a:solidFill>
            </a:endParaRPr>
          </a:p>
        </p:txBody>
      </p:sp>
      <p:sp>
        <p:nvSpPr>
          <p:cNvPr id="21" name="TextBox 20">
            <a:extLst>
              <a:ext uri="{FF2B5EF4-FFF2-40B4-BE49-F238E27FC236}">
                <a16:creationId xmlns:a16="http://schemas.microsoft.com/office/drawing/2014/main" id="{3421AAA2-7D8F-4739-AC26-A604FF055857}"/>
              </a:ext>
            </a:extLst>
          </p:cNvPr>
          <p:cNvSpPr txBox="1"/>
          <p:nvPr/>
        </p:nvSpPr>
        <p:spPr>
          <a:xfrm>
            <a:off x="2593976" y="5616611"/>
            <a:ext cx="1368154" cy="461665"/>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92D050"/>
                </a:solidFill>
              </a:rPr>
              <a:t>10.4.0.0/27</a:t>
            </a:r>
            <a:endParaRPr lang="en-GB" sz="1600">
              <a:solidFill>
                <a:srgbClr val="92D050"/>
              </a:solidFill>
            </a:endParaRPr>
          </a:p>
        </p:txBody>
      </p:sp>
      <p:sp>
        <p:nvSpPr>
          <p:cNvPr id="24" name="TextBox 23">
            <a:extLst>
              <a:ext uri="{FF2B5EF4-FFF2-40B4-BE49-F238E27FC236}">
                <a16:creationId xmlns:a16="http://schemas.microsoft.com/office/drawing/2014/main" id="{CB7662D0-4EF0-4EFB-9358-0C25D47B72DF}"/>
              </a:ext>
            </a:extLst>
          </p:cNvPr>
          <p:cNvSpPr txBox="1"/>
          <p:nvPr/>
        </p:nvSpPr>
        <p:spPr>
          <a:xfrm>
            <a:off x="2005808" y="3217135"/>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rgbClr val="72BFDF"/>
                </a:solidFill>
              </a:rPr>
              <a:t>VPN Gateway</a:t>
            </a:r>
            <a:endParaRPr lang="en-GB" sz="1600">
              <a:solidFill>
                <a:srgbClr val="72BFDF"/>
              </a:solidFill>
            </a:endParaRPr>
          </a:p>
        </p:txBody>
      </p:sp>
      <p:sp>
        <p:nvSpPr>
          <p:cNvPr id="25" name="TextBox 24">
            <a:extLst>
              <a:ext uri="{FF2B5EF4-FFF2-40B4-BE49-F238E27FC236}">
                <a16:creationId xmlns:a16="http://schemas.microsoft.com/office/drawing/2014/main" id="{869CA9B1-A9FA-4D1D-BDE6-B443C66DF005}"/>
              </a:ext>
            </a:extLst>
          </p:cNvPr>
          <p:cNvSpPr txBox="1"/>
          <p:nvPr/>
        </p:nvSpPr>
        <p:spPr>
          <a:xfrm>
            <a:off x="2041773" y="4763789"/>
            <a:ext cx="1518010" cy="704808"/>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chemeClr val="accent5">
                    <a:lumMod val="40000"/>
                    <a:lumOff val="60000"/>
                  </a:schemeClr>
                </a:solidFill>
              </a:rPr>
              <a:t>ExpressRoute</a:t>
            </a:r>
          </a:p>
          <a:p>
            <a:pPr algn="ctr">
              <a:lnSpc>
                <a:spcPct val="90000"/>
              </a:lnSpc>
              <a:spcAft>
                <a:spcPts val="600"/>
              </a:spcAft>
            </a:pPr>
            <a:r>
              <a:rPr lang="en-GB" sz="1200">
                <a:solidFill>
                  <a:schemeClr val="accent5">
                    <a:lumMod val="40000"/>
                    <a:lumOff val="60000"/>
                  </a:schemeClr>
                </a:solidFill>
              </a:rPr>
              <a:t>Gateway</a:t>
            </a:r>
            <a:endParaRPr lang="en-GB" sz="1600">
              <a:solidFill>
                <a:schemeClr val="accent5">
                  <a:lumMod val="40000"/>
                  <a:lumOff val="60000"/>
                </a:schemeClr>
              </a:solidFill>
            </a:endParaRPr>
          </a:p>
        </p:txBody>
      </p:sp>
      <p:cxnSp>
        <p:nvCxnSpPr>
          <p:cNvPr id="27" name="Straight Connector 26">
            <a:extLst>
              <a:ext uri="{FF2B5EF4-FFF2-40B4-BE49-F238E27FC236}">
                <a16:creationId xmlns:a16="http://schemas.microsoft.com/office/drawing/2014/main" id="{546BBBEA-91A1-44A2-95C5-78CF5982C0F8}"/>
              </a:ext>
            </a:extLst>
          </p:cNvPr>
          <p:cNvCxnSpPr>
            <a:cxnSpLocks/>
          </p:cNvCxnSpPr>
          <p:nvPr/>
        </p:nvCxnSpPr>
        <p:spPr>
          <a:xfrm>
            <a:off x="-49141" y="3037321"/>
            <a:ext cx="2522962" cy="1"/>
          </a:xfrm>
          <a:prstGeom prst="line">
            <a:avLst/>
          </a:prstGeom>
          <a:ln w="38100">
            <a:solidFill>
              <a:srgbClr val="72BFDF"/>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A871F455-1939-4E6C-8937-52A62BBDB9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04495" y="2495550"/>
            <a:ext cx="770806" cy="770806"/>
          </a:xfrm>
          <a:prstGeom prst="rect">
            <a:avLst/>
          </a:prstGeom>
        </p:spPr>
      </p:pic>
      <p:sp>
        <p:nvSpPr>
          <p:cNvPr id="29" name="TextBox 28">
            <a:extLst>
              <a:ext uri="{FF2B5EF4-FFF2-40B4-BE49-F238E27FC236}">
                <a16:creationId xmlns:a16="http://schemas.microsoft.com/office/drawing/2014/main" id="{CA7B1ECB-FD7B-497F-998A-E64BB93F5F54}"/>
              </a:ext>
            </a:extLst>
          </p:cNvPr>
          <p:cNvSpPr txBox="1"/>
          <p:nvPr/>
        </p:nvSpPr>
        <p:spPr>
          <a:xfrm>
            <a:off x="-124031" y="2979364"/>
            <a:ext cx="1518010" cy="461665"/>
          </a:xfrm>
          <a:prstGeom prst="rect">
            <a:avLst/>
          </a:prstGeom>
          <a:noFill/>
          <a:ln>
            <a:noFill/>
          </a:ln>
        </p:spPr>
        <p:txBody>
          <a:bodyPr wrap="square" lIns="182880" tIns="146304" rIns="182880" bIns="146304" rtlCol="0">
            <a:spAutoFit/>
          </a:bodyPr>
          <a:lstStyle/>
          <a:p>
            <a:pPr algn="ctr">
              <a:lnSpc>
                <a:spcPct val="90000"/>
              </a:lnSpc>
              <a:spcAft>
                <a:spcPts val="600"/>
              </a:spcAft>
            </a:pPr>
            <a:r>
              <a:rPr lang="en-GB" sz="1200">
                <a:solidFill>
                  <a:srgbClr val="72BFDF"/>
                </a:solidFill>
              </a:rPr>
              <a:t>S2S VPN</a:t>
            </a:r>
            <a:endParaRPr lang="en-GB" sz="1600">
              <a:solidFill>
                <a:srgbClr val="72BFDF"/>
              </a:solidFill>
            </a:endParaRPr>
          </a:p>
        </p:txBody>
      </p:sp>
      <p:cxnSp>
        <p:nvCxnSpPr>
          <p:cNvPr id="30" name="Straight Connector 29">
            <a:extLst>
              <a:ext uri="{FF2B5EF4-FFF2-40B4-BE49-F238E27FC236}">
                <a16:creationId xmlns:a16="http://schemas.microsoft.com/office/drawing/2014/main" id="{ABB56A34-85E5-4453-A3FC-C44EA77DCF2C}"/>
              </a:ext>
            </a:extLst>
          </p:cNvPr>
          <p:cNvCxnSpPr>
            <a:cxnSpLocks/>
          </p:cNvCxnSpPr>
          <p:nvPr/>
        </p:nvCxnSpPr>
        <p:spPr>
          <a:xfrm>
            <a:off x="-190475" y="4491323"/>
            <a:ext cx="2731277" cy="0"/>
          </a:xfrm>
          <a:prstGeom prst="line">
            <a:avLst/>
          </a:prstGeom>
          <a:ln w="38100">
            <a:solidFill>
              <a:schemeClr val="accent5">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844EE71-5FC1-48C4-A67A-513F6E1E1ACC}"/>
              </a:ext>
            </a:extLst>
          </p:cNvPr>
          <p:cNvSpPr txBox="1"/>
          <p:nvPr/>
        </p:nvSpPr>
        <p:spPr>
          <a:xfrm>
            <a:off x="-118467" y="4433366"/>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chemeClr val="accent5">
                    <a:lumMod val="40000"/>
                    <a:lumOff val="60000"/>
                  </a:schemeClr>
                </a:solidFill>
              </a:rPr>
              <a:t>ExpressRoute</a:t>
            </a:r>
            <a:endParaRPr lang="en-GB" sz="1600">
              <a:solidFill>
                <a:schemeClr val="accent5">
                  <a:lumMod val="40000"/>
                  <a:lumOff val="60000"/>
                </a:schemeClr>
              </a:solidFill>
            </a:endParaRPr>
          </a:p>
        </p:txBody>
      </p:sp>
      <p:pic>
        <p:nvPicPr>
          <p:cNvPr id="23" name="Graphic 22">
            <a:extLst>
              <a:ext uri="{FF2B5EF4-FFF2-40B4-BE49-F238E27FC236}">
                <a16:creationId xmlns:a16="http://schemas.microsoft.com/office/drawing/2014/main" id="{FBC2DA30-FECB-428A-AF4D-9C254357E07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21723" y="3975893"/>
            <a:ext cx="950491" cy="950491"/>
          </a:xfrm>
          <a:prstGeom prst="rect">
            <a:avLst/>
          </a:prstGeom>
        </p:spPr>
      </p:pic>
      <p:sp>
        <p:nvSpPr>
          <p:cNvPr id="35" name="Rectangle 34">
            <a:extLst>
              <a:ext uri="{FF2B5EF4-FFF2-40B4-BE49-F238E27FC236}">
                <a16:creationId xmlns:a16="http://schemas.microsoft.com/office/drawing/2014/main" id="{038D6D98-A189-4ACF-ACCC-642D9BEC5396}"/>
              </a:ext>
            </a:extLst>
          </p:cNvPr>
          <p:cNvSpPr/>
          <p:nvPr/>
        </p:nvSpPr>
        <p:spPr>
          <a:xfrm>
            <a:off x="9032345" y="4419232"/>
            <a:ext cx="3131857" cy="784830"/>
          </a:xfrm>
          <a:prstGeom prst="rect">
            <a:avLst/>
          </a:prstGeom>
        </p:spPr>
        <p:txBody>
          <a:bodyPr wrap="square">
            <a:spAutoFit/>
          </a:bodyPr>
          <a:lstStyle/>
          <a:p>
            <a:pPr marL="342900" indent="-342900">
              <a:spcAft>
                <a:spcPts val="600"/>
              </a:spcAft>
              <a:buFont typeface="Arial" panose="020B0604020202020204" pitchFamily="34" charset="0"/>
              <a:buChar char="•"/>
            </a:pPr>
            <a:r>
              <a:rPr lang="en-GB" sz="2000"/>
              <a:t>Public IP (PIP)</a:t>
            </a:r>
          </a:p>
          <a:p>
            <a:pPr marL="342900" indent="-342900">
              <a:spcAft>
                <a:spcPts val="600"/>
              </a:spcAft>
              <a:buFont typeface="Arial" panose="020B0604020202020204" pitchFamily="34" charset="0"/>
              <a:buChar char="•"/>
            </a:pPr>
            <a:r>
              <a:rPr lang="en-GB" sz="2000"/>
              <a:t>Azure DNS name</a:t>
            </a:r>
          </a:p>
        </p:txBody>
      </p:sp>
      <p:cxnSp>
        <p:nvCxnSpPr>
          <p:cNvPr id="39" name="Straight Connector 38">
            <a:extLst>
              <a:ext uri="{FF2B5EF4-FFF2-40B4-BE49-F238E27FC236}">
                <a16:creationId xmlns:a16="http://schemas.microsoft.com/office/drawing/2014/main" id="{CFFE8A37-55EC-4818-8DD2-39696232371D}"/>
              </a:ext>
            </a:extLst>
          </p:cNvPr>
          <p:cNvCxnSpPr>
            <a:cxnSpLocks/>
            <a:endCxn id="36" idx="0"/>
          </p:cNvCxnSpPr>
          <p:nvPr/>
        </p:nvCxnSpPr>
        <p:spPr>
          <a:xfrm>
            <a:off x="4701013" y="5257693"/>
            <a:ext cx="0" cy="13386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8F282CEE-815E-467C-B19D-17B1E79D9060}"/>
              </a:ext>
            </a:extLst>
          </p:cNvPr>
          <p:cNvGrpSpPr/>
          <p:nvPr/>
        </p:nvGrpSpPr>
        <p:grpSpPr>
          <a:xfrm>
            <a:off x="4384239" y="4565124"/>
            <a:ext cx="656270" cy="818414"/>
            <a:chOff x="4384239" y="4565124"/>
            <a:chExt cx="656270" cy="818414"/>
          </a:xfrm>
        </p:grpSpPr>
        <p:pic>
          <p:nvPicPr>
            <p:cNvPr id="34" name="Graphic 33">
              <a:extLst>
                <a:ext uri="{FF2B5EF4-FFF2-40B4-BE49-F238E27FC236}">
                  <a16:creationId xmlns:a16="http://schemas.microsoft.com/office/drawing/2014/main" id="{07E4B251-6EC1-4C81-9497-EACBABC61CD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40541" y="4565124"/>
              <a:ext cx="351782" cy="213285"/>
            </a:xfrm>
            <a:prstGeom prst="rect">
              <a:avLst/>
            </a:prstGeom>
          </p:spPr>
        </p:pic>
        <p:pic>
          <p:nvPicPr>
            <p:cNvPr id="19" name="Graphic 18">
              <a:extLst>
                <a:ext uri="{FF2B5EF4-FFF2-40B4-BE49-F238E27FC236}">
                  <a16:creationId xmlns:a16="http://schemas.microsoft.com/office/drawing/2014/main" id="{FF23E206-3463-4B08-B84C-B784D893689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84239" y="4727268"/>
              <a:ext cx="656270" cy="656270"/>
            </a:xfrm>
            <a:prstGeom prst="rect">
              <a:avLst/>
            </a:prstGeom>
          </p:spPr>
        </p:pic>
      </p:grpSp>
      <p:pic>
        <p:nvPicPr>
          <p:cNvPr id="36" name="Graphic 35">
            <a:extLst>
              <a:ext uri="{FF2B5EF4-FFF2-40B4-BE49-F238E27FC236}">
                <a16:creationId xmlns:a16="http://schemas.microsoft.com/office/drawing/2014/main" id="{B37F6773-FE58-4B92-A60B-C101F3E0D6A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25122" y="6596345"/>
            <a:ext cx="351782" cy="213285"/>
          </a:xfrm>
          <a:prstGeom prst="rect">
            <a:avLst/>
          </a:prstGeom>
        </p:spPr>
      </p:pic>
      <p:sp>
        <p:nvSpPr>
          <p:cNvPr id="33" name="TextBox 32">
            <a:extLst>
              <a:ext uri="{FF2B5EF4-FFF2-40B4-BE49-F238E27FC236}">
                <a16:creationId xmlns:a16="http://schemas.microsoft.com/office/drawing/2014/main" id="{CA3D268A-24C8-4D9D-806A-ABD002ED0F2F}"/>
              </a:ext>
            </a:extLst>
          </p:cNvPr>
          <p:cNvSpPr txBox="1"/>
          <p:nvPr/>
        </p:nvSpPr>
        <p:spPr>
          <a:xfrm>
            <a:off x="4010354" y="4243951"/>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rgbClr val="72BFDF"/>
                </a:solidFill>
              </a:rPr>
              <a:t>NIC</a:t>
            </a:r>
            <a:endParaRPr lang="en-GB" sz="1600">
              <a:solidFill>
                <a:srgbClr val="72BFDF"/>
              </a:solidFill>
            </a:endParaRPr>
          </a:p>
        </p:txBody>
      </p:sp>
      <p:sp>
        <p:nvSpPr>
          <p:cNvPr id="37" name="TextBox 36">
            <a:extLst>
              <a:ext uri="{FF2B5EF4-FFF2-40B4-BE49-F238E27FC236}">
                <a16:creationId xmlns:a16="http://schemas.microsoft.com/office/drawing/2014/main" id="{0C0DE790-4468-4692-ADAB-452E7B823906}"/>
              </a:ext>
            </a:extLst>
          </p:cNvPr>
          <p:cNvSpPr txBox="1"/>
          <p:nvPr/>
        </p:nvSpPr>
        <p:spPr>
          <a:xfrm>
            <a:off x="4281504" y="6462680"/>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rgbClr val="72BFDF"/>
                </a:solidFill>
              </a:rPr>
              <a:t>PIP</a:t>
            </a:r>
            <a:endParaRPr lang="en-GB" sz="1600">
              <a:solidFill>
                <a:srgbClr val="72BFDF"/>
              </a:solidFill>
            </a:endParaRPr>
          </a:p>
        </p:txBody>
      </p:sp>
    </p:spTree>
    <p:extLst>
      <p:ext uri="{BB962C8B-B14F-4D97-AF65-F5344CB8AC3E}">
        <p14:creationId xmlns:p14="http://schemas.microsoft.com/office/powerpoint/2010/main" val="3596363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500"/>
                                        <p:tgtEl>
                                          <p:spTgt spid="4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wipe(up)">
                                      <p:cBhvr>
                                        <p:cTn id="16" dur="500"/>
                                        <p:tgtEl>
                                          <p:spTgt spid="39"/>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5"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827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dirty="0"/>
              <a:t>Lab 1: Portal and vNets</a:t>
            </a:r>
          </a:p>
        </p:txBody>
      </p:sp>
      <p:sp>
        <p:nvSpPr>
          <p:cNvPr id="39" name="Content Placeholder 2">
            <a:extLst>
              <a:ext uri="{FF2B5EF4-FFF2-40B4-BE49-F238E27FC236}">
                <a16:creationId xmlns:a16="http://schemas.microsoft.com/office/drawing/2014/main" id="{EE31190F-6E11-4B97-B80B-566517E06820}"/>
              </a:ext>
            </a:extLst>
          </p:cNvPr>
          <p:cNvSpPr txBox="1">
            <a:spLocks/>
          </p:cNvSpPr>
          <p:nvPr/>
        </p:nvSpPr>
        <p:spPr>
          <a:xfrm>
            <a:off x="1799734" y="2127371"/>
            <a:ext cx="6863952" cy="2757678"/>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03">
              <a:lnSpc>
                <a:spcPct val="100000"/>
              </a:lnSpc>
              <a:spcBef>
                <a:spcPts val="0"/>
              </a:spcBef>
              <a:spcAft>
                <a:spcPts val="1200"/>
              </a:spcAft>
              <a:buClr>
                <a:srgbClr val="FFFFFF"/>
              </a:buClr>
              <a:defRPr/>
            </a:pPr>
            <a:r>
              <a:rPr lang="en-US" sz="2400" dirty="0" err="1">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Familiarisation</a:t>
            </a: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 with the Portal</a:t>
            </a:r>
          </a:p>
          <a:p>
            <a:pPr defTabSz="932503">
              <a:lnSpc>
                <a:spcPct val="100000"/>
              </a:lnSpc>
              <a:spcBef>
                <a:spcPts val="0"/>
              </a:spcBef>
              <a:spcAft>
                <a:spcPts val="1200"/>
              </a:spcAft>
              <a:buClr>
                <a:srgbClr val="FFFFFF"/>
              </a:buClr>
              <a:defRPr/>
            </a:pPr>
            <a:r>
              <a:rPr lang="en-US" sz="2400" dirty="0" err="1">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Customising</a:t>
            </a: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 the Dashboard</a:t>
            </a:r>
          </a:p>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Instantiating Services via the Portal</a:t>
            </a:r>
          </a:p>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Documentation and Pricing Resources</a:t>
            </a:r>
          </a:p>
          <a:p>
            <a:pPr defTabSz="932503">
              <a:lnSpc>
                <a:spcPct val="100000"/>
              </a:lnSpc>
              <a:spcBef>
                <a:spcPts val="0"/>
              </a:spcBef>
              <a:spcAft>
                <a:spcPts val="1200"/>
              </a:spcAft>
              <a:buClr>
                <a:srgbClr val="FFFFFF"/>
              </a:buClr>
              <a:defRPr/>
            </a:pPr>
            <a:endPar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163814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35" presetClass="path" presetSubtype="0" decel="100000" fill="hold" grpId="1" nodeType="withEffect">
                                  <p:stCondLst>
                                    <p:cond delay="0"/>
                                  </p:stCondLst>
                                  <p:childTnLst>
                                    <p:animMotion origin="layout" path="M -2.50191E-6 -4.81616E-6 L -0.05284 -4.81616E-6 " pathEditMode="relative" rAng="0" ptsTypes="AA">
                                      <p:cBhvr>
                                        <p:cTn id="9" dur="750" spd="-100000" fill="hold"/>
                                        <p:tgtEl>
                                          <p:spTgt spid="39"/>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398" y="295684"/>
            <a:ext cx="11888046" cy="1093589"/>
          </a:xfrm>
        </p:spPr>
        <p:txBody>
          <a:bodyPr/>
          <a:lstStyle/>
          <a:p>
            <a:r>
              <a:rPr lang="en-US"/>
              <a:t>Azure Storage Services</a:t>
            </a:r>
          </a:p>
        </p:txBody>
      </p:sp>
      <p:sp>
        <p:nvSpPr>
          <p:cNvPr id="7" name="Rectangle 6"/>
          <p:cNvSpPr/>
          <p:nvPr/>
        </p:nvSpPr>
        <p:spPr bwMode="auto">
          <a:xfrm>
            <a:off x="2754576" y="2513146"/>
            <a:ext cx="2331422" cy="31822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defTabSz="856773" fontAlgn="base">
              <a:spcBef>
                <a:spcPct val="0"/>
              </a:spcBef>
              <a:spcAft>
                <a:spcPct val="0"/>
              </a:spcAft>
            </a:pPr>
            <a:r>
              <a:rPr lang="en-US" sz="3200">
                <a:gradFill>
                  <a:gsLst>
                    <a:gs pos="0">
                      <a:srgbClr val="FFFFFF"/>
                    </a:gs>
                    <a:gs pos="100000">
                      <a:srgbClr val="FFFFFF"/>
                    </a:gs>
                  </a:gsLst>
                  <a:lin ang="5400000" scaled="0"/>
                </a:gradFill>
                <a:latin typeface="Segoe UI"/>
                <a:ea typeface="Segoe UI" pitchFamily="34" charset="0"/>
                <a:cs typeface="Segoe UI" pitchFamily="34" charset="0"/>
              </a:rPr>
              <a:t>Files</a:t>
            </a:r>
          </a:p>
          <a:p>
            <a:pPr defTabSz="856678" fontAlgn="base">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Fully Managed File Shares in the Cloud</a:t>
            </a:r>
          </a:p>
          <a:p>
            <a:pPr defTabSz="856773" fontAlgn="base">
              <a:spcBef>
                <a:spcPct val="0"/>
              </a:spcBef>
              <a:spcAft>
                <a:spcPct val="0"/>
              </a:spcAft>
            </a:pPr>
            <a:endParaRPr lang="en-US" sz="1600">
              <a:gradFill>
                <a:gsLst>
                  <a:gs pos="0">
                    <a:srgbClr val="FFFFFF"/>
                  </a:gs>
                  <a:gs pos="100000">
                    <a:srgbClr val="FFFFFF"/>
                  </a:gs>
                </a:gsLst>
                <a:lin ang="5400000" scaled="0"/>
              </a:gradFill>
              <a:latin typeface="Segoe UI"/>
              <a:ea typeface="Segoe UI" pitchFamily="34" charset="0"/>
              <a:cs typeface="Segoe UI" pitchFamily="34" charset="0"/>
            </a:endParaRPr>
          </a:p>
          <a:p>
            <a:pPr defTabSz="856773" fontAlgn="base">
              <a:spcBef>
                <a:spcPct val="0"/>
              </a:spcBef>
              <a:spcAft>
                <a:spcPct val="0"/>
              </a:spcAft>
            </a:pPr>
            <a:r>
              <a:rPr lang="en-US" sz="1400">
                <a:gradFill>
                  <a:gsLst>
                    <a:gs pos="0">
                      <a:srgbClr val="FFFFFF"/>
                    </a:gs>
                    <a:gs pos="100000">
                      <a:srgbClr val="FFFFFF"/>
                    </a:gs>
                  </a:gsLst>
                  <a:lin ang="5400000" scaled="0"/>
                </a:gradFill>
                <a:latin typeface="Segoe UI"/>
                <a:ea typeface="Segoe UI" pitchFamily="34" charset="0"/>
                <a:cs typeface="Segoe UI" pitchFamily="34" charset="0"/>
              </a:rPr>
              <a:t>SMB and REST access</a:t>
            </a:r>
          </a:p>
          <a:p>
            <a:pPr defTabSz="856773" fontAlgn="base">
              <a:spcBef>
                <a:spcPct val="0"/>
              </a:spcBef>
              <a:spcAft>
                <a:spcPct val="0"/>
              </a:spcAft>
            </a:pPr>
            <a:endParaRPr lang="en-US" sz="1400">
              <a:gradFill>
                <a:gsLst>
                  <a:gs pos="0">
                    <a:srgbClr val="FFFFFF"/>
                  </a:gs>
                  <a:gs pos="100000">
                    <a:srgbClr val="FFFFFF"/>
                  </a:gs>
                </a:gsLst>
                <a:lin ang="5400000" scaled="0"/>
              </a:gradFill>
              <a:latin typeface="Segoe UI"/>
              <a:ea typeface="Segoe UI" pitchFamily="34" charset="0"/>
              <a:cs typeface="Segoe UI" pitchFamily="34" charset="0"/>
            </a:endParaRPr>
          </a:p>
          <a:p>
            <a:pPr defTabSz="856773" fontAlgn="base">
              <a:spcBef>
                <a:spcPct val="0"/>
              </a:spcBef>
              <a:spcAft>
                <a:spcPct val="0"/>
              </a:spcAft>
            </a:pPr>
            <a:r>
              <a:rPr lang="en-US" sz="1400">
                <a:gradFill>
                  <a:gsLst>
                    <a:gs pos="0">
                      <a:srgbClr val="FFFFFF"/>
                    </a:gs>
                    <a:gs pos="100000">
                      <a:srgbClr val="FFFFFF"/>
                    </a:gs>
                  </a:gsLst>
                  <a:lin ang="5400000" scaled="0"/>
                </a:gradFill>
                <a:latin typeface="Segoe UI"/>
                <a:ea typeface="Segoe UI" pitchFamily="34" charset="0"/>
                <a:cs typeface="Segoe UI" pitchFamily="34" charset="0"/>
              </a:rPr>
              <a:t>“Lift and shift” legacy apps</a:t>
            </a:r>
          </a:p>
        </p:txBody>
      </p:sp>
      <p:sp>
        <p:nvSpPr>
          <p:cNvPr id="8" name="Rectangle 7"/>
          <p:cNvSpPr/>
          <p:nvPr/>
        </p:nvSpPr>
        <p:spPr bwMode="auto">
          <a:xfrm>
            <a:off x="381021" y="2513146"/>
            <a:ext cx="2331422" cy="31822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defTabSz="856773" fontAlgn="base">
              <a:spcBef>
                <a:spcPct val="0"/>
              </a:spcBef>
              <a:spcAft>
                <a:spcPct val="0"/>
              </a:spcAft>
            </a:pPr>
            <a:r>
              <a:rPr lang="en-US" sz="3200">
                <a:gradFill>
                  <a:gsLst>
                    <a:gs pos="0">
                      <a:srgbClr val="FFFFFF"/>
                    </a:gs>
                    <a:gs pos="100000">
                      <a:srgbClr val="FFFFFF"/>
                    </a:gs>
                  </a:gsLst>
                  <a:lin ang="5400000" scaled="0"/>
                </a:gradFill>
                <a:latin typeface="Segoe UI"/>
                <a:ea typeface="Segoe UI" pitchFamily="34" charset="0"/>
                <a:cs typeface="Segoe UI" pitchFamily="34" charset="0"/>
              </a:rPr>
              <a:t>Disks</a:t>
            </a:r>
          </a:p>
          <a:p>
            <a:pPr defTabSz="856773" fontAlgn="base">
              <a:spcBef>
                <a:spcPct val="0"/>
              </a:spcBef>
              <a:spcAft>
                <a:spcPct val="0"/>
              </a:spcAft>
            </a:pPr>
            <a:r>
              <a:rPr lang="en-US" sz="1600">
                <a:gradFill>
                  <a:gsLst>
                    <a:gs pos="0">
                      <a:srgbClr val="FFFFFF"/>
                    </a:gs>
                    <a:gs pos="100000">
                      <a:srgbClr val="FFFFFF"/>
                    </a:gs>
                  </a:gsLst>
                  <a:lin ang="5400000" scaled="0"/>
                </a:gradFill>
                <a:latin typeface="Segoe UI"/>
                <a:ea typeface="Segoe UI" pitchFamily="34" charset="0"/>
                <a:cs typeface="Segoe UI" pitchFamily="34" charset="0"/>
              </a:rPr>
              <a:t>Persistent disks for Azure IaaS VMs</a:t>
            </a:r>
          </a:p>
          <a:p>
            <a:pPr defTabSz="856773" fontAlgn="base">
              <a:spcBef>
                <a:spcPct val="0"/>
              </a:spcBef>
              <a:spcAft>
                <a:spcPct val="0"/>
              </a:spcAft>
            </a:pPr>
            <a:endParaRPr lang="en-US" sz="1600">
              <a:gradFill>
                <a:gsLst>
                  <a:gs pos="0">
                    <a:srgbClr val="FFFFFF"/>
                  </a:gs>
                  <a:gs pos="100000">
                    <a:srgbClr val="FFFFFF"/>
                  </a:gs>
                </a:gsLst>
                <a:lin ang="5400000" scaled="0"/>
              </a:gradFill>
              <a:latin typeface="Segoe UI"/>
              <a:ea typeface="Segoe UI" pitchFamily="34" charset="0"/>
              <a:cs typeface="Segoe UI" pitchFamily="34" charset="0"/>
            </a:endParaRPr>
          </a:p>
          <a:p>
            <a:pPr defTabSz="856773" fontAlgn="base">
              <a:spcBef>
                <a:spcPct val="0"/>
              </a:spcBef>
              <a:spcAft>
                <a:spcPct val="0"/>
              </a:spcAft>
            </a:pPr>
            <a:r>
              <a:rPr lang="en-US" sz="1400">
                <a:gradFill>
                  <a:gsLst>
                    <a:gs pos="0">
                      <a:srgbClr val="FFFFFF"/>
                    </a:gs>
                    <a:gs pos="100000">
                      <a:srgbClr val="FFFFFF"/>
                    </a:gs>
                  </a:gsLst>
                  <a:lin ang="5400000" scaled="0"/>
                </a:gradFill>
                <a:latin typeface="Segoe UI"/>
                <a:ea typeface="Segoe UI" pitchFamily="34" charset="0"/>
                <a:cs typeface="Segoe UI" pitchFamily="34" charset="0"/>
              </a:rPr>
              <a:t>Premium Storage Disks option: SSD based, high IOPS, low latency</a:t>
            </a:r>
          </a:p>
        </p:txBody>
      </p:sp>
      <p:sp>
        <p:nvSpPr>
          <p:cNvPr id="14" name="Rectangle 13"/>
          <p:cNvSpPr/>
          <p:nvPr/>
        </p:nvSpPr>
        <p:spPr bwMode="auto">
          <a:xfrm>
            <a:off x="381021" y="5751127"/>
            <a:ext cx="11825648" cy="9461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ctr" anchorCtr="0" forceAA="0" compatLnSpc="1">
            <a:prstTxWarp prst="textNoShape">
              <a:avLst/>
            </a:prstTxWarp>
            <a:noAutofit/>
          </a:bodyPr>
          <a:lstStyle/>
          <a:p>
            <a:pPr algn="ctr" defTabSz="856773" fontAlgn="base">
              <a:spcBef>
                <a:spcPct val="0"/>
              </a:spcBef>
              <a:spcAft>
                <a:spcPct val="0"/>
              </a:spcAft>
            </a:pPr>
            <a:r>
              <a:rPr lang="en-US" sz="2800">
                <a:gradFill>
                  <a:gsLst>
                    <a:gs pos="0">
                      <a:srgbClr val="FFFFFF"/>
                    </a:gs>
                    <a:gs pos="100000">
                      <a:srgbClr val="FFFFFF"/>
                    </a:gs>
                  </a:gsLst>
                  <a:lin ang="5400000" scaled="0"/>
                </a:gradFill>
                <a:latin typeface="Segoe UI"/>
                <a:ea typeface="Segoe UI" pitchFamily="34" charset="0"/>
                <a:cs typeface="Segoe UI" pitchFamily="34" charset="0"/>
              </a:rPr>
              <a:t>Built on a unified Distributed Storage System</a:t>
            </a:r>
          </a:p>
          <a:p>
            <a:pPr algn="ctr" defTabSz="856773" fontAlgn="base">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Durability, Encryption at Rest, Strongly Consistent Replication, Fault Tolerance, Auto Load-Balancing</a:t>
            </a: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49687" y="1211555"/>
            <a:ext cx="5500245" cy="1394303"/>
            <a:chOff x="148911" y="1211263"/>
            <a:chExt cx="5500947" cy="1394481"/>
          </a:xfrm>
        </p:grpSpPr>
        <p:sp>
          <p:nvSpPr>
            <p:cNvPr id="45" name="Rectangle 44"/>
            <p:cNvSpPr/>
            <p:nvPr/>
          </p:nvSpPr>
          <p:spPr bwMode="auto">
            <a:xfrm>
              <a:off x="380276" y="1211263"/>
              <a:ext cx="4705578" cy="1258715"/>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504">
                <a:lnSpc>
                  <a:spcPct val="90000"/>
                </a:lnSpc>
              </a:pPr>
              <a:r>
                <a:rPr lang="en-US" sz="2800" b="1" kern="0" spc="-3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IaaS</a:t>
              </a:r>
            </a:p>
          </p:txBody>
        </p:sp>
        <p:grpSp>
          <p:nvGrpSpPr>
            <p:cNvPr id="56" name="Group 55"/>
            <p:cNvGrpSpPr/>
            <p:nvPr/>
          </p:nvGrpSpPr>
          <p:grpSpPr>
            <a:xfrm>
              <a:off x="1209908" y="1673113"/>
              <a:ext cx="2377141" cy="932631"/>
              <a:chOff x="8107511" y="4954363"/>
              <a:chExt cx="2377141" cy="932631"/>
            </a:xfrm>
          </p:grpSpPr>
          <p:sp>
            <p:nvSpPr>
              <p:cNvPr id="46" name="TextBox 45"/>
              <p:cNvSpPr txBox="1"/>
              <p:nvPr/>
            </p:nvSpPr>
            <p:spPr>
              <a:xfrm>
                <a:off x="8107511" y="5139811"/>
                <a:ext cx="2377141" cy="747183"/>
              </a:xfrm>
              <a:prstGeom prst="rect">
                <a:avLst/>
              </a:prstGeom>
              <a:noFill/>
            </p:spPr>
            <p:txBody>
              <a:bodyPr wrap="square" lIns="639907" tIns="146264" rIns="182831" bIns="146264" rtlCol="0">
                <a:spAutoFit/>
              </a:bodyPr>
              <a:lstStyle/>
              <a:p>
                <a:pPr algn="ctr" defTabSz="932504">
                  <a:lnSpc>
                    <a:spcPct val="90000"/>
                  </a:lnSpc>
                  <a:spcBef>
                    <a:spcPts val="1800"/>
                  </a:spcBef>
                </a:pP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Virtual </a:t>
                </a:r>
                <a:b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machines</a:t>
                </a:r>
              </a:p>
            </p:txBody>
          </p:sp>
          <p:sp>
            <p:nvSpPr>
              <p:cNvPr id="47" name="Freeform 30"/>
              <p:cNvSpPr>
                <a:spLocks noChangeAspect="1" noEditPoints="1"/>
              </p:cNvSpPr>
              <p:nvPr/>
            </p:nvSpPr>
            <p:spPr bwMode="auto">
              <a:xfrm>
                <a:off x="9345141" y="4954363"/>
                <a:ext cx="376358" cy="21173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1"/>
              </a:solidFill>
              <a:ln>
                <a:noFill/>
              </a:ln>
            </p:spPr>
            <p:txBody>
              <a:bodyPr vert="horz" wrap="square" lIns="91415" tIns="45707" rIns="91415" bIns="45707" numCol="1" anchor="t" anchorCtr="0" compatLnSpc="1">
                <a:prstTxWarp prst="textNoShape">
                  <a:avLst/>
                </a:prstTxWarp>
              </a:bodyPr>
              <a:lstStyle/>
              <a:p>
                <a:pPr defTabSz="932504"/>
                <a:endParaRPr lang="en-US" kern="0">
                  <a:gradFill>
                    <a:gsLst>
                      <a:gs pos="83772">
                        <a:schemeClr val="tx1"/>
                      </a:gs>
                      <a:gs pos="42857">
                        <a:schemeClr val="tx1"/>
                      </a:gs>
                    </a:gsLst>
                    <a:lin ang="5400000" scaled="0"/>
                  </a:gradFill>
                </a:endParaRPr>
              </a:p>
            </p:txBody>
          </p:sp>
        </p:grpSp>
        <p:grpSp>
          <p:nvGrpSpPr>
            <p:cNvPr id="55" name="Group 54"/>
            <p:cNvGrpSpPr/>
            <p:nvPr/>
          </p:nvGrpSpPr>
          <p:grpSpPr>
            <a:xfrm>
              <a:off x="148911" y="1864676"/>
              <a:ext cx="1718120" cy="671565"/>
              <a:chOff x="7270490" y="5111698"/>
              <a:chExt cx="1718120" cy="671565"/>
            </a:xfrm>
          </p:grpSpPr>
          <p:sp>
            <p:nvSpPr>
              <p:cNvPr id="48" name="Freeform 21"/>
              <p:cNvSpPr>
                <a:spLocks noChangeAspect="1" noEditPoints="1"/>
              </p:cNvSpPr>
              <p:nvPr/>
            </p:nvSpPr>
            <p:spPr bwMode="auto">
              <a:xfrm>
                <a:off x="8110978" y="5111698"/>
                <a:ext cx="276726" cy="238292"/>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chemeClr val="tx1"/>
              </a:solidFill>
              <a:ln>
                <a:noFill/>
              </a:ln>
            </p:spPr>
            <p:txBody>
              <a:bodyPr vert="horz" wrap="square" lIns="91415" tIns="45707" rIns="91415" bIns="45707" numCol="1" anchor="t" anchorCtr="0" compatLnSpc="1">
                <a:prstTxWarp prst="textNoShape">
                  <a:avLst/>
                </a:prstTxWarp>
              </a:bodyPr>
              <a:lstStyle/>
              <a:p>
                <a:pPr defTabSz="932504"/>
                <a:endParaRPr lang="en-US" kern="0">
                  <a:gradFill>
                    <a:gsLst>
                      <a:gs pos="83772">
                        <a:schemeClr val="tx1"/>
                      </a:gs>
                      <a:gs pos="42857">
                        <a:schemeClr val="tx1"/>
                      </a:gs>
                    </a:gsLst>
                    <a:lin ang="5400000" scaled="0"/>
                  </a:gradFill>
                </a:endParaRPr>
              </a:p>
            </p:txBody>
          </p:sp>
          <p:sp>
            <p:nvSpPr>
              <p:cNvPr id="50" name="TextBox 49"/>
              <p:cNvSpPr txBox="1"/>
              <p:nvPr/>
            </p:nvSpPr>
            <p:spPr>
              <a:xfrm>
                <a:off x="7270490" y="5266271"/>
                <a:ext cx="1718120" cy="516992"/>
              </a:xfrm>
              <a:prstGeom prst="rect">
                <a:avLst/>
              </a:prstGeom>
              <a:noFill/>
            </p:spPr>
            <p:txBody>
              <a:bodyPr wrap="square" lIns="639907" tIns="146264" rIns="182831" bIns="146264" rtlCol="0">
                <a:spAutoFit/>
              </a:bodyPr>
              <a:lstStyle/>
              <a:p>
                <a:pPr defTabSz="932504">
                  <a:lnSpc>
                    <a:spcPct val="90000"/>
                  </a:lnSpc>
                  <a:spcBef>
                    <a:spcPts val="1800"/>
                  </a:spcBef>
                </a:pP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Storage</a:t>
                </a:r>
              </a:p>
            </p:txBody>
          </p:sp>
        </p:grpSp>
        <p:grpSp>
          <p:nvGrpSpPr>
            <p:cNvPr id="57" name="Group 56"/>
            <p:cNvGrpSpPr/>
            <p:nvPr/>
          </p:nvGrpSpPr>
          <p:grpSpPr>
            <a:xfrm>
              <a:off x="2929925" y="1826579"/>
              <a:ext cx="2719933" cy="731950"/>
              <a:chOff x="9659512" y="5051313"/>
              <a:chExt cx="2719933" cy="731950"/>
            </a:xfrm>
          </p:grpSpPr>
          <p:sp>
            <p:nvSpPr>
              <p:cNvPr id="49" name="Freeform 21"/>
              <p:cNvSpPr>
                <a:spLocks noChangeAspect="1" noEditPoints="1"/>
              </p:cNvSpPr>
              <p:nvPr/>
            </p:nvSpPr>
            <p:spPr bwMode="auto">
              <a:xfrm>
                <a:off x="10676210" y="5051313"/>
                <a:ext cx="330579" cy="230339"/>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504">
                  <a:lnSpc>
                    <a:spcPct val="90000"/>
                  </a:lnSpc>
                </a:pPr>
                <a:endParaRPr lang="en-US" sz="2400" kern="0">
                  <a:ln w="3175">
                    <a:noFill/>
                  </a:ln>
                  <a:gradFill>
                    <a:gsLst>
                      <a:gs pos="83772">
                        <a:schemeClr val="tx1"/>
                      </a:gs>
                      <a:gs pos="42857">
                        <a:schemeClr val="tx1"/>
                      </a:gs>
                    </a:gsLst>
                    <a:lin ang="5400000" scaled="0"/>
                  </a:gradFill>
                  <a:cs typeface="Segoe UI" pitchFamily="34" charset="0"/>
                </a:endParaRPr>
              </a:p>
            </p:txBody>
          </p:sp>
          <p:sp>
            <p:nvSpPr>
              <p:cNvPr id="51" name="TextBox 50"/>
              <p:cNvSpPr txBox="1"/>
              <p:nvPr/>
            </p:nvSpPr>
            <p:spPr>
              <a:xfrm>
                <a:off x="9659512" y="5266271"/>
                <a:ext cx="2719933" cy="516992"/>
              </a:xfrm>
              <a:prstGeom prst="rect">
                <a:avLst/>
              </a:prstGeom>
              <a:noFill/>
            </p:spPr>
            <p:txBody>
              <a:bodyPr wrap="square" lIns="639907" tIns="146264" rIns="182831" bIns="146264" rtlCol="0">
                <a:spAutoFit/>
              </a:bodyPr>
              <a:lstStyle/>
              <a:p>
                <a:pPr defTabSz="932504">
                  <a:lnSpc>
                    <a:spcPct val="90000"/>
                  </a:lnSpc>
                  <a:spcBef>
                    <a:spcPts val="1800"/>
                  </a:spcBef>
                </a:pP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Networking</a:t>
                </a:r>
              </a:p>
            </p:txBody>
          </p:sp>
        </p:grpSp>
      </p:grpSp>
      <p:sp>
        <p:nvSpPr>
          <p:cNvPr id="60" name="Rectangle 59"/>
          <p:cNvSpPr/>
          <p:nvPr/>
        </p:nvSpPr>
        <p:spPr bwMode="auto">
          <a:xfrm>
            <a:off x="5128131" y="2513146"/>
            <a:ext cx="2331422" cy="318228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defTabSz="856773" fontAlgn="base">
              <a:spcBef>
                <a:spcPct val="0"/>
              </a:spcBef>
              <a:spcAft>
                <a:spcPct val="0"/>
              </a:spcAft>
            </a:pPr>
            <a:r>
              <a:rPr lang="en-US" sz="3200">
                <a:solidFill>
                  <a:schemeClr val="bg1">
                    <a:lumMod val="75000"/>
                  </a:schemeClr>
                </a:solidFill>
                <a:latin typeface="Segoe UI"/>
                <a:ea typeface="Segoe UI" pitchFamily="34" charset="0"/>
                <a:cs typeface="Segoe UI" pitchFamily="34" charset="0"/>
              </a:rPr>
              <a:t>Objects</a:t>
            </a:r>
          </a:p>
          <a:p>
            <a:pPr defTabSz="856773" fontAlgn="base">
              <a:spcBef>
                <a:spcPct val="0"/>
              </a:spcBef>
              <a:spcAft>
                <a:spcPct val="0"/>
              </a:spcAft>
            </a:pPr>
            <a:r>
              <a:rPr lang="en-US" sz="1600">
                <a:solidFill>
                  <a:schemeClr val="bg1">
                    <a:lumMod val="75000"/>
                  </a:schemeClr>
                </a:solidFill>
                <a:latin typeface="Segoe UI"/>
                <a:ea typeface="Segoe UI" pitchFamily="34" charset="0"/>
                <a:cs typeface="Segoe UI" pitchFamily="34" charset="0"/>
              </a:rPr>
              <a:t>Highly scalable, REST based cloud object store</a:t>
            </a:r>
          </a:p>
          <a:p>
            <a:pPr defTabSz="856773" fontAlgn="base">
              <a:spcBef>
                <a:spcPct val="0"/>
              </a:spcBef>
              <a:spcAft>
                <a:spcPct val="0"/>
              </a:spcAft>
            </a:pPr>
            <a:endParaRPr lang="en-US" sz="1600">
              <a:solidFill>
                <a:schemeClr val="bg1">
                  <a:lumMod val="75000"/>
                </a:schemeClr>
              </a:solidFill>
              <a:latin typeface="Segoe UI"/>
              <a:ea typeface="Segoe UI" pitchFamily="34" charset="0"/>
              <a:cs typeface="Segoe UI" pitchFamily="34" charset="0"/>
            </a:endParaRPr>
          </a:p>
          <a:p>
            <a:pPr defTabSz="856773" fontAlgn="base">
              <a:spcBef>
                <a:spcPct val="0"/>
              </a:spcBef>
              <a:spcAft>
                <a:spcPct val="0"/>
              </a:spcAft>
            </a:pPr>
            <a:r>
              <a:rPr lang="en-US" sz="1400">
                <a:solidFill>
                  <a:schemeClr val="bg1">
                    <a:lumMod val="75000"/>
                  </a:schemeClr>
                </a:solidFill>
                <a:latin typeface="Segoe UI"/>
                <a:ea typeface="Segoe UI" pitchFamily="34" charset="0"/>
                <a:cs typeface="Segoe UI" pitchFamily="34" charset="0"/>
              </a:rPr>
              <a:t>Block Blobs: Sequential file I/O</a:t>
            </a:r>
          </a:p>
          <a:p>
            <a:pPr defTabSz="856773" fontAlgn="base">
              <a:spcBef>
                <a:spcPct val="0"/>
              </a:spcBef>
              <a:spcAft>
                <a:spcPct val="0"/>
              </a:spcAft>
            </a:pPr>
            <a:r>
              <a:rPr lang="en-US" sz="1400">
                <a:solidFill>
                  <a:schemeClr val="bg1">
                    <a:lumMod val="75000"/>
                  </a:schemeClr>
                </a:solidFill>
                <a:latin typeface="Segoe UI"/>
                <a:ea typeface="Segoe UI" pitchFamily="34" charset="0"/>
                <a:cs typeface="Segoe UI" pitchFamily="34" charset="0"/>
              </a:rPr>
              <a:t>Cool Tier Available</a:t>
            </a:r>
          </a:p>
          <a:p>
            <a:pPr defTabSz="856773" fontAlgn="base">
              <a:spcBef>
                <a:spcPct val="0"/>
              </a:spcBef>
              <a:spcAft>
                <a:spcPct val="0"/>
              </a:spcAft>
            </a:pPr>
            <a:r>
              <a:rPr lang="en-US" sz="1400">
                <a:solidFill>
                  <a:schemeClr val="bg1">
                    <a:lumMod val="75000"/>
                  </a:schemeClr>
                </a:solidFill>
                <a:latin typeface="Segoe UI"/>
                <a:ea typeface="Segoe UI" pitchFamily="34" charset="0"/>
                <a:cs typeface="Segoe UI" pitchFamily="34" charset="0"/>
              </a:rPr>
              <a:t>Page Blobs: Random-write pattern data</a:t>
            </a:r>
          </a:p>
          <a:p>
            <a:pPr defTabSz="856773" fontAlgn="base">
              <a:spcBef>
                <a:spcPct val="0"/>
              </a:spcBef>
              <a:spcAft>
                <a:spcPct val="0"/>
              </a:spcAft>
            </a:pPr>
            <a:r>
              <a:rPr lang="en-US" sz="1400">
                <a:solidFill>
                  <a:schemeClr val="bg1">
                    <a:lumMod val="75000"/>
                  </a:schemeClr>
                </a:solidFill>
                <a:latin typeface="Segoe UI"/>
                <a:ea typeface="Segoe UI" pitchFamily="34" charset="0"/>
                <a:cs typeface="Segoe UI" pitchFamily="34" charset="0"/>
              </a:rPr>
              <a:t>Append Blobs</a:t>
            </a:r>
          </a:p>
        </p:txBody>
      </p:sp>
      <p:sp>
        <p:nvSpPr>
          <p:cNvPr id="61" name="Rectangle 60"/>
          <p:cNvSpPr/>
          <p:nvPr/>
        </p:nvSpPr>
        <p:spPr bwMode="auto">
          <a:xfrm>
            <a:off x="9875245" y="2513146"/>
            <a:ext cx="2331422" cy="318228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defTabSz="856773" fontAlgn="base">
              <a:spcBef>
                <a:spcPct val="0"/>
              </a:spcBef>
              <a:spcAft>
                <a:spcPct val="0"/>
              </a:spcAft>
            </a:pPr>
            <a:r>
              <a:rPr lang="en-US" sz="3200">
                <a:solidFill>
                  <a:schemeClr val="bg1">
                    <a:lumMod val="75000"/>
                  </a:schemeClr>
                </a:solidFill>
                <a:latin typeface="Segoe UI"/>
                <a:ea typeface="Segoe UI" pitchFamily="34" charset="0"/>
                <a:cs typeface="Segoe UI" pitchFamily="34" charset="0"/>
              </a:rPr>
              <a:t>Queues</a:t>
            </a:r>
          </a:p>
          <a:p>
            <a:pPr defTabSz="856773" fontAlgn="base">
              <a:spcBef>
                <a:spcPct val="0"/>
              </a:spcBef>
              <a:spcAft>
                <a:spcPct val="0"/>
              </a:spcAft>
            </a:pPr>
            <a:r>
              <a:rPr lang="en-US" sz="1600">
                <a:solidFill>
                  <a:schemeClr val="bg1">
                    <a:lumMod val="75000"/>
                  </a:schemeClr>
                </a:solidFill>
                <a:latin typeface="Segoe UI"/>
                <a:ea typeface="Segoe UI" pitchFamily="34" charset="0"/>
                <a:cs typeface="Segoe UI" pitchFamily="34" charset="0"/>
              </a:rPr>
              <a:t>Reliable queues at scale for cloud services</a:t>
            </a:r>
          </a:p>
          <a:p>
            <a:pPr defTabSz="856773" fontAlgn="base">
              <a:spcBef>
                <a:spcPct val="0"/>
              </a:spcBef>
              <a:spcAft>
                <a:spcPct val="0"/>
              </a:spcAft>
            </a:pPr>
            <a:endParaRPr lang="en-US" sz="1600">
              <a:solidFill>
                <a:schemeClr val="bg1">
                  <a:lumMod val="75000"/>
                </a:schemeClr>
              </a:solidFill>
              <a:latin typeface="Segoe UI"/>
              <a:ea typeface="Segoe UI" pitchFamily="34" charset="0"/>
              <a:cs typeface="Segoe UI" pitchFamily="34" charset="0"/>
            </a:endParaRPr>
          </a:p>
          <a:p>
            <a:pPr defTabSz="856773" fontAlgn="base">
              <a:spcBef>
                <a:spcPct val="0"/>
              </a:spcBef>
              <a:spcAft>
                <a:spcPct val="0"/>
              </a:spcAft>
            </a:pPr>
            <a:r>
              <a:rPr lang="en-US" sz="1400">
                <a:solidFill>
                  <a:schemeClr val="bg1">
                    <a:lumMod val="75000"/>
                  </a:schemeClr>
                </a:solidFill>
                <a:latin typeface="Segoe UI"/>
                <a:cs typeface="Segoe UI" pitchFamily="34" charset="0"/>
              </a:rPr>
              <a:t>Decouple and scale components</a:t>
            </a:r>
          </a:p>
          <a:p>
            <a:pPr defTabSz="856773" fontAlgn="base">
              <a:spcBef>
                <a:spcPct val="0"/>
              </a:spcBef>
              <a:spcAft>
                <a:spcPct val="0"/>
              </a:spcAft>
            </a:pPr>
            <a:r>
              <a:rPr lang="en-US" sz="1400">
                <a:solidFill>
                  <a:schemeClr val="bg1">
                    <a:lumMod val="75000"/>
                  </a:schemeClr>
                </a:solidFill>
                <a:latin typeface="Segoe UI"/>
                <a:cs typeface="Segoe UI" pitchFamily="34" charset="0"/>
              </a:rPr>
              <a:t>Message visibility timeout and update message to protect against unreliable dequeuers </a:t>
            </a:r>
          </a:p>
        </p:txBody>
      </p:sp>
      <p:sp>
        <p:nvSpPr>
          <p:cNvPr id="62" name="Rectangle 61"/>
          <p:cNvSpPr/>
          <p:nvPr/>
        </p:nvSpPr>
        <p:spPr bwMode="auto">
          <a:xfrm>
            <a:off x="7501688" y="2513146"/>
            <a:ext cx="2331422" cy="318228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defTabSz="856773" fontAlgn="base">
              <a:spcBef>
                <a:spcPct val="0"/>
              </a:spcBef>
              <a:spcAft>
                <a:spcPct val="0"/>
              </a:spcAft>
            </a:pPr>
            <a:r>
              <a:rPr lang="en-US" sz="3200">
                <a:solidFill>
                  <a:schemeClr val="bg1">
                    <a:lumMod val="75000"/>
                  </a:schemeClr>
                </a:solidFill>
                <a:latin typeface="Segoe UI"/>
                <a:ea typeface="Segoe UI" pitchFamily="34" charset="0"/>
                <a:cs typeface="Segoe UI" pitchFamily="34" charset="0"/>
              </a:rPr>
              <a:t>Tables</a:t>
            </a:r>
          </a:p>
          <a:p>
            <a:pPr defTabSz="856773" fontAlgn="base">
              <a:spcBef>
                <a:spcPct val="0"/>
              </a:spcBef>
              <a:spcAft>
                <a:spcPct val="0"/>
              </a:spcAft>
            </a:pPr>
            <a:r>
              <a:rPr lang="en-US" sz="1600">
                <a:solidFill>
                  <a:schemeClr val="bg1">
                    <a:lumMod val="75000"/>
                  </a:schemeClr>
                </a:solidFill>
                <a:latin typeface="Segoe UI"/>
                <a:ea typeface="Segoe UI" pitchFamily="34" charset="0"/>
                <a:cs typeface="Segoe UI" pitchFamily="34" charset="0"/>
              </a:rPr>
              <a:t>Massive auto-scaling NoSQL store</a:t>
            </a:r>
          </a:p>
          <a:p>
            <a:pPr defTabSz="856773" fontAlgn="base">
              <a:spcBef>
                <a:spcPct val="0"/>
              </a:spcBef>
              <a:spcAft>
                <a:spcPct val="0"/>
              </a:spcAft>
            </a:pPr>
            <a:endParaRPr lang="en-US" sz="1600">
              <a:solidFill>
                <a:schemeClr val="bg1">
                  <a:lumMod val="75000"/>
                </a:schemeClr>
              </a:solidFill>
              <a:latin typeface="Segoe UI"/>
              <a:ea typeface="Segoe UI" pitchFamily="34" charset="0"/>
              <a:cs typeface="Segoe UI" pitchFamily="34" charset="0"/>
            </a:endParaRPr>
          </a:p>
          <a:p>
            <a:pPr defTabSz="856773" fontAlgn="base">
              <a:spcBef>
                <a:spcPct val="0"/>
              </a:spcBef>
              <a:spcAft>
                <a:spcPct val="0"/>
              </a:spcAft>
            </a:pPr>
            <a:r>
              <a:rPr lang="en-US" sz="1400">
                <a:solidFill>
                  <a:schemeClr val="bg1">
                    <a:lumMod val="75000"/>
                  </a:schemeClr>
                </a:solidFill>
                <a:latin typeface="Segoe UI"/>
                <a:ea typeface="Segoe UI" pitchFamily="34" charset="0"/>
                <a:cs typeface="Segoe UI" pitchFamily="34" charset="0"/>
              </a:rPr>
              <a:t>Dynamic scaling based on load</a:t>
            </a:r>
          </a:p>
          <a:p>
            <a:pPr defTabSz="856773" fontAlgn="base">
              <a:spcBef>
                <a:spcPct val="0"/>
              </a:spcBef>
              <a:spcAft>
                <a:spcPct val="0"/>
              </a:spcAft>
            </a:pPr>
            <a:endParaRPr lang="en-US" sz="1400">
              <a:solidFill>
                <a:schemeClr val="bg1">
                  <a:lumMod val="75000"/>
                </a:schemeClr>
              </a:solidFill>
              <a:latin typeface="Segoe UI"/>
              <a:ea typeface="Segoe UI" pitchFamily="34" charset="0"/>
              <a:cs typeface="Segoe UI" pitchFamily="34" charset="0"/>
            </a:endParaRPr>
          </a:p>
          <a:p>
            <a:pPr defTabSz="856773" fontAlgn="base">
              <a:spcBef>
                <a:spcPct val="0"/>
              </a:spcBef>
              <a:spcAft>
                <a:spcPct val="0"/>
              </a:spcAft>
            </a:pPr>
            <a:r>
              <a:rPr lang="en-US" sz="1400">
                <a:solidFill>
                  <a:schemeClr val="bg1">
                    <a:lumMod val="75000"/>
                  </a:schemeClr>
                </a:solidFill>
                <a:latin typeface="Segoe UI"/>
                <a:ea typeface="Segoe UI" pitchFamily="34" charset="0"/>
                <a:cs typeface="Segoe UI" pitchFamily="34" charset="0"/>
              </a:rPr>
              <a:t>Scale to PBs of table data </a:t>
            </a:r>
          </a:p>
          <a:p>
            <a:pPr defTabSz="856773" fontAlgn="base">
              <a:spcBef>
                <a:spcPct val="0"/>
              </a:spcBef>
              <a:spcAft>
                <a:spcPct val="0"/>
              </a:spcAft>
            </a:pPr>
            <a:endParaRPr lang="en-US" sz="1400">
              <a:solidFill>
                <a:schemeClr val="bg1">
                  <a:lumMod val="75000"/>
                </a:schemeClr>
              </a:solidFill>
              <a:latin typeface="Segoe UI"/>
              <a:ea typeface="Segoe UI" pitchFamily="34" charset="0"/>
              <a:cs typeface="Segoe UI" pitchFamily="34" charset="0"/>
            </a:endParaRPr>
          </a:p>
          <a:p>
            <a:pPr defTabSz="856773" fontAlgn="base">
              <a:spcBef>
                <a:spcPct val="0"/>
              </a:spcBef>
              <a:spcAft>
                <a:spcPct val="0"/>
              </a:spcAft>
            </a:pPr>
            <a:r>
              <a:rPr lang="en-US" sz="1400">
                <a:solidFill>
                  <a:schemeClr val="bg1">
                    <a:lumMod val="75000"/>
                  </a:schemeClr>
                </a:solidFill>
                <a:latin typeface="Segoe UI"/>
                <a:ea typeface="Segoe UI" pitchFamily="34" charset="0"/>
                <a:cs typeface="Segoe UI" pitchFamily="34" charset="0"/>
              </a:rPr>
              <a:t>Fast key/value lookups</a:t>
            </a:r>
          </a:p>
          <a:p>
            <a:pPr defTabSz="856773" fontAlgn="base">
              <a:spcBef>
                <a:spcPct val="0"/>
              </a:spcBef>
              <a:spcAft>
                <a:spcPct val="0"/>
              </a:spcAft>
            </a:pPr>
            <a:endParaRPr lang="en-US" sz="1600">
              <a:solidFill>
                <a:schemeClr val="bg1">
                  <a:lumMod val="75000"/>
                </a:schemeClr>
              </a:solidFill>
              <a:latin typeface="Segoe UI"/>
              <a:ea typeface="Segoe UI" pitchFamily="34" charset="0"/>
              <a:cs typeface="Segoe UI" pitchFamily="34" charset="0"/>
            </a:endParaRPr>
          </a:p>
          <a:p>
            <a:pPr defTabSz="856773" fontAlgn="base">
              <a:spcBef>
                <a:spcPct val="0"/>
              </a:spcBef>
              <a:spcAft>
                <a:spcPct val="0"/>
              </a:spcAft>
            </a:pPr>
            <a:endParaRPr lang="en-US" sz="1600">
              <a:solidFill>
                <a:schemeClr val="bg1">
                  <a:lumMod val="75000"/>
                </a:schemeClr>
              </a:solidFill>
              <a:latin typeface="Segoe UI"/>
              <a:ea typeface="Segoe UI" pitchFamily="34" charset="0"/>
              <a:cs typeface="Segoe UI" pitchFamily="34" charset="0"/>
            </a:endParaRPr>
          </a:p>
        </p:txBody>
      </p:sp>
      <p:grpSp>
        <p:nvGrpSpPr>
          <p:cNvPr id="12" name="Group 11"/>
          <p:cNvGrpSpPr/>
          <p:nvPr/>
        </p:nvGrpSpPr>
        <p:grpSpPr>
          <a:xfrm>
            <a:off x="5133298" y="1214210"/>
            <a:ext cx="7944627" cy="1298936"/>
            <a:chOff x="5133158" y="1213918"/>
            <a:chExt cx="7945641" cy="1299102"/>
          </a:xfrm>
        </p:grpSpPr>
        <p:sp>
          <p:nvSpPr>
            <p:cNvPr id="63" name="Rectangle 62"/>
            <p:cNvSpPr/>
            <p:nvPr/>
          </p:nvSpPr>
          <p:spPr bwMode="auto">
            <a:xfrm>
              <a:off x="5142474" y="1213918"/>
              <a:ext cx="7064958" cy="1256282"/>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504">
                <a:lnSpc>
                  <a:spcPct val="90000"/>
                </a:lnSpc>
              </a:pPr>
              <a:r>
                <a:rPr lang="en-US" sz="2800" b="1" kern="0" spc="-3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PaaS</a:t>
              </a:r>
            </a:p>
          </p:txBody>
        </p:sp>
        <p:grpSp>
          <p:nvGrpSpPr>
            <p:cNvPr id="64" name="Group 63"/>
            <p:cNvGrpSpPr/>
            <p:nvPr/>
          </p:nvGrpSpPr>
          <p:grpSpPr>
            <a:xfrm>
              <a:off x="5133158" y="1765837"/>
              <a:ext cx="2719933" cy="747183"/>
              <a:chOff x="385441" y="5036080"/>
              <a:chExt cx="2719933" cy="747183"/>
            </a:xfrm>
          </p:grpSpPr>
          <p:sp>
            <p:nvSpPr>
              <p:cNvPr id="65" name="TextBox 64"/>
              <p:cNvSpPr txBox="1"/>
              <p:nvPr/>
            </p:nvSpPr>
            <p:spPr>
              <a:xfrm>
                <a:off x="385441" y="5036080"/>
                <a:ext cx="2719933" cy="747183"/>
              </a:xfrm>
              <a:prstGeom prst="rect">
                <a:avLst/>
              </a:prstGeom>
              <a:noFill/>
            </p:spPr>
            <p:txBody>
              <a:bodyPr wrap="square" lIns="639907" tIns="146264" rIns="182831" bIns="146264" rtlCol="0">
                <a:spAutoFit/>
              </a:bodyPr>
              <a:lstStyle/>
              <a:p>
                <a:pPr defTabSz="932504">
                  <a:lnSpc>
                    <a:spcPct val="90000"/>
                  </a:lnSpc>
                  <a:spcBef>
                    <a:spcPts val="1800"/>
                  </a:spcBef>
                </a:pP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Existing </a:t>
                </a:r>
                <a:b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frameworks</a:t>
                </a:r>
              </a:p>
            </p:txBody>
          </p:sp>
          <p:sp>
            <p:nvSpPr>
              <p:cNvPr id="66" name="Freeform 699"/>
              <p:cNvSpPr>
                <a:spLocks noChangeAspect="1" noEditPoints="1"/>
              </p:cNvSpPr>
              <p:nvPr/>
            </p:nvSpPr>
            <p:spPr bwMode="auto">
              <a:xfrm>
                <a:off x="567224" y="5230409"/>
                <a:ext cx="271941" cy="271941"/>
              </a:xfrm>
              <a:custGeom>
                <a:avLst/>
                <a:gdLst>
                  <a:gd name="T0" fmla="*/ 149 w 194"/>
                  <a:gd name="T1" fmla="*/ 132 h 194"/>
                  <a:gd name="T2" fmla="*/ 142 w 194"/>
                  <a:gd name="T3" fmla="*/ 147 h 194"/>
                  <a:gd name="T4" fmla="*/ 149 w 194"/>
                  <a:gd name="T5" fmla="*/ 163 h 194"/>
                  <a:gd name="T6" fmla="*/ 167 w 194"/>
                  <a:gd name="T7" fmla="*/ 167 h 194"/>
                  <a:gd name="T8" fmla="*/ 180 w 194"/>
                  <a:gd name="T9" fmla="*/ 153 h 194"/>
                  <a:gd name="T10" fmla="*/ 176 w 194"/>
                  <a:gd name="T11" fmla="*/ 136 h 194"/>
                  <a:gd name="T12" fmla="*/ 161 w 194"/>
                  <a:gd name="T13" fmla="*/ 128 h 194"/>
                  <a:gd name="T14" fmla="*/ 21 w 194"/>
                  <a:gd name="T15" fmla="*/ 132 h 194"/>
                  <a:gd name="T16" fmla="*/ 13 w 194"/>
                  <a:gd name="T17" fmla="*/ 147 h 194"/>
                  <a:gd name="T18" fmla="*/ 21 w 194"/>
                  <a:gd name="T19" fmla="*/ 163 h 194"/>
                  <a:gd name="T20" fmla="*/ 38 w 194"/>
                  <a:gd name="T21" fmla="*/ 167 h 194"/>
                  <a:gd name="T22" fmla="*/ 50 w 194"/>
                  <a:gd name="T23" fmla="*/ 153 h 194"/>
                  <a:gd name="T24" fmla="*/ 48 w 194"/>
                  <a:gd name="T25" fmla="*/ 136 h 194"/>
                  <a:gd name="T26" fmla="*/ 32 w 194"/>
                  <a:gd name="T27" fmla="*/ 128 h 194"/>
                  <a:gd name="T28" fmla="*/ 30 w 194"/>
                  <a:gd name="T29" fmla="*/ 82 h 194"/>
                  <a:gd name="T30" fmla="*/ 32 w 194"/>
                  <a:gd name="T31" fmla="*/ 115 h 194"/>
                  <a:gd name="T32" fmla="*/ 65 w 194"/>
                  <a:gd name="T33" fmla="*/ 147 h 194"/>
                  <a:gd name="T34" fmla="*/ 57 w 194"/>
                  <a:gd name="T35" fmla="*/ 169 h 194"/>
                  <a:gd name="T36" fmla="*/ 117 w 194"/>
                  <a:gd name="T37" fmla="*/ 176 h 194"/>
                  <a:gd name="T38" fmla="*/ 130 w 194"/>
                  <a:gd name="T39" fmla="*/ 155 h 194"/>
                  <a:gd name="T40" fmla="*/ 146 w 194"/>
                  <a:gd name="T41" fmla="*/ 121 h 194"/>
                  <a:gd name="T42" fmla="*/ 167 w 194"/>
                  <a:gd name="T43" fmla="*/ 109 h 194"/>
                  <a:gd name="T44" fmla="*/ 126 w 194"/>
                  <a:gd name="T45" fmla="*/ 44 h 194"/>
                  <a:gd name="T46" fmla="*/ 105 w 194"/>
                  <a:gd name="T47" fmla="*/ 63 h 194"/>
                  <a:gd name="T48" fmla="*/ 78 w 194"/>
                  <a:gd name="T49" fmla="*/ 57 h 194"/>
                  <a:gd name="T50" fmla="*/ 96 w 194"/>
                  <a:gd name="T51" fmla="*/ 11 h 194"/>
                  <a:gd name="T52" fmla="*/ 80 w 194"/>
                  <a:gd name="T53" fmla="*/ 19 h 194"/>
                  <a:gd name="T54" fmla="*/ 78 w 194"/>
                  <a:gd name="T55" fmla="*/ 38 h 194"/>
                  <a:gd name="T56" fmla="*/ 90 w 194"/>
                  <a:gd name="T57" fmla="*/ 49 h 194"/>
                  <a:gd name="T58" fmla="*/ 107 w 194"/>
                  <a:gd name="T59" fmla="*/ 48 h 194"/>
                  <a:gd name="T60" fmla="*/ 117 w 194"/>
                  <a:gd name="T61" fmla="*/ 30 h 194"/>
                  <a:gd name="T62" fmla="*/ 107 w 194"/>
                  <a:gd name="T63" fmla="*/ 15 h 194"/>
                  <a:gd name="T64" fmla="*/ 96 w 194"/>
                  <a:gd name="T65" fmla="*/ 0 h 194"/>
                  <a:gd name="T66" fmla="*/ 128 w 194"/>
                  <a:gd name="T67" fmla="*/ 30 h 194"/>
                  <a:gd name="T68" fmla="*/ 167 w 194"/>
                  <a:gd name="T69" fmla="*/ 61 h 194"/>
                  <a:gd name="T70" fmla="*/ 180 w 194"/>
                  <a:gd name="T71" fmla="*/ 121 h 194"/>
                  <a:gd name="T72" fmla="*/ 192 w 194"/>
                  <a:gd name="T73" fmla="*/ 140 h 194"/>
                  <a:gd name="T74" fmla="*/ 178 w 194"/>
                  <a:gd name="T75" fmla="*/ 176 h 194"/>
                  <a:gd name="T76" fmla="*/ 146 w 194"/>
                  <a:gd name="T77" fmla="*/ 176 h 194"/>
                  <a:gd name="T78" fmla="*/ 69 w 194"/>
                  <a:gd name="T79" fmla="*/ 188 h 194"/>
                  <a:gd name="T80" fmla="*/ 32 w 194"/>
                  <a:gd name="T81" fmla="*/ 180 h 194"/>
                  <a:gd name="T82" fmla="*/ 0 w 194"/>
                  <a:gd name="T83" fmla="*/ 147 h 194"/>
                  <a:gd name="T84" fmla="*/ 7 w 194"/>
                  <a:gd name="T85" fmla="*/ 126 h 194"/>
                  <a:gd name="T86" fmla="*/ 17 w 194"/>
                  <a:gd name="T87" fmla="*/ 84 h 194"/>
                  <a:gd name="T88" fmla="*/ 65 w 194"/>
                  <a:gd name="T89" fmla="*/ 30 h 194"/>
                  <a:gd name="T90" fmla="*/ 80 w 194"/>
                  <a:gd name="T91"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4">
                    <a:moveTo>
                      <a:pt x="161" y="128"/>
                    </a:moveTo>
                    <a:lnTo>
                      <a:pt x="155" y="128"/>
                    </a:lnTo>
                    <a:lnTo>
                      <a:pt x="149" y="132"/>
                    </a:lnTo>
                    <a:lnTo>
                      <a:pt x="146" y="136"/>
                    </a:lnTo>
                    <a:lnTo>
                      <a:pt x="144" y="142"/>
                    </a:lnTo>
                    <a:lnTo>
                      <a:pt x="142" y="147"/>
                    </a:lnTo>
                    <a:lnTo>
                      <a:pt x="144" y="153"/>
                    </a:lnTo>
                    <a:lnTo>
                      <a:pt x="146" y="159"/>
                    </a:lnTo>
                    <a:lnTo>
                      <a:pt x="149" y="163"/>
                    </a:lnTo>
                    <a:lnTo>
                      <a:pt x="155" y="167"/>
                    </a:lnTo>
                    <a:lnTo>
                      <a:pt x="161" y="167"/>
                    </a:lnTo>
                    <a:lnTo>
                      <a:pt x="167" y="167"/>
                    </a:lnTo>
                    <a:lnTo>
                      <a:pt x="172" y="163"/>
                    </a:lnTo>
                    <a:lnTo>
                      <a:pt x="176" y="159"/>
                    </a:lnTo>
                    <a:lnTo>
                      <a:pt x="180" y="153"/>
                    </a:lnTo>
                    <a:lnTo>
                      <a:pt x="180" y="147"/>
                    </a:lnTo>
                    <a:lnTo>
                      <a:pt x="180" y="142"/>
                    </a:lnTo>
                    <a:lnTo>
                      <a:pt x="176" y="136"/>
                    </a:lnTo>
                    <a:lnTo>
                      <a:pt x="172" y="132"/>
                    </a:lnTo>
                    <a:lnTo>
                      <a:pt x="167" y="128"/>
                    </a:lnTo>
                    <a:lnTo>
                      <a:pt x="161" y="128"/>
                    </a:lnTo>
                    <a:close/>
                    <a:moveTo>
                      <a:pt x="32" y="128"/>
                    </a:moveTo>
                    <a:lnTo>
                      <a:pt x="27" y="128"/>
                    </a:lnTo>
                    <a:lnTo>
                      <a:pt x="21" y="132"/>
                    </a:lnTo>
                    <a:lnTo>
                      <a:pt x="17" y="136"/>
                    </a:lnTo>
                    <a:lnTo>
                      <a:pt x="13" y="142"/>
                    </a:lnTo>
                    <a:lnTo>
                      <a:pt x="13" y="147"/>
                    </a:lnTo>
                    <a:lnTo>
                      <a:pt x="13" y="153"/>
                    </a:lnTo>
                    <a:lnTo>
                      <a:pt x="17" y="159"/>
                    </a:lnTo>
                    <a:lnTo>
                      <a:pt x="21" y="163"/>
                    </a:lnTo>
                    <a:lnTo>
                      <a:pt x="27" y="167"/>
                    </a:lnTo>
                    <a:lnTo>
                      <a:pt x="32" y="167"/>
                    </a:lnTo>
                    <a:lnTo>
                      <a:pt x="38" y="167"/>
                    </a:lnTo>
                    <a:lnTo>
                      <a:pt x="44" y="163"/>
                    </a:lnTo>
                    <a:lnTo>
                      <a:pt x="48" y="159"/>
                    </a:lnTo>
                    <a:lnTo>
                      <a:pt x="50" y="153"/>
                    </a:lnTo>
                    <a:lnTo>
                      <a:pt x="52" y="147"/>
                    </a:lnTo>
                    <a:lnTo>
                      <a:pt x="50" y="142"/>
                    </a:lnTo>
                    <a:lnTo>
                      <a:pt x="48" y="136"/>
                    </a:lnTo>
                    <a:lnTo>
                      <a:pt x="44" y="132"/>
                    </a:lnTo>
                    <a:lnTo>
                      <a:pt x="38" y="128"/>
                    </a:lnTo>
                    <a:lnTo>
                      <a:pt x="32" y="128"/>
                    </a:lnTo>
                    <a:close/>
                    <a:moveTo>
                      <a:pt x="67" y="44"/>
                    </a:moveTo>
                    <a:lnTo>
                      <a:pt x="46" y="59"/>
                    </a:lnTo>
                    <a:lnTo>
                      <a:pt x="30" y="82"/>
                    </a:lnTo>
                    <a:lnTo>
                      <a:pt x="25" y="109"/>
                    </a:lnTo>
                    <a:lnTo>
                      <a:pt x="27" y="117"/>
                    </a:lnTo>
                    <a:lnTo>
                      <a:pt x="32" y="115"/>
                    </a:lnTo>
                    <a:lnTo>
                      <a:pt x="48" y="121"/>
                    </a:lnTo>
                    <a:lnTo>
                      <a:pt x="59" y="132"/>
                    </a:lnTo>
                    <a:lnTo>
                      <a:pt x="65" y="147"/>
                    </a:lnTo>
                    <a:lnTo>
                      <a:pt x="63" y="155"/>
                    </a:lnTo>
                    <a:lnTo>
                      <a:pt x="61" y="161"/>
                    </a:lnTo>
                    <a:lnTo>
                      <a:pt x="57" y="169"/>
                    </a:lnTo>
                    <a:lnTo>
                      <a:pt x="75" y="176"/>
                    </a:lnTo>
                    <a:lnTo>
                      <a:pt x="96" y="180"/>
                    </a:lnTo>
                    <a:lnTo>
                      <a:pt x="117" y="176"/>
                    </a:lnTo>
                    <a:lnTo>
                      <a:pt x="136" y="169"/>
                    </a:lnTo>
                    <a:lnTo>
                      <a:pt x="132" y="161"/>
                    </a:lnTo>
                    <a:lnTo>
                      <a:pt x="130" y="155"/>
                    </a:lnTo>
                    <a:lnTo>
                      <a:pt x="128" y="147"/>
                    </a:lnTo>
                    <a:lnTo>
                      <a:pt x="134" y="132"/>
                    </a:lnTo>
                    <a:lnTo>
                      <a:pt x="146" y="121"/>
                    </a:lnTo>
                    <a:lnTo>
                      <a:pt x="161" y="115"/>
                    </a:lnTo>
                    <a:lnTo>
                      <a:pt x="167" y="117"/>
                    </a:lnTo>
                    <a:lnTo>
                      <a:pt x="167" y="109"/>
                    </a:lnTo>
                    <a:lnTo>
                      <a:pt x="163" y="82"/>
                    </a:lnTo>
                    <a:lnTo>
                      <a:pt x="148" y="59"/>
                    </a:lnTo>
                    <a:lnTo>
                      <a:pt x="126" y="44"/>
                    </a:lnTo>
                    <a:lnTo>
                      <a:pt x="121" y="51"/>
                    </a:lnTo>
                    <a:lnTo>
                      <a:pt x="115" y="57"/>
                    </a:lnTo>
                    <a:lnTo>
                      <a:pt x="105" y="63"/>
                    </a:lnTo>
                    <a:lnTo>
                      <a:pt x="96" y="63"/>
                    </a:lnTo>
                    <a:lnTo>
                      <a:pt x="86" y="63"/>
                    </a:lnTo>
                    <a:lnTo>
                      <a:pt x="78" y="57"/>
                    </a:lnTo>
                    <a:lnTo>
                      <a:pt x="73" y="51"/>
                    </a:lnTo>
                    <a:lnTo>
                      <a:pt x="67" y="44"/>
                    </a:lnTo>
                    <a:close/>
                    <a:moveTo>
                      <a:pt x="96" y="11"/>
                    </a:moveTo>
                    <a:lnTo>
                      <a:pt x="90" y="13"/>
                    </a:lnTo>
                    <a:lnTo>
                      <a:pt x="84" y="15"/>
                    </a:lnTo>
                    <a:lnTo>
                      <a:pt x="80" y="19"/>
                    </a:lnTo>
                    <a:lnTo>
                      <a:pt x="78" y="24"/>
                    </a:lnTo>
                    <a:lnTo>
                      <a:pt x="76" y="30"/>
                    </a:lnTo>
                    <a:lnTo>
                      <a:pt x="78" y="38"/>
                    </a:lnTo>
                    <a:lnTo>
                      <a:pt x="80" y="42"/>
                    </a:lnTo>
                    <a:lnTo>
                      <a:pt x="84" y="48"/>
                    </a:lnTo>
                    <a:lnTo>
                      <a:pt x="90" y="49"/>
                    </a:lnTo>
                    <a:lnTo>
                      <a:pt x="96" y="51"/>
                    </a:lnTo>
                    <a:lnTo>
                      <a:pt x="103" y="49"/>
                    </a:lnTo>
                    <a:lnTo>
                      <a:pt x="107" y="48"/>
                    </a:lnTo>
                    <a:lnTo>
                      <a:pt x="113" y="42"/>
                    </a:lnTo>
                    <a:lnTo>
                      <a:pt x="115" y="38"/>
                    </a:lnTo>
                    <a:lnTo>
                      <a:pt x="117" y="30"/>
                    </a:lnTo>
                    <a:lnTo>
                      <a:pt x="115" y="24"/>
                    </a:lnTo>
                    <a:lnTo>
                      <a:pt x="113" y="19"/>
                    </a:lnTo>
                    <a:lnTo>
                      <a:pt x="107" y="15"/>
                    </a:lnTo>
                    <a:lnTo>
                      <a:pt x="103" y="13"/>
                    </a:lnTo>
                    <a:lnTo>
                      <a:pt x="96" y="11"/>
                    </a:lnTo>
                    <a:close/>
                    <a:moveTo>
                      <a:pt x="96" y="0"/>
                    </a:moveTo>
                    <a:lnTo>
                      <a:pt x="113" y="3"/>
                    </a:lnTo>
                    <a:lnTo>
                      <a:pt x="124" y="15"/>
                    </a:lnTo>
                    <a:lnTo>
                      <a:pt x="128" y="30"/>
                    </a:lnTo>
                    <a:lnTo>
                      <a:pt x="128" y="30"/>
                    </a:lnTo>
                    <a:lnTo>
                      <a:pt x="149" y="44"/>
                    </a:lnTo>
                    <a:lnTo>
                      <a:pt x="167" y="61"/>
                    </a:lnTo>
                    <a:lnTo>
                      <a:pt x="176" y="84"/>
                    </a:lnTo>
                    <a:lnTo>
                      <a:pt x="180" y="109"/>
                    </a:lnTo>
                    <a:lnTo>
                      <a:pt x="180" y="121"/>
                    </a:lnTo>
                    <a:lnTo>
                      <a:pt x="186" y="126"/>
                    </a:lnTo>
                    <a:lnTo>
                      <a:pt x="190" y="132"/>
                    </a:lnTo>
                    <a:lnTo>
                      <a:pt x="192" y="140"/>
                    </a:lnTo>
                    <a:lnTo>
                      <a:pt x="194" y="147"/>
                    </a:lnTo>
                    <a:lnTo>
                      <a:pt x="190" y="165"/>
                    </a:lnTo>
                    <a:lnTo>
                      <a:pt x="178" y="176"/>
                    </a:lnTo>
                    <a:lnTo>
                      <a:pt x="161" y="180"/>
                    </a:lnTo>
                    <a:lnTo>
                      <a:pt x="153" y="178"/>
                    </a:lnTo>
                    <a:lnTo>
                      <a:pt x="146" y="176"/>
                    </a:lnTo>
                    <a:lnTo>
                      <a:pt x="123" y="188"/>
                    </a:lnTo>
                    <a:lnTo>
                      <a:pt x="96" y="194"/>
                    </a:lnTo>
                    <a:lnTo>
                      <a:pt x="69" y="188"/>
                    </a:lnTo>
                    <a:lnTo>
                      <a:pt x="46" y="176"/>
                    </a:lnTo>
                    <a:lnTo>
                      <a:pt x="40" y="178"/>
                    </a:lnTo>
                    <a:lnTo>
                      <a:pt x="32" y="180"/>
                    </a:lnTo>
                    <a:lnTo>
                      <a:pt x="15" y="176"/>
                    </a:lnTo>
                    <a:lnTo>
                      <a:pt x="4" y="165"/>
                    </a:lnTo>
                    <a:lnTo>
                      <a:pt x="0" y="147"/>
                    </a:lnTo>
                    <a:lnTo>
                      <a:pt x="0" y="140"/>
                    </a:lnTo>
                    <a:lnTo>
                      <a:pt x="4" y="132"/>
                    </a:lnTo>
                    <a:lnTo>
                      <a:pt x="7" y="126"/>
                    </a:lnTo>
                    <a:lnTo>
                      <a:pt x="13" y="121"/>
                    </a:lnTo>
                    <a:lnTo>
                      <a:pt x="13" y="109"/>
                    </a:lnTo>
                    <a:lnTo>
                      <a:pt x="17" y="84"/>
                    </a:lnTo>
                    <a:lnTo>
                      <a:pt x="27" y="61"/>
                    </a:lnTo>
                    <a:lnTo>
                      <a:pt x="44" y="44"/>
                    </a:lnTo>
                    <a:lnTo>
                      <a:pt x="65" y="30"/>
                    </a:lnTo>
                    <a:lnTo>
                      <a:pt x="65" y="30"/>
                    </a:lnTo>
                    <a:lnTo>
                      <a:pt x="69" y="15"/>
                    </a:lnTo>
                    <a:lnTo>
                      <a:pt x="80" y="3"/>
                    </a:lnTo>
                    <a:lnTo>
                      <a:pt x="96" y="0"/>
                    </a:lnTo>
                    <a:close/>
                  </a:path>
                </a:pathLst>
              </a:custGeom>
              <a:solidFill>
                <a:schemeClr val="tx1"/>
              </a:solidFill>
              <a:ln w="0">
                <a:noFill/>
                <a:prstDash val="solid"/>
                <a:round/>
                <a:headEnd/>
                <a:tailEnd/>
              </a:ln>
            </p:spPr>
            <p:txBody>
              <a:bodyPr vert="horz" wrap="square" lIns="89595" tIns="44798" rIns="89595" bIns="44798" numCol="1" anchor="t" anchorCtr="0" compatLnSpc="1">
                <a:prstTxWarp prst="textNoShape">
                  <a:avLst/>
                </a:prstTxWarp>
              </a:bodyPr>
              <a:lstStyle/>
              <a:p>
                <a:pPr defTabSz="932504"/>
                <a:endParaRPr lang="en-US" sz="1763" kern="0">
                  <a:gradFill>
                    <a:gsLst>
                      <a:gs pos="83772">
                        <a:schemeClr val="tx1"/>
                      </a:gs>
                      <a:gs pos="42857">
                        <a:schemeClr val="tx1"/>
                      </a:gs>
                    </a:gsLst>
                    <a:lin ang="5400000" scaled="0"/>
                  </a:gradFill>
                </a:endParaRPr>
              </a:p>
            </p:txBody>
          </p:sp>
        </p:grpSp>
        <p:grpSp>
          <p:nvGrpSpPr>
            <p:cNvPr id="67" name="Group 66"/>
            <p:cNvGrpSpPr/>
            <p:nvPr/>
          </p:nvGrpSpPr>
          <p:grpSpPr>
            <a:xfrm>
              <a:off x="6935268" y="1765837"/>
              <a:ext cx="2719933" cy="747183"/>
              <a:chOff x="2187551" y="5036080"/>
              <a:chExt cx="2719933" cy="747183"/>
            </a:xfrm>
          </p:grpSpPr>
          <p:grpSp>
            <p:nvGrpSpPr>
              <p:cNvPr id="68" name="Group 67"/>
              <p:cNvGrpSpPr>
                <a:grpSpLocks noChangeAspect="1"/>
              </p:cNvGrpSpPr>
              <p:nvPr/>
            </p:nvGrpSpPr>
            <p:grpSpPr>
              <a:xfrm>
                <a:off x="2418123" y="5235396"/>
                <a:ext cx="253188" cy="254801"/>
                <a:chOff x="6512990" y="1747047"/>
                <a:chExt cx="1235956" cy="1270956"/>
              </a:xfrm>
              <a:solidFill>
                <a:schemeClr val="tx1"/>
              </a:solidFill>
            </p:grpSpPr>
            <p:sp>
              <p:nvSpPr>
                <p:cNvPr id="70" name="Rectangle 69"/>
                <p:cNvSpPr>
                  <a:spLocks noChangeArrowheads="1"/>
                </p:cNvSpPr>
                <p:nvPr/>
              </p:nvSpPr>
              <p:spPr bwMode="auto">
                <a:xfrm>
                  <a:off x="6512990" y="1747047"/>
                  <a:ext cx="522386" cy="554698"/>
                </a:xfrm>
                <a:prstGeom prst="rect">
                  <a:avLst/>
                </a:prstGeom>
                <a:noFill/>
                <a:ln w="19050" cap="flat">
                  <a:solidFill>
                    <a:schemeClr val="tx1"/>
                  </a:solidFill>
                  <a:prstDash val="solid"/>
                  <a:miter lim="800000"/>
                  <a:headEnd/>
                  <a:tailEnd/>
                </a:ln>
              </p:spPr>
              <p:txBody>
                <a:bodyPr vert="horz" wrap="square" lIns="93235" tIns="46617" rIns="93235" bIns="46617" numCol="1" anchor="t" anchorCtr="0" compatLnSpc="1">
                  <a:prstTxWarp prst="textNoShape">
                    <a:avLst/>
                  </a:prstTxWarp>
                </a:bodyPr>
                <a:lstStyle/>
                <a:p>
                  <a:pPr defTabSz="932504"/>
                  <a:endParaRPr lang="en-US" sz="1224" kern="0">
                    <a:gradFill>
                      <a:gsLst>
                        <a:gs pos="83772">
                          <a:schemeClr val="tx1"/>
                        </a:gs>
                        <a:gs pos="42857">
                          <a:schemeClr val="tx1"/>
                        </a:gs>
                      </a:gsLst>
                      <a:lin ang="5400000" scaled="0"/>
                    </a:gradFill>
                    <a:latin typeface="+mj-lt"/>
                  </a:endParaRPr>
                </a:p>
              </p:txBody>
            </p:sp>
            <p:sp>
              <p:nvSpPr>
                <p:cNvPr id="71" name="Rectangle 70"/>
                <p:cNvSpPr>
                  <a:spLocks noChangeArrowheads="1"/>
                </p:cNvSpPr>
                <p:nvPr/>
              </p:nvSpPr>
              <p:spPr bwMode="auto">
                <a:xfrm>
                  <a:off x="7210403" y="1747047"/>
                  <a:ext cx="538542" cy="554698"/>
                </a:xfrm>
                <a:prstGeom prst="rect">
                  <a:avLst/>
                </a:prstGeom>
                <a:noFill/>
                <a:ln w="19050" cap="flat">
                  <a:solidFill>
                    <a:schemeClr val="tx1"/>
                  </a:solidFill>
                  <a:prstDash val="solid"/>
                  <a:miter lim="800000"/>
                  <a:headEnd/>
                  <a:tailEnd/>
                </a:ln>
              </p:spPr>
              <p:txBody>
                <a:bodyPr vert="horz" wrap="square" lIns="93235" tIns="46617" rIns="93235" bIns="46617" numCol="1" anchor="t" anchorCtr="0" compatLnSpc="1">
                  <a:prstTxWarp prst="textNoShape">
                    <a:avLst/>
                  </a:prstTxWarp>
                </a:bodyPr>
                <a:lstStyle/>
                <a:p>
                  <a:pPr defTabSz="932504"/>
                  <a:endParaRPr lang="en-US" sz="1224" kern="0">
                    <a:gradFill>
                      <a:gsLst>
                        <a:gs pos="83772">
                          <a:schemeClr val="tx1"/>
                        </a:gs>
                        <a:gs pos="42857">
                          <a:schemeClr val="tx1"/>
                        </a:gs>
                      </a:gsLst>
                      <a:lin ang="5400000" scaled="0"/>
                    </a:gradFill>
                    <a:latin typeface="+mj-lt"/>
                  </a:endParaRPr>
                </a:p>
              </p:txBody>
            </p:sp>
            <p:sp>
              <p:nvSpPr>
                <p:cNvPr id="72" name="Rectangle 71"/>
                <p:cNvSpPr>
                  <a:spLocks noChangeArrowheads="1"/>
                </p:cNvSpPr>
                <p:nvPr/>
              </p:nvSpPr>
              <p:spPr bwMode="auto">
                <a:xfrm>
                  <a:off x="6512990" y="2463304"/>
                  <a:ext cx="522385" cy="554698"/>
                </a:xfrm>
                <a:prstGeom prst="rect">
                  <a:avLst/>
                </a:prstGeom>
                <a:noFill/>
                <a:ln w="19050" cap="flat">
                  <a:solidFill>
                    <a:schemeClr val="tx1"/>
                  </a:solidFill>
                  <a:prstDash val="solid"/>
                  <a:miter lim="800000"/>
                  <a:headEnd/>
                  <a:tailEnd/>
                </a:ln>
              </p:spPr>
              <p:txBody>
                <a:bodyPr vert="horz" wrap="square" lIns="93235" tIns="46617" rIns="93235" bIns="46617" numCol="1" anchor="t" anchorCtr="0" compatLnSpc="1">
                  <a:prstTxWarp prst="textNoShape">
                    <a:avLst/>
                  </a:prstTxWarp>
                </a:bodyPr>
                <a:lstStyle/>
                <a:p>
                  <a:pPr defTabSz="932504"/>
                  <a:endParaRPr lang="en-US" sz="1224" kern="0">
                    <a:gradFill>
                      <a:gsLst>
                        <a:gs pos="83772">
                          <a:schemeClr val="tx1"/>
                        </a:gs>
                        <a:gs pos="42857">
                          <a:schemeClr val="tx1"/>
                        </a:gs>
                      </a:gsLst>
                      <a:lin ang="5400000" scaled="0"/>
                    </a:gradFill>
                    <a:latin typeface="+mj-lt"/>
                  </a:endParaRPr>
                </a:p>
              </p:txBody>
            </p:sp>
            <p:sp>
              <p:nvSpPr>
                <p:cNvPr id="73" name="Rectangle 72"/>
                <p:cNvSpPr>
                  <a:spLocks noChangeArrowheads="1"/>
                </p:cNvSpPr>
                <p:nvPr/>
              </p:nvSpPr>
              <p:spPr bwMode="auto">
                <a:xfrm>
                  <a:off x="7210404" y="2463304"/>
                  <a:ext cx="538542" cy="554699"/>
                </a:xfrm>
                <a:prstGeom prst="rect">
                  <a:avLst/>
                </a:prstGeom>
                <a:noFill/>
                <a:ln w="19050" cap="flat">
                  <a:solidFill>
                    <a:schemeClr val="tx1"/>
                  </a:solidFill>
                  <a:prstDash val="solid"/>
                  <a:miter lim="800000"/>
                  <a:headEnd/>
                  <a:tailEnd/>
                </a:ln>
              </p:spPr>
              <p:txBody>
                <a:bodyPr vert="horz" wrap="square" lIns="93235" tIns="46617" rIns="93235" bIns="46617" numCol="1" anchor="t" anchorCtr="0" compatLnSpc="1">
                  <a:prstTxWarp prst="textNoShape">
                    <a:avLst/>
                  </a:prstTxWarp>
                </a:bodyPr>
                <a:lstStyle/>
                <a:p>
                  <a:pPr defTabSz="932504"/>
                  <a:endParaRPr lang="en-US" sz="1224" kern="0">
                    <a:gradFill>
                      <a:gsLst>
                        <a:gs pos="83772">
                          <a:schemeClr val="tx1"/>
                        </a:gs>
                        <a:gs pos="42857">
                          <a:schemeClr val="tx1"/>
                        </a:gs>
                      </a:gsLst>
                      <a:lin ang="5400000" scaled="0"/>
                    </a:gradFill>
                    <a:latin typeface="+mj-lt"/>
                  </a:endParaRPr>
                </a:p>
              </p:txBody>
            </p:sp>
            <p:sp>
              <p:nvSpPr>
                <p:cNvPr id="74" name="Freeform 37"/>
                <p:cNvSpPr>
                  <a:spLocks/>
                </p:cNvSpPr>
                <p:nvPr/>
              </p:nvSpPr>
              <p:spPr bwMode="auto">
                <a:xfrm>
                  <a:off x="6635507" y="2094629"/>
                  <a:ext cx="974766" cy="552007"/>
                </a:xfrm>
                <a:custGeom>
                  <a:avLst/>
                  <a:gdLst>
                    <a:gd name="T0" fmla="*/ 48 w 268"/>
                    <a:gd name="T1" fmla="*/ 41 h 151"/>
                    <a:gd name="T2" fmla="*/ 73 w 268"/>
                    <a:gd name="T3" fmla="*/ 49 h 151"/>
                    <a:gd name="T4" fmla="*/ 141 w 268"/>
                    <a:gd name="T5" fmla="*/ 0 h 151"/>
                    <a:gd name="T6" fmla="*/ 214 w 268"/>
                    <a:gd name="T7" fmla="*/ 67 h 151"/>
                    <a:gd name="T8" fmla="*/ 229 w 268"/>
                    <a:gd name="T9" fmla="*/ 63 h 151"/>
                    <a:gd name="T10" fmla="*/ 268 w 268"/>
                    <a:gd name="T11" fmla="*/ 107 h 151"/>
                    <a:gd name="T12" fmla="*/ 229 w 268"/>
                    <a:gd name="T13" fmla="*/ 151 h 151"/>
                    <a:gd name="T14" fmla="*/ 48 w 268"/>
                    <a:gd name="T15" fmla="*/ 151 h 151"/>
                    <a:gd name="T16" fmla="*/ 0 w 268"/>
                    <a:gd name="T17" fmla="*/ 96 h 151"/>
                    <a:gd name="T18" fmla="*/ 48 w 268"/>
                    <a:gd name="T19" fmla="*/ 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51">
                      <a:moveTo>
                        <a:pt x="48" y="41"/>
                      </a:moveTo>
                      <a:cubicBezTo>
                        <a:pt x="57" y="41"/>
                        <a:pt x="66" y="44"/>
                        <a:pt x="73" y="49"/>
                      </a:cubicBezTo>
                      <a:cubicBezTo>
                        <a:pt x="85" y="20"/>
                        <a:pt x="111" y="0"/>
                        <a:pt x="141" y="0"/>
                      </a:cubicBezTo>
                      <a:cubicBezTo>
                        <a:pt x="177" y="0"/>
                        <a:pt x="207" y="29"/>
                        <a:pt x="214" y="67"/>
                      </a:cubicBezTo>
                      <a:cubicBezTo>
                        <a:pt x="219" y="65"/>
                        <a:pt x="224" y="63"/>
                        <a:pt x="229" y="63"/>
                      </a:cubicBezTo>
                      <a:cubicBezTo>
                        <a:pt x="251" y="63"/>
                        <a:pt x="268" y="83"/>
                        <a:pt x="268" y="107"/>
                      </a:cubicBezTo>
                      <a:cubicBezTo>
                        <a:pt x="268" y="131"/>
                        <a:pt x="251" y="151"/>
                        <a:pt x="229" y="151"/>
                      </a:cubicBezTo>
                      <a:cubicBezTo>
                        <a:pt x="48" y="151"/>
                        <a:pt x="48" y="151"/>
                        <a:pt x="48" y="151"/>
                      </a:cubicBezTo>
                      <a:cubicBezTo>
                        <a:pt x="21" y="151"/>
                        <a:pt x="0" y="126"/>
                        <a:pt x="0" y="96"/>
                      </a:cubicBezTo>
                      <a:cubicBezTo>
                        <a:pt x="0" y="66"/>
                        <a:pt x="21" y="41"/>
                        <a:pt x="48" y="41"/>
                      </a:cubicBezTo>
                      <a:close/>
                    </a:path>
                  </a:pathLst>
                </a:custGeom>
                <a:solidFill>
                  <a:srgbClr val="EAEAEA"/>
                </a:solidFill>
                <a:ln w="19050">
                  <a:solidFill>
                    <a:schemeClr val="tx1"/>
                  </a:solidFill>
                  <a:round/>
                  <a:headEnd/>
                  <a:tailEnd/>
                </a:ln>
              </p:spPr>
              <p:txBody>
                <a:bodyPr vert="horz" wrap="square" lIns="93235" tIns="46617" rIns="93235" bIns="46617" numCol="1" anchor="t" anchorCtr="0" compatLnSpc="1">
                  <a:prstTxWarp prst="textNoShape">
                    <a:avLst/>
                  </a:prstTxWarp>
                </a:bodyPr>
                <a:lstStyle/>
                <a:p>
                  <a:pPr defTabSz="932504"/>
                  <a:endParaRPr lang="en-US" sz="1224" kern="0">
                    <a:gradFill>
                      <a:gsLst>
                        <a:gs pos="83772">
                          <a:schemeClr val="tx1"/>
                        </a:gs>
                        <a:gs pos="42857">
                          <a:schemeClr val="tx1"/>
                        </a:gs>
                      </a:gsLst>
                      <a:lin ang="5400000" scaled="0"/>
                    </a:gradFill>
                    <a:latin typeface="+mj-lt"/>
                  </a:endParaRPr>
                </a:p>
              </p:txBody>
            </p:sp>
          </p:grpSp>
          <p:sp>
            <p:nvSpPr>
              <p:cNvPr id="69" name="TextBox 68"/>
              <p:cNvSpPr txBox="1"/>
              <p:nvPr/>
            </p:nvSpPr>
            <p:spPr>
              <a:xfrm>
                <a:off x="2187551" y="5036080"/>
                <a:ext cx="2719933" cy="747183"/>
              </a:xfrm>
              <a:prstGeom prst="rect">
                <a:avLst/>
              </a:prstGeom>
              <a:noFill/>
            </p:spPr>
            <p:txBody>
              <a:bodyPr wrap="square" lIns="639907" tIns="146264" rIns="182831" bIns="146264" rtlCol="0">
                <a:spAutoFit/>
              </a:bodyPr>
              <a:lstStyle/>
              <a:p>
                <a:pPr defTabSz="932504">
                  <a:lnSpc>
                    <a:spcPct val="90000"/>
                  </a:lnSpc>
                  <a:spcBef>
                    <a:spcPts val="1800"/>
                  </a:spcBef>
                </a:pP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Web </a:t>
                </a:r>
                <a:b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and mobile</a:t>
                </a:r>
              </a:p>
            </p:txBody>
          </p:sp>
        </p:grpSp>
        <p:grpSp>
          <p:nvGrpSpPr>
            <p:cNvPr id="75" name="Group 74"/>
            <p:cNvGrpSpPr/>
            <p:nvPr/>
          </p:nvGrpSpPr>
          <p:grpSpPr>
            <a:xfrm>
              <a:off x="10358866" y="1765837"/>
              <a:ext cx="2719933" cy="747183"/>
              <a:chOff x="5611149" y="4984470"/>
              <a:chExt cx="2719933" cy="747183"/>
            </a:xfrm>
          </p:grpSpPr>
          <p:sp>
            <p:nvSpPr>
              <p:cNvPr id="76" name="TextBox 75"/>
              <p:cNvSpPr txBox="1"/>
              <p:nvPr/>
            </p:nvSpPr>
            <p:spPr>
              <a:xfrm>
                <a:off x="5611149" y="4984470"/>
                <a:ext cx="2719933" cy="747183"/>
              </a:xfrm>
              <a:prstGeom prst="rect">
                <a:avLst/>
              </a:prstGeom>
              <a:noFill/>
            </p:spPr>
            <p:txBody>
              <a:bodyPr wrap="square" lIns="639907" tIns="146264" rIns="182831" bIns="146264" rtlCol="0">
                <a:spAutoFit/>
              </a:bodyPr>
              <a:lstStyle/>
              <a:p>
                <a:pPr defTabSz="932504">
                  <a:lnSpc>
                    <a:spcPct val="90000"/>
                  </a:lnSpc>
                  <a:spcBef>
                    <a:spcPts val="1800"/>
                  </a:spcBef>
                </a:pP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Serverless </a:t>
                </a:r>
                <a:b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Compute</a:t>
                </a:r>
              </a:p>
            </p:txBody>
          </p:sp>
          <p:sp>
            <p:nvSpPr>
              <p:cNvPr id="77" name="Freeform 10"/>
              <p:cNvSpPr>
                <a:spLocks noChangeAspect="1"/>
              </p:cNvSpPr>
              <p:nvPr/>
            </p:nvSpPr>
            <p:spPr bwMode="auto">
              <a:xfrm>
                <a:off x="5851114" y="5206537"/>
                <a:ext cx="158139" cy="267422"/>
              </a:xfrm>
              <a:custGeom>
                <a:avLst/>
                <a:gdLst>
                  <a:gd name="T0" fmla="*/ 123 w 123"/>
                  <a:gd name="T1" fmla="*/ 77 h 208"/>
                  <a:gd name="T2" fmla="*/ 74 w 123"/>
                  <a:gd name="T3" fmla="*/ 77 h 208"/>
                  <a:gd name="T4" fmla="*/ 115 w 123"/>
                  <a:gd name="T5" fmla="*/ 0 h 208"/>
                  <a:gd name="T6" fmla="*/ 34 w 123"/>
                  <a:gd name="T7" fmla="*/ 0 h 208"/>
                  <a:gd name="T8" fmla="*/ 0 w 123"/>
                  <a:gd name="T9" fmla="*/ 115 h 208"/>
                  <a:gd name="T10" fmla="*/ 50 w 123"/>
                  <a:gd name="T11" fmla="*/ 115 h 208"/>
                  <a:gd name="T12" fmla="*/ 32 w 123"/>
                  <a:gd name="T13" fmla="*/ 208 h 208"/>
                  <a:gd name="T14" fmla="*/ 123 w 123"/>
                  <a:gd name="T15" fmla="*/ 77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208">
                    <a:moveTo>
                      <a:pt x="123" y="77"/>
                    </a:moveTo>
                    <a:lnTo>
                      <a:pt x="74" y="77"/>
                    </a:lnTo>
                    <a:lnTo>
                      <a:pt x="115" y="0"/>
                    </a:lnTo>
                    <a:lnTo>
                      <a:pt x="34" y="0"/>
                    </a:lnTo>
                    <a:lnTo>
                      <a:pt x="0" y="115"/>
                    </a:lnTo>
                    <a:lnTo>
                      <a:pt x="50" y="115"/>
                    </a:lnTo>
                    <a:lnTo>
                      <a:pt x="32" y="208"/>
                    </a:lnTo>
                    <a:lnTo>
                      <a:pt x="123" y="77"/>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5" tIns="44798" rIns="89595" bIns="44798" numCol="1" anchor="t" anchorCtr="0" compatLnSpc="1">
                <a:prstTxWarp prst="textNoShape">
                  <a:avLst/>
                </a:prstTxWarp>
              </a:bodyPr>
              <a:lstStyle/>
              <a:p>
                <a:pPr defTabSz="932504"/>
                <a:endParaRPr lang="en-US" sz="1763" kern="0">
                  <a:gradFill>
                    <a:gsLst>
                      <a:gs pos="83772">
                        <a:schemeClr val="tx1"/>
                      </a:gs>
                      <a:gs pos="42857">
                        <a:schemeClr val="tx1"/>
                      </a:gs>
                    </a:gsLst>
                    <a:lin ang="5400000" scaled="0"/>
                  </a:gradFill>
                </a:endParaRPr>
              </a:p>
            </p:txBody>
          </p:sp>
        </p:grpSp>
        <p:grpSp>
          <p:nvGrpSpPr>
            <p:cNvPr id="78" name="Group 77"/>
            <p:cNvGrpSpPr/>
            <p:nvPr/>
          </p:nvGrpSpPr>
          <p:grpSpPr>
            <a:xfrm>
              <a:off x="8538014" y="1880932"/>
              <a:ext cx="2719933" cy="516992"/>
              <a:chOff x="3790297" y="5095254"/>
              <a:chExt cx="2719933" cy="516992"/>
            </a:xfrm>
          </p:grpSpPr>
          <p:sp>
            <p:nvSpPr>
              <p:cNvPr id="79" name="Freeform 5"/>
              <p:cNvSpPr>
                <a:spLocks noChangeAspect="1" noEditPoints="1"/>
              </p:cNvSpPr>
              <p:nvPr/>
            </p:nvSpPr>
            <p:spPr bwMode="auto">
              <a:xfrm>
                <a:off x="3972080" y="5235018"/>
                <a:ext cx="332129" cy="210461"/>
              </a:xfrm>
              <a:custGeom>
                <a:avLst/>
                <a:gdLst>
                  <a:gd name="T0" fmla="*/ 916 w 925"/>
                  <a:gd name="T1" fmla="*/ 435 h 585"/>
                  <a:gd name="T2" fmla="*/ 763 w 925"/>
                  <a:gd name="T3" fmla="*/ 377 h 585"/>
                  <a:gd name="T4" fmla="*/ 567 w 925"/>
                  <a:gd name="T5" fmla="*/ 438 h 585"/>
                  <a:gd name="T6" fmla="*/ 588 w 925"/>
                  <a:gd name="T7" fmla="*/ 399 h 585"/>
                  <a:gd name="T8" fmla="*/ 523 w 925"/>
                  <a:gd name="T9" fmla="*/ 357 h 585"/>
                  <a:gd name="T10" fmla="*/ 474 w 925"/>
                  <a:gd name="T11" fmla="*/ 381 h 585"/>
                  <a:gd name="T12" fmla="*/ 458 w 925"/>
                  <a:gd name="T13" fmla="*/ 357 h 585"/>
                  <a:gd name="T14" fmla="*/ 426 w 925"/>
                  <a:gd name="T15" fmla="*/ 371 h 585"/>
                  <a:gd name="T16" fmla="*/ 369 w 925"/>
                  <a:gd name="T17" fmla="*/ 310 h 585"/>
                  <a:gd name="T18" fmla="*/ 348 w 925"/>
                  <a:gd name="T19" fmla="*/ 274 h 585"/>
                  <a:gd name="T20" fmla="*/ 306 w 925"/>
                  <a:gd name="T21" fmla="*/ 277 h 585"/>
                  <a:gd name="T22" fmla="*/ 240 w 925"/>
                  <a:gd name="T23" fmla="*/ 267 h 585"/>
                  <a:gd name="T24" fmla="*/ 0 w 925"/>
                  <a:gd name="T25" fmla="*/ 286 h 585"/>
                  <a:gd name="T26" fmla="*/ 153 w 925"/>
                  <a:gd name="T27" fmla="*/ 480 h 585"/>
                  <a:gd name="T28" fmla="*/ 596 w 925"/>
                  <a:gd name="T29" fmla="*/ 585 h 585"/>
                  <a:gd name="T30" fmla="*/ 925 w 925"/>
                  <a:gd name="T31" fmla="*/ 454 h 585"/>
                  <a:gd name="T32" fmla="*/ 710 w 925"/>
                  <a:gd name="T33" fmla="*/ 516 h 585"/>
                  <a:gd name="T34" fmla="*/ 417 w 925"/>
                  <a:gd name="T35" fmla="*/ 543 h 585"/>
                  <a:gd name="T36" fmla="*/ 165 w 925"/>
                  <a:gd name="T37" fmla="*/ 438 h 585"/>
                  <a:gd name="T38" fmla="*/ 42 w 925"/>
                  <a:gd name="T39" fmla="*/ 328 h 585"/>
                  <a:gd name="T40" fmla="*/ 244 w 925"/>
                  <a:gd name="T41" fmla="*/ 309 h 585"/>
                  <a:gd name="T42" fmla="*/ 417 w 925"/>
                  <a:gd name="T43" fmla="*/ 422 h 585"/>
                  <a:gd name="T44" fmla="*/ 534 w 925"/>
                  <a:gd name="T45" fmla="*/ 469 h 585"/>
                  <a:gd name="T46" fmla="*/ 273 w 925"/>
                  <a:gd name="T47" fmla="*/ 375 h 585"/>
                  <a:gd name="T48" fmla="*/ 236 w 925"/>
                  <a:gd name="T49" fmla="*/ 417 h 585"/>
                  <a:gd name="T50" fmla="*/ 381 w 925"/>
                  <a:gd name="T51" fmla="*/ 511 h 585"/>
                  <a:gd name="T52" fmla="*/ 578 w 925"/>
                  <a:gd name="T53" fmla="*/ 485 h 585"/>
                  <a:gd name="T54" fmla="*/ 625 w 925"/>
                  <a:gd name="T55" fmla="*/ 484 h 585"/>
                  <a:gd name="T56" fmla="*/ 781 w 925"/>
                  <a:gd name="T57" fmla="*/ 415 h 585"/>
                  <a:gd name="T58" fmla="*/ 868 w 925"/>
                  <a:gd name="T59" fmla="*/ 436 h 585"/>
                  <a:gd name="T60" fmla="*/ 348 w 925"/>
                  <a:gd name="T61" fmla="*/ 200 h 585"/>
                  <a:gd name="T62" fmla="*/ 306 w 925"/>
                  <a:gd name="T63" fmla="*/ 126 h 585"/>
                  <a:gd name="T64" fmla="*/ 348 w 925"/>
                  <a:gd name="T65" fmla="*/ 200 h 585"/>
                  <a:gd name="T66" fmla="*/ 306 w 925"/>
                  <a:gd name="T67" fmla="*/ 52 h 585"/>
                  <a:gd name="T68" fmla="*/ 359 w 925"/>
                  <a:gd name="T69" fmla="*/ 0 h 585"/>
                  <a:gd name="T70" fmla="*/ 348 w 925"/>
                  <a:gd name="T71" fmla="*/ 42 h 585"/>
                  <a:gd name="T72" fmla="*/ 594 w 925"/>
                  <a:gd name="T73" fmla="*/ 42 h 585"/>
                  <a:gd name="T74" fmla="*/ 535 w 925"/>
                  <a:gd name="T75" fmla="*/ 0 h 585"/>
                  <a:gd name="T76" fmla="*/ 594 w 925"/>
                  <a:gd name="T77" fmla="*/ 42 h 585"/>
                  <a:gd name="T78" fmla="*/ 417 w 925"/>
                  <a:gd name="T79" fmla="*/ 42 h 585"/>
                  <a:gd name="T80" fmla="*/ 476 w 925"/>
                  <a:gd name="T81" fmla="*/ 0 h 585"/>
                  <a:gd name="T82" fmla="*/ 663 w 925"/>
                  <a:gd name="T83" fmla="*/ 42 h 585"/>
                  <a:gd name="T84" fmla="*/ 653 w 925"/>
                  <a:gd name="T85" fmla="*/ 0 h 585"/>
                  <a:gd name="T86" fmla="*/ 705 w 925"/>
                  <a:gd name="T87" fmla="*/ 52 h 585"/>
                  <a:gd name="T88" fmla="*/ 663 w 925"/>
                  <a:gd name="T89" fmla="*/ 42 h 585"/>
                  <a:gd name="T90" fmla="*/ 663 w 925"/>
                  <a:gd name="T91" fmla="*/ 170 h 585"/>
                  <a:gd name="T92" fmla="*/ 705 w 925"/>
                  <a:gd name="T93" fmla="*/ 111 h 585"/>
                  <a:gd name="T94" fmla="*/ 663 w 925"/>
                  <a:gd name="T95" fmla="*/ 229 h 585"/>
                  <a:gd name="T96" fmla="*/ 705 w 925"/>
                  <a:gd name="T97" fmla="*/ 288 h 585"/>
                  <a:gd name="T98" fmla="*/ 663 w 925"/>
                  <a:gd name="T99" fmla="*/ 229 h 585"/>
                  <a:gd name="T100" fmla="*/ 653 w 925"/>
                  <a:gd name="T101" fmla="*/ 399 h 585"/>
                  <a:gd name="T102" fmla="*/ 663 w 925"/>
                  <a:gd name="T103" fmla="*/ 357 h 585"/>
                  <a:gd name="T104" fmla="*/ 705 w 925"/>
                  <a:gd name="T105" fmla="*/ 34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5" h="585">
                    <a:moveTo>
                      <a:pt x="916" y="435"/>
                    </a:moveTo>
                    <a:cubicBezTo>
                      <a:pt x="916" y="435"/>
                      <a:pt x="916" y="435"/>
                      <a:pt x="916" y="435"/>
                    </a:cubicBezTo>
                    <a:cubicBezTo>
                      <a:pt x="899" y="400"/>
                      <a:pt x="875" y="377"/>
                      <a:pt x="846" y="368"/>
                    </a:cubicBezTo>
                    <a:cubicBezTo>
                      <a:pt x="820" y="359"/>
                      <a:pt x="791" y="363"/>
                      <a:pt x="763" y="377"/>
                    </a:cubicBezTo>
                    <a:cubicBezTo>
                      <a:pt x="618" y="442"/>
                      <a:pt x="618" y="442"/>
                      <a:pt x="618" y="442"/>
                    </a:cubicBezTo>
                    <a:cubicBezTo>
                      <a:pt x="567" y="438"/>
                      <a:pt x="567" y="438"/>
                      <a:pt x="567" y="438"/>
                    </a:cubicBezTo>
                    <a:cubicBezTo>
                      <a:pt x="559" y="422"/>
                      <a:pt x="547" y="409"/>
                      <a:pt x="532" y="399"/>
                    </a:cubicBezTo>
                    <a:cubicBezTo>
                      <a:pt x="588" y="399"/>
                      <a:pt x="588" y="399"/>
                      <a:pt x="588" y="399"/>
                    </a:cubicBezTo>
                    <a:cubicBezTo>
                      <a:pt x="588" y="357"/>
                      <a:pt x="588" y="357"/>
                      <a:pt x="588" y="357"/>
                    </a:cubicBezTo>
                    <a:cubicBezTo>
                      <a:pt x="523" y="357"/>
                      <a:pt x="523" y="357"/>
                      <a:pt x="523" y="357"/>
                    </a:cubicBezTo>
                    <a:cubicBezTo>
                      <a:pt x="523" y="393"/>
                      <a:pt x="523" y="393"/>
                      <a:pt x="523" y="393"/>
                    </a:cubicBezTo>
                    <a:cubicBezTo>
                      <a:pt x="508" y="385"/>
                      <a:pt x="491" y="381"/>
                      <a:pt x="474" y="381"/>
                    </a:cubicBezTo>
                    <a:cubicBezTo>
                      <a:pt x="458" y="381"/>
                      <a:pt x="458" y="381"/>
                      <a:pt x="458" y="381"/>
                    </a:cubicBezTo>
                    <a:cubicBezTo>
                      <a:pt x="458" y="357"/>
                      <a:pt x="458" y="357"/>
                      <a:pt x="458" y="357"/>
                    </a:cubicBezTo>
                    <a:cubicBezTo>
                      <a:pt x="426" y="357"/>
                      <a:pt x="426" y="357"/>
                      <a:pt x="426" y="357"/>
                    </a:cubicBezTo>
                    <a:cubicBezTo>
                      <a:pt x="426" y="371"/>
                      <a:pt x="426" y="371"/>
                      <a:pt x="426" y="371"/>
                    </a:cubicBezTo>
                    <a:cubicBezTo>
                      <a:pt x="370" y="311"/>
                      <a:pt x="370" y="311"/>
                      <a:pt x="370" y="311"/>
                    </a:cubicBezTo>
                    <a:cubicBezTo>
                      <a:pt x="369" y="310"/>
                      <a:pt x="369" y="310"/>
                      <a:pt x="369" y="310"/>
                    </a:cubicBezTo>
                    <a:cubicBezTo>
                      <a:pt x="362" y="305"/>
                      <a:pt x="355" y="300"/>
                      <a:pt x="348" y="296"/>
                    </a:cubicBezTo>
                    <a:cubicBezTo>
                      <a:pt x="348" y="274"/>
                      <a:pt x="348" y="274"/>
                      <a:pt x="348" y="274"/>
                    </a:cubicBezTo>
                    <a:cubicBezTo>
                      <a:pt x="306" y="274"/>
                      <a:pt x="306" y="274"/>
                      <a:pt x="306" y="274"/>
                    </a:cubicBezTo>
                    <a:cubicBezTo>
                      <a:pt x="306" y="277"/>
                      <a:pt x="306" y="277"/>
                      <a:pt x="306" y="277"/>
                    </a:cubicBezTo>
                    <a:cubicBezTo>
                      <a:pt x="286" y="270"/>
                      <a:pt x="264" y="267"/>
                      <a:pt x="242" y="267"/>
                    </a:cubicBezTo>
                    <a:cubicBezTo>
                      <a:pt x="240" y="267"/>
                      <a:pt x="240" y="267"/>
                      <a:pt x="240" y="267"/>
                    </a:cubicBezTo>
                    <a:cubicBezTo>
                      <a:pt x="148" y="286"/>
                      <a:pt x="148" y="286"/>
                      <a:pt x="148" y="286"/>
                    </a:cubicBezTo>
                    <a:cubicBezTo>
                      <a:pt x="0" y="286"/>
                      <a:pt x="0" y="286"/>
                      <a:pt x="0" y="286"/>
                    </a:cubicBezTo>
                    <a:cubicBezTo>
                      <a:pt x="0" y="480"/>
                      <a:pt x="0" y="480"/>
                      <a:pt x="0" y="480"/>
                    </a:cubicBezTo>
                    <a:cubicBezTo>
                      <a:pt x="153" y="480"/>
                      <a:pt x="153" y="480"/>
                      <a:pt x="153" y="480"/>
                    </a:cubicBezTo>
                    <a:cubicBezTo>
                      <a:pt x="183" y="498"/>
                      <a:pt x="330" y="585"/>
                      <a:pt x="417" y="585"/>
                    </a:cubicBezTo>
                    <a:cubicBezTo>
                      <a:pt x="596" y="585"/>
                      <a:pt x="596" y="585"/>
                      <a:pt x="596" y="585"/>
                    </a:cubicBezTo>
                    <a:cubicBezTo>
                      <a:pt x="642" y="585"/>
                      <a:pt x="688" y="574"/>
                      <a:pt x="729" y="553"/>
                    </a:cubicBezTo>
                    <a:cubicBezTo>
                      <a:pt x="925" y="454"/>
                      <a:pt x="925" y="454"/>
                      <a:pt x="925" y="454"/>
                    </a:cubicBezTo>
                    <a:lnTo>
                      <a:pt x="916" y="435"/>
                    </a:lnTo>
                    <a:close/>
                    <a:moveTo>
                      <a:pt x="710" y="516"/>
                    </a:moveTo>
                    <a:cubicBezTo>
                      <a:pt x="675" y="534"/>
                      <a:pt x="636" y="543"/>
                      <a:pt x="596" y="543"/>
                    </a:cubicBezTo>
                    <a:cubicBezTo>
                      <a:pt x="417" y="543"/>
                      <a:pt x="417" y="543"/>
                      <a:pt x="417" y="543"/>
                    </a:cubicBezTo>
                    <a:cubicBezTo>
                      <a:pt x="348" y="543"/>
                      <a:pt x="216" y="469"/>
                      <a:pt x="170" y="441"/>
                    </a:cubicBezTo>
                    <a:cubicBezTo>
                      <a:pt x="165" y="438"/>
                      <a:pt x="165" y="438"/>
                      <a:pt x="165" y="438"/>
                    </a:cubicBezTo>
                    <a:cubicBezTo>
                      <a:pt x="42" y="438"/>
                      <a:pt x="42" y="438"/>
                      <a:pt x="42" y="438"/>
                    </a:cubicBezTo>
                    <a:cubicBezTo>
                      <a:pt x="42" y="328"/>
                      <a:pt x="42" y="328"/>
                      <a:pt x="42" y="328"/>
                    </a:cubicBezTo>
                    <a:cubicBezTo>
                      <a:pt x="152" y="328"/>
                      <a:pt x="152" y="328"/>
                      <a:pt x="152" y="328"/>
                    </a:cubicBezTo>
                    <a:cubicBezTo>
                      <a:pt x="244" y="309"/>
                      <a:pt x="244" y="309"/>
                      <a:pt x="244" y="309"/>
                    </a:cubicBezTo>
                    <a:cubicBezTo>
                      <a:pt x="279" y="309"/>
                      <a:pt x="314" y="321"/>
                      <a:pt x="342" y="342"/>
                    </a:cubicBezTo>
                    <a:cubicBezTo>
                      <a:pt x="417" y="422"/>
                      <a:pt x="417" y="422"/>
                      <a:pt x="417" y="422"/>
                    </a:cubicBezTo>
                    <a:cubicBezTo>
                      <a:pt x="474" y="422"/>
                      <a:pt x="474" y="422"/>
                      <a:pt x="474" y="422"/>
                    </a:cubicBezTo>
                    <a:cubicBezTo>
                      <a:pt x="503" y="422"/>
                      <a:pt x="527" y="442"/>
                      <a:pt x="534" y="469"/>
                    </a:cubicBezTo>
                    <a:cubicBezTo>
                      <a:pt x="396" y="469"/>
                      <a:pt x="396" y="469"/>
                      <a:pt x="396" y="469"/>
                    </a:cubicBezTo>
                    <a:cubicBezTo>
                      <a:pt x="273" y="375"/>
                      <a:pt x="273" y="375"/>
                      <a:pt x="273" y="375"/>
                    </a:cubicBezTo>
                    <a:cubicBezTo>
                      <a:pt x="236" y="375"/>
                      <a:pt x="236" y="375"/>
                      <a:pt x="236" y="375"/>
                    </a:cubicBezTo>
                    <a:cubicBezTo>
                      <a:pt x="236" y="417"/>
                      <a:pt x="236" y="417"/>
                      <a:pt x="236" y="417"/>
                    </a:cubicBezTo>
                    <a:cubicBezTo>
                      <a:pt x="259" y="417"/>
                      <a:pt x="259" y="417"/>
                      <a:pt x="259" y="417"/>
                    </a:cubicBezTo>
                    <a:cubicBezTo>
                      <a:pt x="381" y="511"/>
                      <a:pt x="381" y="511"/>
                      <a:pt x="381" y="511"/>
                    </a:cubicBezTo>
                    <a:cubicBezTo>
                      <a:pt x="578" y="511"/>
                      <a:pt x="578" y="511"/>
                      <a:pt x="578" y="511"/>
                    </a:cubicBezTo>
                    <a:cubicBezTo>
                      <a:pt x="578" y="485"/>
                      <a:pt x="578" y="485"/>
                      <a:pt x="578" y="485"/>
                    </a:cubicBezTo>
                    <a:cubicBezTo>
                      <a:pt x="578" y="484"/>
                      <a:pt x="578" y="482"/>
                      <a:pt x="578" y="480"/>
                    </a:cubicBezTo>
                    <a:cubicBezTo>
                      <a:pt x="625" y="484"/>
                      <a:pt x="625" y="484"/>
                      <a:pt x="625" y="484"/>
                    </a:cubicBezTo>
                    <a:cubicBezTo>
                      <a:pt x="780" y="415"/>
                      <a:pt x="780" y="415"/>
                      <a:pt x="780" y="415"/>
                    </a:cubicBezTo>
                    <a:cubicBezTo>
                      <a:pt x="781" y="415"/>
                      <a:pt x="781" y="415"/>
                      <a:pt x="781" y="415"/>
                    </a:cubicBezTo>
                    <a:cubicBezTo>
                      <a:pt x="800" y="405"/>
                      <a:pt x="818" y="403"/>
                      <a:pt x="833" y="408"/>
                    </a:cubicBezTo>
                    <a:cubicBezTo>
                      <a:pt x="846" y="412"/>
                      <a:pt x="858" y="421"/>
                      <a:pt x="868" y="436"/>
                    </a:cubicBezTo>
                    <a:lnTo>
                      <a:pt x="710" y="516"/>
                    </a:lnTo>
                    <a:close/>
                    <a:moveTo>
                      <a:pt x="348" y="200"/>
                    </a:moveTo>
                    <a:cubicBezTo>
                      <a:pt x="306" y="200"/>
                      <a:pt x="306" y="200"/>
                      <a:pt x="306" y="200"/>
                    </a:cubicBezTo>
                    <a:cubicBezTo>
                      <a:pt x="306" y="126"/>
                      <a:pt x="306" y="126"/>
                      <a:pt x="306" y="126"/>
                    </a:cubicBezTo>
                    <a:cubicBezTo>
                      <a:pt x="348" y="126"/>
                      <a:pt x="348" y="126"/>
                      <a:pt x="348" y="126"/>
                    </a:cubicBezTo>
                    <a:lnTo>
                      <a:pt x="348" y="200"/>
                    </a:lnTo>
                    <a:close/>
                    <a:moveTo>
                      <a:pt x="348" y="52"/>
                    </a:moveTo>
                    <a:cubicBezTo>
                      <a:pt x="306" y="52"/>
                      <a:pt x="306" y="52"/>
                      <a:pt x="306" y="52"/>
                    </a:cubicBezTo>
                    <a:cubicBezTo>
                      <a:pt x="306" y="0"/>
                      <a:pt x="306" y="0"/>
                      <a:pt x="306" y="0"/>
                    </a:cubicBezTo>
                    <a:cubicBezTo>
                      <a:pt x="359" y="0"/>
                      <a:pt x="359" y="0"/>
                      <a:pt x="359" y="0"/>
                    </a:cubicBezTo>
                    <a:cubicBezTo>
                      <a:pt x="359" y="42"/>
                      <a:pt x="359" y="42"/>
                      <a:pt x="359" y="42"/>
                    </a:cubicBezTo>
                    <a:cubicBezTo>
                      <a:pt x="348" y="42"/>
                      <a:pt x="348" y="42"/>
                      <a:pt x="348" y="42"/>
                    </a:cubicBezTo>
                    <a:lnTo>
                      <a:pt x="348" y="52"/>
                    </a:lnTo>
                    <a:close/>
                    <a:moveTo>
                      <a:pt x="594" y="42"/>
                    </a:moveTo>
                    <a:cubicBezTo>
                      <a:pt x="535" y="42"/>
                      <a:pt x="535" y="42"/>
                      <a:pt x="535" y="42"/>
                    </a:cubicBezTo>
                    <a:cubicBezTo>
                      <a:pt x="535" y="0"/>
                      <a:pt x="535" y="0"/>
                      <a:pt x="535" y="0"/>
                    </a:cubicBezTo>
                    <a:cubicBezTo>
                      <a:pt x="594" y="0"/>
                      <a:pt x="594" y="0"/>
                      <a:pt x="594" y="0"/>
                    </a:cubicBezTo>
                    <a:lnTo>
                      <a:pt x="594" y="42"/>
                    </a:lnTo>
                    <a:close/>
                    <a:moveTo>
                      <a:pt x="476" y="42"/>
                    </a:moveTo>
                    <a:cubicBezTo>
                      <a:pt x="417" y="42"/>
                      <a:pt x="417" y="42"/>
                      <a:pt x="417" y="42"/>
                    </a:cubicBezTo>
                    <a:cubicBezTo>
                      <a:pt x="417" y="0"/>
                      <a:pt x="417" y="0"/>
                      <a:pt x="417" y="0"/>
                    </a:cubicBezTo>
                    <a:cubicBezTo>
                      <a:pt x="476" y="0"/>
                      <a:pt x="476" y="0"/>
                      <a:pt x="476" y="0"/>
                    </a:cubicBezTo>
                    <a:lnTo>
                      <a:pt x="476" y="42"/>
                    </a:lnTo>
                    <a:close/>
                    <a:moveTo>
                      <a:pt x="663" y="42"/>
                    </a:moveTo>
                    <a:cubicBezTo>
                      <a:pt x="653" y="42"/>
                      <a:pt x="653" y="42"/>
                      <a:pt x="653" y="42"/>
                    </a:cubicBezTo>
                    <a:cubicBezTo>
                      <a:pt x="653" y="0"/>
                      <a:pt x="653" y="0"/>
                      <a:pt x="653" y="0"/>
                    </a:cubicBezTo>
                    <a:cubicBezTo>
                      <a:pt x="705" y="0"/>
                      <a:pt x="705" y="0"/>
                      <a:pt x="705" y="0"/>
                    </a:cubicBezTo>
                    <a:cubicBezTo>
                      <a:pt x="705" y="52"/>
                      <a:pt x="705" y="52"/>
                      <a:pt x="705" y="52"/>
                    </a:cubicBezTo>
                    <a:cubicBezTo>
                      <a:pt x="663" y="52"/>
                      <a:pt x="663" y="52"/>
                      <a:pt x="663" y="52"/>
                    </a:cubicBezTo>
                    <a:lnTo>
                      <a:pt x="663" y="42"/>
                    </a:lnTo>
                    <a:close/>
                    <a:moveTo>
                      <a:pt x="705" y="170"/>
                    </a:moveTo>
                    <a:cubicBezTo>
                      <a:pt x="663" y="170"/>
                      <a:pt x="663" y="170"/>
                      <a:pt x="663" y="170"/>
                    </a:cubicBezTo>
                    <a:cubicBezTo>
                      <a:pt x="663" y="111"/>
                      <a:pt x="663" y="111"/>
                      <a:pt x="663" y="111"/>
                    </a:cubicBezTo>
                    <a:cubicBezTo>
                      <a:pt x="705" y="111"/>
                      <a:pt x="705" y="111"/>
                      <a:pt x="705" y="111"/>
                    </a:cubicBezTo>
                    <a:lnTo>
                      <a:pt x="705" y="170"/>
                    </a:lnTo>
                    <a:close/>
                    <a:moveTo>
                      <a:pt x="663" y="229"/>
                    </a:moveTo>
                    <a:cubicBezTo>
                      <a:pt x="705" y="229"/>
                      <a:pt x="705" y="229"/>
                      <a:pt x="705" y="229"/>
                    </a:cubicBezTo>
                    <a:cubicBezTo>
                      <a:pt x="705" y="288"/>
                      <a:pt x="705" y="288"/>
                      <a:pt x="705" y="288"/>
                    </a:cubicBezTo>
                    <a:cubicBezTo>
                      <a:pt x="663" y="288"/>
                      <a:pt x="663" y="288"/>
                      <a:pt x="663" y="288"/>
                    </a:cubicBezTo>
                    <a:lnTo>
                      <a:pt x="663" y="229"/>
                    </a:lnTo>
                    <a:close/>
                    <a:moveTo>
                      <a:pt x="705" y="399"/>
                    </a:moveTo>
                    <a:cubicBezTo>
                      <a:pt x="653" y="399"/>
                      <a:pt x="653" y="399"/>
                      <a:pt x="653" y="399"/>
                    </a:cubicBezTo>
                    <a:cubicBezTo>
                      <a:pt x="653" y="357"/>
                      <a:pt x="653" y="357"/>
                      <a:pt x="653" y="357"/>
                    </a:cubicBezTo>
                    <a:cubicBezTo>
                      <a:pt x="663" y="357"/>
                      <a:pt x="663" y="357"/>
                      <a:pt x="663" y="357"/>
                    </a:cubicBezTo>
                    <a:cubicBezTo>
                      <a:pt x="663" y="347"/>
                      <a:pt x="663" y="347"/>
                      <a:pt x="663" y="347"/>
                    </a:cubicBezTo>
                    <a:cubicBezTo>
                      <a:pt x="705" y="347"/>
                      <a:pt x="705" y="347"/>
                      <a:pt x="705" y="347"/>
                    </a:cubicBezTo>
                    <a:lnTo>
                      <a:pt x="705" y="399"/>
                    </a:lnTo>
                    <a:close/>
                  </a:path>
                </a:pathLst>
              </a:custGeom>
              <a:solidFill>
                <a:schemeClr val="tx1"/>
              </a:solidFill>
              <a:ln>
                <a:noFill/>
              </a:ln>
              <a:extLst/>
            </p:spPr>
            <p:txBody>
              <a:bodyPr vert="horz" wrap="square" lIns="91415" tIns="45707" rIns="91415" bIns="45707" numCol="1" anchor="t" anchorCtr="0" compatLnSpc="1">
                <a:prstTxWarp prst="textNoShape">
                  <a:avLst/>
                </a:prstTxWarp>
              </a:bodyPr>
              <a:lstStyle/>
              <a:p>
                <a:pPr defTabSz="932504"/>
                <a:endParaRPr lang="en-US" kern="0">
                  <a:gradFill>
                    <a:gsLst>
                      <a:gs pos="83772">
                        <a:schemeClr val="tx1"/>
                      </a:gs>
                      <a:gs pos="42857">
                        <a:schemeClr val="tx1"/>
                      </a:gs>
                    </a:gsLst>
                    <a:lin ang="5400000" scaled="0"/>
                  </a:gradFill>
                </a:endParaRPr>
              </a:p>
            </p:txBody>
          </p:sp>
          <p:sp>
            <p:nvSpPr>
              <p:cNvPr id="80" name="TextBox 79"/>
              <p:cNvSpPr txBox="1"/>
              <p:nvPr/>
            </p:nvSpPr>
            <p:spPr>
              <a:xfrm>
                <a:off x="3790297" y="5095254"/>
                <a:ext cx="2719933" cy="516992"/>
              </a:xfrm>
              <a:prstGeom prst="rect">
                <a:avLst/>
              </a:prstGeom>
              <a:noFill/>
            </p:spPr>
            <p:txBody>
              <a:bodyPr wrap="square" lIns="639907" tIns="146264" rIns="182831" bIns="146264" rtlCol="0">
                <a:spAutoFit/>
              </a:bodyPr>
              <a:lstStyle/>
              <a:p>
                <a:pPr defTabSz="932504">
                  <a:lnSpc>
                    <a:spcPct val="90000"/>
                  </a:lnSpc>
                  <a:spcBef>
                    <a:spcPts val="1800"/>
                  </a:spcBef>
                </a:pP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Microservices</a:t>
                </a:r>
              </a:p>
            </p:txBody>
          </p:sp>
        </p:grpSp>
      </p:grpSp>
    </p:spTree>
    <p:extLst>
      <p:ext uri="{BB962C8B-B14F-4D97-AF65-F5344CB8AC3E}">
        <p14:creationId xmlns:p14="http://schemas.microsoft.com/office/powerpoint/2010/main" val="3551137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25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25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down)">
                                      <p:cBhvr>
                                        <p:cTn id="15" dur="250"/>
                                        <p:tgtEl>
                                          <p:spTgt spid="6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wipe(down)">
                                      <p:cBhvr>
                                        <p:cTn id="18" dur="250"/>
                                        <p:tgtEl>
                                          <p:spTgt spid="6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wipe(down)">
                                      <p:cBhvr>
                                        <p:cTn id="21" dur="250"/>
                                        <p:tgtEl>
                                          <p:spTgt spid="6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4" grpId="0" animBg="1"/>
      <p:bldP spid="60" grpId="0" animBg="1"/>
      <p:bldP spid="61" grpId="0" animBg="1"/>
      <p:bldP spid="62"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Text Placeholder 41"/>
          <p:cNvSpPr txBox="1">
            <a:spLocks/>
          </p:cNvSpPr>
          <p:nvPr/>
        </p:nvSpPr>
        <p:spPr>
          <a:xfrm>
            <a:off x="308493" y="2159480"/>
            <a:ext cx="4998213" cy="470833"/>
          </a:xfrm>
          <a:prstGeom prst="rect">
            <a:avLst/>
          </a:prstGeom>
        </p:spPr>
        <p:txBody>
          <a:bodyPr vert="horz" wrap="square" lIns="146286" tIns="91429" rIns="146286" bIns="91429"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spcBef>
                <a:spcPts val="1200"/>
              </a:spcBef>
              <a:buClr>
                <a:schemeClr val="tx1"/>
              </a:buClr>
            </a:pPr>
            <a:r>
              <a:rPr lang="en-US" sz="2800">
                <a:gradFill>
                  <a:gsLst>
                    <a:gs pos="1250">
                      <a:schemeClr val="tx2"/>
                    </a:gs>
                    <a:gs pos="99000">
                      <a:schemeClr val="tx2"/>
                    </a:gs>
                  </a:gsLst>
                  <a:lin ang="5400000" scaled="0"/>
                </a:gradFill>
                <a:latin typeface="+mj-lt"/>
              </a:rPr>
              <a:t>Overview</a:t>
            </a:r>
            <a:endParaRPr lang="en-US" sz="1600">
              <a:gradFill>
                <a:gsLst>
                  <a:gs pos="1250">
                    <a:schemeClr val="tx1"/>
                  </a:gs>
                  <a:gs pos="99000">
                    <a:schemeClr val="tx1"/>
                  </a:gs>
                </a:gsLst>
                <a:lin ang="5400000" scaled="0"/>
              </a:gradFill>
            </a:endParaRPr>
          </a:p>
          <a:p>
            <a:pPr defTabSz="932563">
              <a:spcBef>
                <a:spcPts val="1200"/>
              </a:spcBef>
              <a:buClr>
                <a:schemeClr val="tx1"/>
              </a:buClr>
            </a:pPr>
            <a:r>
              <a:rPr lang="en-US" sz="2000">
                <a:gradFill>
                  <a:gsLst>
                    <a:gs pos="1250">
                      <a:schemeClr val="tx1"/>
                    </a:gs>
                    <a:gs pos="99000">
                      <a:schemeClr val="tx1"/>
                    </a:gs>
                  </a:gsLst>
                  <a:lin ang="5400000" scaled="0"/>
                </a:gradFill>
              </a:rPr>
              <a:t>Managed disks simplifies the experience for managing storage and capacity planning in virtual machines</a:t>
            </a:r>
          </a:p>
          <a:p>
            <a:pPr defTabSz="932563">
              <a:spcBef>
                <a:spcPts val="1200"/>
              </a:spcBef>
              <a:buClr>
                <a:schemeClr val="tx1"/>
              </a:buClr>
            </a:pPr>
            <a:endParaRPr lang="en-US" sz="2000">
              <a:gradFill>
                <a:gsLst>
                  <a:gs pos="1250">
                    <a:schemeClr val="tx1"/>
                  </a:gs>
                  <a:gs pos="99000">
                    <a:schemeClr val="tx1"/>
                  </a:gs>
                </a:gsLst>
                <a:lin ang="5400000" scaled="0"/>
              </a:gradFill>
            </a:endParaRPr>
          </a:p>
          <a:p>
            <a:pPr defTabSz="932563">
              <a:spcBef>
                <a:spcPts val="1200"/>
              </a:spcBef>
              <a:buClr>
                <a:schemeClr val="tx1"/>
              </a:buClr>
            </a:pPr>
            <a:r>
              <a:rPr lang="en-US" sz="2000">
                <a:gradFill>
                  <a:gsLst>
                    <a:gs pos="1250">
                      <a:schemeClr val="tx1"/>
                    </a:gs>
                    <a:gs pos="99000">
                      <a:schemeClr val="tx1"/>
                    </a:gs>
                  </a:gsLst>
                  <a:lin ang="5400000" scaled="0"/>
                </a:gradFill>
              </a:rPr>
              <a:t>Disks, images &amp; snapshots treated as native top level resources</a:t>
            </a:r>
          </a:p>
          <a:p>
            <a:pPr defTabSz="932563">
              <a:spcBef>
                <a:spcPts val="1200"/>
              </a:spcBef>
              <a:buClr>
                <a:schemeClr val="tx1"/>
              </a:buClr>
            </a:pPr>
            <a:endParaRPr lang="en-US" sz="2000">
              <a:gradFill>
                <a:gsLst>
                  <a:gs pos="1250">
                    <a:schemeClr val="tx1"/>
                  </a:gs>
                  <a:gs pos="99000">
                    <a:schemeClr val="tx1"/>
                  </a:gs>
                </a:gsLst>
                <a:lin ang="5400000" scaled="0"/>
              </a:gradFill>
            </a:endParaRPr>
          </a:p>
          <a:p>
            <a:pPr defTabSz="932563">
              <a:spcBef>
                <a:spcPts val="1200"/>
              </a:spcBef>
              <a:buClr>
                <a:schemeClr val="tx1"/>
              </a:buClr>
            </a:pPr>
            <a:r>
              <a:rPr lang="en-US" sz="2000">
                <a:gradFill>
                  <a:gsLst>
                    <a:gs pos="1250">
                      <a:schemeClr val="tx1"/>
                    </a:gs>
                    <a:gs pos="99000">
                      <a:schemeClr val="tx1"/>
                    </a:gs>
                  </a:gsLst>
                  <a:lin ang="5400000" scaled="0"/>
                </a:gradFill>
              </a:rPr>
              <a:t>Increases resiliency by abstracting </a:t>
            </a:r>
            <a:br>
              <a:rPr lang="en-US" sz="2000">
                <a:gradFill>
                  <a:gsLst>
                    <a:gs pos="1250">
                      <a:schemeClr val="tx1"/>
                    </a:gs>
                    <a:gs pos="99000">
                      <a:schemeClr val="tx1"/>
                    </a:gs>
                  </a:gsLst>
                  <a:lin ang="5400000" scaled="0"/>
                </a:gradFill>
              </a:rPr>
            </a:br>
            <a:r>
              <a:rPr lang="en-US" sz="2000">
                <a:gradFill>
                  <a:gsLst>
                    <a:gs pos="1250">
                      <a:schemeClr val="tx1"/>
                    </a:gs>
                    <a:gs pos="99000">
                      <a:schemeClr val="tx1"/>
                    </a:gs>
                  </a:gsLst>
                  <a:lin ang="5400000" scaled="0"/>
                </a:gradFill>
              </a:rPr>
              <a:t>the underlying architecture from the user and minimizing mistakes</a:t>
            </a:r>
          </a:p>
        </p:txBody>
      </p:sp>
      <p:sp>
        <p:nvSpPr>
          <p:cNvPr id="2" name="Title 1"/>
          <p:cNvSpPr>
            <a:spLocks noGrp="1"/>
          </p:cNvSpPr>
          <p:nvPr>
            <p:ph type="title"/>
          </p:nvPr>
        </p:nvSpPr>
        <p:spPr/>
        <p:txBody>
          <a:bodyPr/>
          <a:lstStyle/>
          <a:p>
            <a:r>
              <a:rPr lang="en-US"/>
              <a:t>Managed disks</a:t>
            </a:r>
            <a:br>
              <a:rPr lang="en-US"/>
            </a:br>
            <a:r>
              <a:rPr lang="en-US" sz="2000" spc="0">
                <a:latin typeface="+mn-lt"/>
              </a:rPr>
              <a:t>Simple scalability and high resiliency </a:t>
            </a:r>
          </a:p>
        </p:txBody>
      </p:sp>
      <p:grpSp>
        <p:nvGrpSpPr>
          <p:cNvPr id="14" name="Group 13"/>
          <p:cNvGrpSpPr/>
          <p:nvPr/>
        </p:nvGrpSpPr>
        <p:grpSpPr>
          <a:xfrm>
            <a:off x="5761355" y="0"/>
            <a:ext cx="6675120" cy="6994525"/>
            <a:chOff x="5761355" y="0"/>
            <a:chExt cx="6675120" cy="6994525"/>
          </a:xfrm>
        </p:grpSpPr>
        <p:sp>
          <p:nvSpPr>
            <p:cNvPr id="44" name="Rectangle 43"/>
            <p:cNvSpPr/>
            <p:nvPr/>
          </p:nvSpPr>
          <p:spPr bwMode="auto">
            <a:xfrm>
              <a:off x="5761355" y="0"/>
              <a:ext cx="6675120" cy="699452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41" name="Rounded Rectangle 40"/>
            <p:cNvSpPr/>
            <p:nvPr/>
          </p:nvSpPr>
          <p:spPr bwMode="auto">
            <a:xfrm>
              <a:off x="6678772" y="1211262"/>
              <a:ext cx="4840286" cy="4572000"/>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8485227" y="2017869"/>
              <a:ext cx="1227377" cy="33078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algn="ctr">
                <a:lnSpc>
                  <a:spcPct val="90000"/>
                </a:lnSpc>
              </a:pPr>
              <a:r>
                <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FAULT DOMAIN 1</a:t>
              </a:r>
            </a:p>
          </p:txBody>
        </p:sp>
        <p:sp>
          <p:nvSpPr>
            <p:cNvPr id="30" name="Rectangle 29"/>
            <p:cNvSpPr/>
            <p:nvPr/>
          </p:nvSpPr>
          <p:spPr bwMode="auto">
            <a:xfrm>
              <a:off x="9810298" y="2017869"/>
              <a:ext cx="1227377" cy="3307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algn="ctr">
                <a:lnSpc>
                  <a:spcPct val="90000"/>
                </a:lnSpc>
              </a:pPr>
              <a:r>
                <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FAULT DOMAIN 2</a:t>
              </a:r>
            </a:p>
          </p:txBody>
        </p:sp>
        <p:sp>
          <p:nvSpPr>
            <p:cNvPr id="27" name="Rectangle 26"/>
            <p:cNvSpPr/>
            <p:nvPr/>
          </p:nvSpPr>
          <p:spPr bwMode="auto">
            <a:xfrm>
              <a:off x="7160155" y="2017869"/>
              <a:ext cx="1227377" cy="3307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a:lnSpc>
                  <a:spcPct val="90000"/>
                </a:lnSpc>
              </a:pPr>
              <a:r>
                <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FAULT DOMAIN 0</a:t>
              </a:r>
            </a:p>
          </p:txBody>
        </p:sp>
        <p:sp>
          <p:nvSpPr>
            <p:cNvPr id="18" name="Left Brace 17"/>
            <p:cNvSpPr/>
            <p:nvPr/>
          </p:nvSpPr>
          <p:spPr>
            <a:xfrm rot="5400000">
              <a:off x="8974090" y="571889"/>
              <a:ext cx="249650" cy="2660040"/>
            </a:xfrm>
            <a:prstGeom prst="leftBrace">
              <a:avLst>
                <a:gd name="adj1" fmla="val 8333"/>
                <a:gd name="adj2" fmla="val 49881"/>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solidFill>
              </a:endParaRPr>
            </a:p>
          </p:txBody>
        </p:sp>
        <p:sp>
          <p:nvSpPr>
            <p:cNvPr id="33" name="TextBox 32"/>
            <p:cNvSpPr txBox="1"/>
            <p:nvPr/>
          </p:nvSpPr>
          <p:spPr>
            <a:xfrm>
              <a:off x="9440105" y="6529003"/>
              <a:ext cx="1098699" cy="392415"/>
            </a:xfrm>
            <a:prstGeom prst="rect">
              <a:avLst/>
            </a:prstGeom>
            <a:noFill/>
          </p:spPr>
          <p:txBody>
            <a:bodyPr wrap="none" lIns="182880" tIns="146304" rIns="182880" bIns="146304" rtlCol="0">
              <a:spAutoFit/>
            </a:bodyPr>
            <a:lstStyle/>
            <a:p>
              <a:pPr>
                <a:lnSpc>
                  <a:spcPct val="90000"/>
                </a:lnSpc>
              </a:pPr>
              <a:r>
                <a:rPr lang="en-US" sz="700">
                  <a:gradFill>
                    <a:gsLst>
                      <a:gs pos="2917">
                        <a:schemeClr val="tx1"/>
                      </a:gs>
                      <a:gs pos="30000">
                        <a:schemeClr val="tx1"/>
                      </a:gs>
                    </a:gsLst>
                    <a:lin ang="5400000" scaled="0"/>
                  </a:gradFill>
                </a:rPr>
                <a:t>Storage Account 2</a:t>
              </a:r>
            </a:p>
          </p:txBody>
        </p:sp>
        <p:sp>
          <p:nvSpPr>
            <p:cNvPr id="37" name="TextBox 36"/>
            <p:cNvSpPr txBox="1"/>
            <p:nvPr/>
          </p:nvSpPr>
          <p:spPr>
            <a:xfrm>
              <a:off x="8086394" y="1359200"/>
              <a:ext cx="2025042" cy="517065"/>
            </a:xfrm>
            <a:prstGeom prst="rect">
              <a:avLst/>
            </a:prstGeom>
            <a:noFill/>
          </p:spPr>
          <p:txBody>
            <a:bodyPr wrap="none" lIns="182880" tIns="146304" rIns="182880" bIns="146304" rtlCol="0">
              <a:spAutoFit/>
            </a:bodyPr>
            <a:lstStyle/>
            <a:p>
              <a:pPr>
                <a:lnSpc>
                  <a:spcPct val="90000"/>
                </a:lnSpc>
              </a:pPr>
              <a:r>
                <a:rPr lang="en-US" sz="160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rPr>
                <a:t>AVAILABILITY SET</a:t>
              </a:r>
            </a:p>
          </p:txBody>
        </p:sp>
        <p:sp>
          <p:nvSpPr>
            <p:cNvPr id="38" name="Down Arrow 37"/>
            <p:cNvSpPr/>
            <p:nvPr/>
          </p:nvSpPr>
          <p:spPr bwMode="auto">
            <a:xfrm>
              <a:off x="7627130" y="3067216"/>
              <a:ext cx="293427" cy="331304"/>
            </a:xfrm>
            <a:prstGeom prst="downArrow">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6" name="Down Arrow 37"/>
            <p:cNvSpPr/>
            <p:nvPr/>
          </p:nvSpPr>
          <p:spPr bwMode="auto">
            <a:xfrm>
              <a:off x="8952202" y="3067216"/>
              <a:ext cx="293427" cy="331304"/>
            </a:xfrm>
            <a:prstGeom prst="downArrow">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7" name="Down Arrow 37"/>
            <p:cNvSpPr/>
            <p:nvPr/>
          </p:nvSpPr>
          <p:spPr bwMode="auto">
            <a:xfrm>
              <a:off x="10277273" y="3067216"/>
              <a:ext cx="293427" cy="331304"/>
            </a:xfrm>
            <a:prstGeom prst="downArrow">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7234375" y="3467100"/>
              <a:ext cx="1078937" cy="1774273"/>
              <a:chOff x="7234375" y="3467100"/>
              <a:chExt cx="1078937" cy="1774273"/>
            </a:xfrm>
          </p:grpSpPr>
          <p:sp>
            <p:nvSpPr>
              <p:cNvPr id="78" name="Rectangle 77"/>
              <p:cNvSpPr/>
              <p:nvPr/>
            </p:nvSpPr>
            <p:spPr bwMode="auto">
              <a:xfrm>
                <a:off x="7234375" y="3467100"/>
                <a:ext cx="1078937" cy="1774273"/>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a:lnSpc>
                    <a:spcPct val="90000"/>
                  </a:lnSpc>
                </a:pPr>
                <a:endPar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79" name="TextBox 78"/>
              <p:cNvSpPr txBox="1"/>
              <p:nvPr/>
            </p:nvSpPr>
            <p:spPr>
              <a:xfrm>
                <a:off x="7327388" y="4779708"/>
                <a:ext cx="892910" cy="461665"/>
              </a:xfrm>
              <a:prstGeom prst="rect">
                <a:avLst/>
              </a:prstGeom>
              <a:noFill/>
            </p:spPr>
            <p:txBody>
              <a:bodyPr wrap="square" lIns="146304" tIns="91440" rIns="146304" bIns="91440" rtlCol="0">
                <a:spAutoFit/>
              </a:bodyPr>
              <a:lstStyle/>
              <a:p>
                <a:pPr algn="ctr">
                  <a:lnSpc>
                    <a:spcPct val="90000"/>
                  </a:lnSpc>
                </a:pPr>
                <a:r>
                  <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STORAGE ACCOUNT </a:t>
                </a:r>
              </a:p>
            </p:txBody>
          </p:sp>
          <p:grpSp>
            <p:nvGrpSpPr>
              <p:cNvPr id="5" name="Group 4"/>
              <p:cNvGrpSpPr/>
              <p:nvPr/>
            </p:nvGrpSpPr>
            <p:grpSpPr>
              <a:xfrm>
                <a:off x="7274621" y="3561933"/>
                <a:ext cx="998445" cy="536575"/>
                <a:chOff x="7428951" y="3572028"/>
                <a:chExt cx="689785" cy="370698"/>
              </a:xfrm>
            </p:grpSpPr>
            <p:grpSp>
              <p:nvGrpSpPr>
                <p:cNvPr id="80" name="Group 79"/>
                <p:cNvGrpSpPr/>
                <p:nvPr/>
              </p:nvGrpSpPr>
              <p:grpSpPr>
                <a:xfrm>
                  <a:off x="7428951" y="3572028"/>
                  <a:ext cx="370698" cy="370698"/>
                  <a:chOff x="10024583" y="5200003"/>
                  <a:chExt cx="1428919" cy="1428919"/>
                </a:xfrm>
              </p:grpSpPr>
              <p:sp>
                <p:nvSpPr>
                  <p:cNvPr id="81" name="Rectangle: Rounded Corners 80"/>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nvGrpSpPr>
                <p:cNvPr id="86" name="Group 85"/>
                <p:cNvGrpSpPr/>
                <p:nvPr/>
              </p:nvGrpSpPr>
              <p:grpSpPr>
                <a:xfrm>
                  <a:off x="7748038" y="3572028"/>
                  <a:ext cx="370698" cy="370698"/>
                  <a:chOff x="10024583" y="5200003"/>
                  <a:chExt cx="1428919" cy="1428919"/>
                </a:xfrm>
              </p:grpSpPr>
              <p:sp>
                <p:nvSpPr>
                  <p:cNvPr id="87" name="Rectangle: Rounded Corners 86"/>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88" name="Picture 8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grpSp>
            <p:nvGrpSpPr>
              <p:cNvPr id="92" name="Group 91"/>
              <p:cNvGrpSpPr/>
              <p:nvPr/>
            </p:nvGrpSpPr>
            <p:grpSpPr>
              <a:xfrm>
                <a:off x="7453326" y="4193599"/>
                <a:ext cx="641034" cy="641034"/>
                <a:chOff x="10867935" y="5095960"/>
                <a:chExt cx="534870" cy="534870"/>
              </a:xfrm>
            </p:grpSpPr>
            <p:sp>
              <p:nvSpPr>
                <p:cNvPr id="93" name="Rectangle 92"/>
                <p:cNvSpPr/>
                <p:nvPr/>
              </p:nvSpPr>
              <p:spPr bwMode="auto">
                <a:xfrm>
                  <a:off x="10884694" y="5187155"/>
                  <a:ext cx="388144" cy="2968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94" name="Picture 9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7935" y="5095960"/>
                  <a:ext cx="534870" cy="534870"/>
                </a:xfrm>
                <a:prstGeom prst="rect">
                  <a:avLst/>
                </a:prstGeom>
              </p:spPr>
            </p:pic>
          </p:grpSp>
        </p:grpSp>
        <p:grpSp>
          <p:nvGrpSpPr>
            <p:cNvPr id="95" name="Group 94"/>
            <p:cNvGrpSpPr/>
            <p:nvPr/>
          </p:nvGrpSpPr>
          <p:grpSpPr>
            <a:xfrm>
              <a:off x="8559447" y="3467100"/>
              <a:ext cx="1078937" cy="1774273"/>
              <a:chOff x="7234375" y="3467100"/>
              <a:chExt cx="1078937" cy="1774273"/>
            </a:xfrm>
          </p:grpSpPr>
          <p:sp>
            <p:nvSpPr>
              <p:cNvPr id="96" name="Rectangle 95"/>
              <p:cNvSpPr/>
              <p:nvPr/>
            </p:nvSpPr>
            <p:spPr bwMode="auto">
              <a:xfrm>
                <a:off x="7234375" y="3467100"/>
                <a:ext cx="1078937" cy="1774273"/>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a:lnSpc>
                    <a:spcPct val="90000"/>
                  </a:lnSpc>
                </a:pPr>
                <a:endPar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7" name="TextBox 96"/>
              <p:cNvSpPr txBox="1"/>
              <p:nvPr/>
            </p:nvSpPr>
            <p:spPr>
              <a:xfrm>
                <a:off x="7327388" y="4779708"/>
                <a:ext cx="892910" cy="461665"/>
              </a:xfrm>
              <a:prstGeom prst="rect">
                <a:avLst/>
              </a:prstGeom>
              <a:noFill/>
            </p:spPr>
            <p:txBody>
              <a:bodyPr wrap="square" lIns="146304" tIns="91440" rIns="146304" bIns="91440" rtlCol="0">
                <a:spAutoFit/>
              </a:bodyPr>
              <a:lstStyle/>
              <a:p>
                <a:pPr algn="ctr">
                  <a:lnSpc>
                    <a:spcPct val="90000"/>
                  </a:lnSpc>
                </a:pPr>
                <a:r>
                  <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STORAGE ACCOUNT </a:t>
                </a:r>
              </a:p>
            </p:txBody>
          </p:sp>
          <p:grpSp>
            <p:nvGrpSpPr>
              <p:cNvPr id="98" name="Group 97"/>
              <p:cNvGrpSpPr/>
              <p:nvPr/>
            </p:nvGrpSpPr>
            <p:grpSpPr>
              <a:xfrm>
                <a:off x="7274621" y="3561933"/>
                <a:ext cx="998445" cy="536575"/>
                <a:chOff x="7428951" y="3572028"/>
                <a:chExt cx="689785" cy="370698"/>
              </a:xfrm>
            </p:grpSpPr>
            <p:grpSp>
              <p:nvGrpSpPr>
                <p:cNvPr id="102" name="Group 101"/>
                <p:cNvGrpSpPr/>
                <p:nvPr/>
              </p:nvGrpSpPr>
              <p:grpSpPr>
                <a:xfrm>
                  <a:off x="7428951" y="3572028"/>
                  <a:ext cx="370698" cy="370698"/>
                  <a:chOff x="10024583" y="5200003"/>
                  <a:chExt cx="1428919" cy="1428919"/>
                </a:xfrm>
              </p:grpSpPr>
              <p:sp>
                <p:nvSpPr>
                  <p:cNvPr id="106" name="Rectangle: Rounded Corners 105"/>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107" name="Picture 10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nvGrpSpPr>
                <p:cNvPr id="103" name="Group 102"/>
                <p:cNvGrpSpPr/>
                <p:nvPr/>
              </p:nvGrpSpPr>
              <p:grpSpPr>
                <a:xfrm>
                  <a:off x="7748038" y="3572028"/>
                  <a:ext cx="370698" cy="370698"/>
                  <a:chOff x="10024583" y="5200003"/>
                  <a:chExt cx="1428919" cy="1428919"/>
                </a:xfrm>
              </p:grpSpPr>
              <p:sp>
                <p:nvSpPr>
                  <p:cNvPr id="104" name="Rectangle: Rounded Corners 103"/>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105" name="Picture 10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grpSp>
            <p:nvGrpSpPr>
              <p:cNvPr id="99" name="Group 98"/>
              <p:cNvGrpSpPr/>
              <p:nvPr/>
            </p:nvGrpSpPr>
            <p:grpSpPr>
              <a:xfrm>
                <a:off x="7453326" y="4193599"/>
                <a:ext cx="641034" cy="641034"/>
                <a:chOff x="10867935" y="5095960"/>
                <a:chExt cx="534870" cy="534870"/>
              </a:xfrm>
            </p:grpSpPr>
            <p:sp>
              <p:nvSpPr>
                <p:cNvPr id="100" name="Rectangle 99"/>
                <p:cNvSpPr/>
                <p:nvPr/>
              </p:nvSpPr>
              <p:spPr bwMode="auto">
                <a:xfrm>
                  <a:off x="10884694" y="5187155"/>
                  <a:ext cx="388144" cy="2968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101" name="Picture 10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7935" y="5095960"/>
                  <a:ext cx="534870" cy="534870"/>
                </a:xfrm>
                <a:prstGeom prst="rect">
                  <a:avLst/>
                </a:prstGeom>
              </p:spPr>
            </p:pic>
          </p:grpSp>
        </p:grpSp>
        <p:grpSp>
          <p:nvGrpSpPr>
            <p:cNvPr id="108" name="Group 107"/>
            <p:cNvGrpSpPr/>
            <p:nvPr/>
          </p:nvGrpSpPr>
          <p:grpSpPr>
            <a:xfrm>
              <a:off x="9884518" y="3467100"/>
              <a:ext cx="1078937" cy="1774273"/>
              <a:chOff x="7234375" y="3467100"/>
              <a:chExt cx="1078937" cy="1774273"/>
            </a:xfrm>
          </p:grpSpPr>
          <p:sp>
            <p:nvSpPr>
              <p:cNvPr id="109" name="Rectangle 108"/>
              <p:cNvSpPr/>
              <p:nvPr/>
            </p:nvSpPr>
            <p:spPr bwMode="auto">
              <a:xfrm>
                <a:off x="7234375" y="3467100"/>
                <a:ext cx="1078937" cy="1774273"/>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a:lnSpc>
                    <a:spcPct val="90000"/>
                  </a:lnSpc>
                </a:pPr>
                <a:endPar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10" name="TextBox 109"/>
              <p:cNvSpPr txBox="1"/>
              <p:nvPr/>
            </p:nvSpPr>
            <p:spPr>
              <a:xfrm>
                <a:off x="7327388" y="4779708"/>
                <a:ext cx="892910" cy="461665"/>
              </a:xfrm>
              <a:prstGeom prst="rect">
                <a:avLst/>
              </a:prstGeom>
              <a:noFill/>
            </p:spPr>
            <p:txBody>
              <a:bodyPr wrap="square" lIns="146304" tIns="91440" rIns="146304" bIns="91440" rtlCol="0">
                <a:spAutoFit/>
              </a:bodyPr>
              <a:lstStyle/>
              <a:p>
                <a:pPr algn="ctr">
                  <a:lnSpc>
                    <a:spcPct val="90000"/>
                  </a:lnSpc>
                </a:pPr>
                <a:r>
                  <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STORAGE ACCOUNT </a:t>
                </a:r>
              </a:p>
            </p:txBody>
          </p:sp>
          <p:grpSp>
            <p:nvGrpSpPr>
              <p:cNvPr id="111" name="Group 110"/>
              <p:cNvGrpSpPr/>
              <p:nvPr/>
            </p:nvGrpSpPr>
            <p:grpSpPr>
              <a:xfrm>
                <a:off x="7274621" y="3561933"/>
                <a:ext cx="998445" cy="536575"/>
                <a:chOff x="7428951" y="3572028"/>
                <a:chExt cx="689785" cy="370698"/>
              </a:xfrm>
            </p:grpSpPr>
            <p:grpSp>
              <p:nvGrpSpPr>
                <p:cNvPr id="115" name="Group 114"/>
                <p:cNvGrpSpPr/>
                <p:nvPr/>
              </p:nvGrpSpPr>
              <p:grpSpPr>
                <a:xfrm>
                  <a:off x="7428951" y="3572028"/>
                  <a:ext cx="370698" cy="370698"/>
                  <a:chOff x="10024583" y="5200003"/>
                  <a:chExt cx="1428919" cy="1428919"/>
                </a:xfrm>
              </p:grpSpPr>
              <p:sp>
                <p:nvSpPr>
                  <p:cNvPr id="119" name="Rectangle: Rounded Corners 118"/>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120" name="Picture 1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nvGrpSpPr>
                <p:cNvPr id="116" name="Group 115"/>
                <p:cNvGrpSpPr/>
                <p:nvPr/>
              </p:nvGrpSpPr>
              <p:grpSpPr>
                <a:xfrm>
                  <a:off x="7748038" y="3572028"/>
                  <a:ext cx="370698" cy="370698"/>
                  <a:chOff x="10024583" y="5200003"/>
                  <a:chExt cx="1428919" cy="1428919"/>
                </a:xfrm>
              </p:grpSpPr>
              <p:sp>
                <p:nvSpPr>
                  <p:cNvPr id="117" name="Rectangle: Rounded Corners 116"/>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118" name="Picture 1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grpSp>
            <p:nvGrpSpPr>
              <p:cNvPr id="112" name="Group 111"/>
              <p:cNvGrpSpPr/>
              <p:nvPr/>
            </p:nvGrpSpPr>
            <p:grpSpPr>
              <a:xfrm>
                <a:off x="7453326" y="4193599"/>
                <a:ext cx="641034" cy="641034"/>
                <a:chOff x="10867935" y="5095960"/>
                <a:chExt cx="534870" cy="534870"/>
              </a:xfrm>
            </p:grpSpPr>
            <p:sp>
              <p:nvSpPr>
                <p:cNvPr id="113" name="Rectangle 112"/>
                <p:cNvSpPr/>
                <p:nvPr/>
              </p:nvSpPr>
              <p:spPr bwMode="auto">
                <a:xfrm>
                  <a:off x="10884694" y="5187155"/>
                  <a:ext cx="388144" cy="2968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114" name="Picture 1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7935" y="5095960"/>
                  <a:ext cx="534870" cy="534870"/>
                </a:xfrm>
                <a:prstGeom prst="rect">
                  <a:avLst/>
                </a:prstGeom>
              </p:spPr>
            </p:pic>
          </p:grpSp>
        </p:grpSp>
        <p:sp>
          <p:nvSpPr>
            <p:cNvPr id="10" name="Rectangle 9"/>
            <p:cNvSpPr/>
            <p:nvPr/>
          </p:nvSpPr>
          <p:spPr bwMode="auto">
            <a:xfrm>
              <a:off x="7529514" y="2355046"/>
              <a:ext cx="533400" cy="61675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21" name="Rectangle 120"/>
            <p:cNvSpPr/>
            <p:nvPr/>
          </p:nvSpPr>
          <p:spPr bwMode="auto">
            <a:xfrm>
              <a:off x="8853489" y="2355046"/>
              <a:ext cx="533400" cy="61675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22" name="Rectangle 121"/>
            <p:cNvSpPr/>
            <p:nvPr/>
          </p:nvSpPr>
          <p:spPr bwMode="auto">
            <a:xfrm>
              <a:off x="10167939" y="2355046"/>
              <a:ext cx="533400" cy="61675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47123" y="2230573"/>
              <a:ext cx="853440" cy="853440"/>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2195" y="2230573"/>
              <a:ext cx="853440" cy="853440"/>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97266" y="2230573"/>
              <a:ext cx="853440" cy="853440"/>
            </a:xfrm>
            <a:prstGeom prst="rect">
              <a:avLst/>
            </a:prstGeom>
          </p:spPr>
        </p:pic>
      </p:grpSp>
      <p:grpSp>
        <p:nvGrpSpPr>
          <p:cNvPr id="72" name="Group 71">
            <a:extLst>
              <a:ext uri="{FF2B5EF4-FFF2-40B4-BE49-F238E27FC236}">
                <a16:creationId xmlns:a16="http://schemas.microsoft.com/office/drawing/2014/main" id="{DBB2E859-67CD-41B2-814C-F3B90A555732}"/>
              </a:ext>
            </a:extLst>
          </p:cNvPr>
          <p:cNvGrpSpPr/>
          <p:nvPr/>
        </p:nvGrpSpPr>
        <p:grpSpPr>
          <a:xfrm>
            <a:off x="10954363" y="-335268"/>
            <a:ext cx="1488190" cy="1744298"/>
            <a:chOff x="10745492" y="-292054"/>
            <a:chExt cx="1697062" cy="1989116"/>
          </a:xfrm>
        </p:grpSpPr>
        <p:sp>
          <p:nvSpPr>
            <p:cNvPr id="74" name="Diagonal Stripe 73">
              <a:extLst>
                <a:ext uri="{FF2B5EF4-FFF2-40B4-BE49-F238E27FC236}">
                  <a16:creationId xmlns:a16="http://schemas.microsoft.com/office/drawing/2014/main" id="{4E00F7DE-CF58-4350-A174-C2C3FCA5D8E3}"/>
                </a:ext>
              </a:extLst>
            </p:cNvPr>
            <p:cNvSpPr/>
            <p:nvPr/>
          </p:nvSpPr>
          <p:spPr bwMode="auto">
            <a:xfrm rot="5400000">
              <a:off x="10745492" y="0"/>
              <a:ext cx="1697062" cy="1697062"/>
            </a:xfrm>
            <a:prstGeom prst="diagStripe">
              <a:avLst/>
            </a:prstGeom>
            <a:solidFill>
              <a:srgbClr val="BAD80A"/>
            </a:solidFill>
            <a:ln>
              <a:noFill/>
              <a:headEnd type="none" w="med" len="med"/>
              <a:tailEnd type="none" w="med" len="med"/>
            </a:ln>
            <a:effectLst>
              <a:outerShdw dist="762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a:solidFill>
                  <a:srgbClr val="BAD80A"/>
                </a:solidFill>
                <a:ea typeface="Segoe UI" pitchFamily="34" charset="0"/>
                <a:cs typeface="Segoe UI" pitchFamily="34" charset="0"/>
              </a:endParaRPr>
            </a:p>
          </p:txBody>
        </p:sp>
        <p:sp>
          <p:nvSpPr>
            <p:cNvPr id="75" name="TextBox 74">
              <a:extLst>
                <a:ext uri="{FF2B5EF4-FFF2-40B4-BE49-F238E27FC236}">
                  <a16:creationId xmlns:a16="http://schemas.microsoft.com/office/drawing/2014/main" id="{ADD275B3-B10C-447C-99F6-8A43AACF9ABB}"/>
                </a:ext>
              </a:extLst>
            </p:cNvPr>
            <p:cNvSpPr txBox="1"/>
            <p:nvPr/>
          </p:nvSpPr>
          <p:spPr>
            <a:xfrm rot="2704426">
              <a:off x="10827029" y="372054"/>
              <a:ext cx="1917854" cy="589637"/>
            </a:xfrm>
            <a:prstGeom prst="rect">
              <a:avLst/>
            </a:prstGeom>
            <a:noFill/>
          </p:spPr>
          <p:txBody>
            <a:bodyPr wrap="none" lIns="182880" tIns="146304" rIns="182880" bIns="146304" rtlCol="0">
              <a:spAutoFit/>
            </a:bodyPr>
            <a:lstStyle/>
            <a:p>
              <a:pPr>
                <a:lnSpc>
                  <a:spcPct val="90000"/>
                </a:lnSpc>
                <a:spcAft>
                  <a:spcPts val="600"/>
                </a:spcAft>
              </a:pPr>
              <a:r>
                <a:rPr lang="en-GB" sz="1600" b="1">
                  <a:solidFill>
                    <a:srgbClr val="647406"/>
                  </a:solidFill>
                </a:rPr>
                <a:t>  GA Jan 2017</a:t>
              </a:r>
            </a:p>
          </p:txBody>
        </p:sp>
      </p:grpSp>
      <p:sp>
        <p:nvSpPr>
          <p:cNvPr id="64" name="Content Placeholder 2">
            <a:extLst>
              <a:ext uri="{FF2B5EF4-FFF2-40B4-BE49-F238E27FC236}">
                <a16:creationId xmlns:a16="http://schemas.microsoft.com/office/drawing/2014/main" id="{49D28A7E-E470-4310-9CC7-26C2430FB087}"/>
              </a:ext>
            </a:extLst>
          </p:cNvPr>
          <p:cNvSpPr txBox="1">
            <a:spLocks/>
          </p:cNvSpPr>
          <p:nvPr/>
        </p:nvSpPr>
        <p:spPr>
          <a:xfrm>
            <a:off x="5196077" y="2231874"/>
            <a:ext cx="6863952" cy="3127010"/>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Prescriptive microservice platform</a:t>
            </a:r>
          </a:p>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Stateful and stateless microservices</a:t>
            </a:r>
          </a:p>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.NET and Java API’s </a:t>
            </a:r>
          </a:p>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Server and Linux</a:t>
            </a:r>
          </a:p>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Deploy on Azure, Azure Stack, VMware, OpenStack, AWS</a:t>
            </a:r>
          </a:p>
        </p:txBody>
      </p:sp>
    </p:spTree>
    <p:extLst>
      <p:ext uri="{BB962C8B-B14F-4D97-AF65-F5344CB8AC3E}">
        <p14:creationId xmlns:p14="http://schemas.microsoft.com/office/powerpoint/2010/main" val="2846946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45"/>
                                        </p:tgtEl>
                                        <p:attrNameLst>
                                          <p:attrName>ppt_x</p:attrName>
                                          <p:attrName>ppt_y</p:attrName>
                                        </p:attrNameLst>
                                      </p:cBhvr>
                                      <p:rCtr x="-1187" y="0"/>
                                    </p:animMotion>
                                  </p:childTnLst>
                                </p:cTn>
                              </p:par>
                              <p:par>
                                <p:cTn id="10" presetID="10" presetClass="entr" presetSubtype="0" fill="hold" grpId="0" nodeType="with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500"/>
                                        <p:tgtEl>
                                          <p:spTgt spid="64"/>
                                        </p:tgtEl>
                                      </p:cBhvr>
                                    </p:animEffect>
                                  </p:childTnLst>
                                </p:cTn>
                              </p:par>
                              <p:par>
                                <p:cTn id="13" presetID="35" presetClass="path" presetSubtype="0" decel="100000" fill="hold" grpId="1" nodeType="withEffect">
                                  <p:stCondLst>
                                    <p:cond delay="0"/>
                                  </p:stCondLst>
                                  <p:childTnLst>
                                    <p:animMotion origin="layout" path="M -7.42915E-7 9.12392E-7 L -0.05285 9.12392E-7 " pathEditMode="relative" rAng="0" ptsTypes="AA">
                                      <p:cBhvr>
                                        <p:cTn id="14" dur="750" spd="-100000" fill="hold"/>
                                        <p:tgtEl>
                                          <p:spTgt spid="6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5" grpId="1"/>
      <p:bldP spid="64" grpId="0"/>
      <p:bldP spid="64" grpId="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827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dirty="0"/>
              <a:t>Lab 2: Virtual Machine Tutorial</a:t>
            </a:r>
          </a:p>
        </p:txBody>
      </p:sp>
      <p:sp>
        <p:nvSpPr>
          <p:cNvPr id="39" name="Content Placeholder 2">
            <a:extLst>
              <a:ext uri="{FF2B5EF4-FFF2-40B4-BE49-F238E27FC236}">
                <a16:creationId xmlns:a16="http://schemas.microsoft.com/office/drawing/2014/main" id="{EE31190F-6E11-4B97-B80B-566517E06820}"/>
              </a:ext>
            </a:extLst>
          </p:cNvPr>
          <p:cNvSpPr txBox="1">
            <a:spLocks/>
          </p:cNvSpPr>
          <p:nvPr/>
        </p:nvSpPr>
        <p:spPr>
          <a:xfrm>
            <a:off x="1629917" y="1552605"/>
            <a:ext cx="8101912" cy="5066002"/>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Making use of the tutorials in Azure Docs</a:t>
            </a:r>
          </a:p>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Choose:</a:t>
            </a:r>
          </a:p>
          <a:p>
            <a:pPr lvl="1" defTabSz="932503">
              <a:lnSpc>
                <a:spcPct val="100000"/>
              </a:lnSpc>
              <a:spcBef>
                <a:spcPts val="0"/>
              </a:spcBef>
              <a:spcAft>
                <a:spcPts val="1200"/>
              </a:spcAft>
              <a:buClr>
                <a:srgbClr val="FFFFFF"/>
              </a:buClr>
              <a:defRPr/>
            </a:pPr>
            <a:r>
              <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Linux</a:t>
            </a:r>
          </a:p>
          <a:p>
            <a:pPr lvl="1" defTabSz="932503">
              <a:lnSpc>
                <a:spcPct val="100000"/>
              </a:lnSpc>
              <a:spcBef>
                <a:spcPts val="0"/>
              </a:spcBef>
              <a:spcAft>
                <a:spcPts val="1200"/>
              </a:spcAft>
              <a:buClr>
                <a:srgbClr val="FFFFFF"/>
              </a:buClr>
              <a:defRPr/>
            </a:pPr>
            <a:r>
              <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a:t>
            </a:r>
          </a:p>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Choose:</a:t>
            </a:r>
          </a:p>
          <a:p>
            <a:pPr lvl="1" defTabSz="932503">
              <a:lnSpc>
                <a:spcPct val="100000"/>
              </a:lnSpc>
              <a:spcBef>
                <a:spcPts val="0"/>
              </a:spcBef>
              <a:spcAft>
                <a:spcPts val="1200"/>
              </a:spcAft>
              <a:buClr>
                <a:srgbClr val="FFFFFF"/>
              </a:buClr>
              <a:defRPr/>
            </a:pPr>
            <a:r>
              <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Portal</a:t>
            </a:r>
          </a:p>
          <a:p>
            <a:pPr lvl="1" defTabSz="932503">
              <a:lnSpc>
                <a:spcPct val="100000"/>
              </a:lnSpc>
              <a:spcBef>
                <a:spcPts val="0"/>
              </a:spcBef>
              <a:spcAft>
                <a:spcPts val="1200"/>
              </a:spcAft>
              <a:buClr>
                <a:srgbClr val="FFFFFF"/>
              </a:buClr>
              <a:defRPr/>
            </a:pPr>
            <a:r>
              <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CLI 2.0</a:t>
            </a:r>
          </a:p>
          <a:p>
            <a:pPr lvl="1" defTabSz="932503">
              <a:lnSpc>
                <a:spcPct val="100000"/>
              </a:lnSpc>
              <a:spcBef>
                <a:spcPts val="0"/>
              </a:spcBef>
              <a:spcAft>
                <a:spcPts val="1200"/>
              </a:spcAft>
              <a:buClr>
                <a:srgbClr val="FFFFFF"/>
              </a:buClr>
              <a:defRPr/>
            </a:pPr>
            <a:r>
              <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PowerShell</a:t>
            </a:r>
          </a:p>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Check the lab guide for parameters</a:t>
            </a:r>
          </a:p>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Web server configuration section is optional</a:t>
            </a:r>
          </a:p>
        </p:txBody>
      </p:sp>
    </p:spTree>
    <p:extLst>
      <p:ext uri="{BB962C8B-B14F-4D97-AF65-F5344CB8AC3E}">
        <p14:creationId xmlns:p14="http://schemas.microsoft.com/office/powerpoint/2010/main" val="2287128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35" presetClass="path" presetSubtype="0" decel="100000" fill="hold" grpId="1" nodeType="withEffect">
                                  <p:stCondLst>
                                    <p:cond delay="0"/>
                                  </p:stCondLst>
                                  <p:childTnLst>
                                    <p:animMotion origin="layout" path="M 2.91294E-6 3.60418E-6 L -0.05285 3.60418E-6 " pathEditMode="relative" rAng="0" ptsTypes="AA">
                                      <p:cBhvr>
                                        <p:cTn id="9" dur="750" spd="-100000" fill="hold"/>
                                        <p:tgtEl>
                                          <p:spTgt spid="39"/>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007739" y="2294177"/>
            <a:ext cx="4964651" cy="945204"/>
            <a:chOff x="5889611" y="2249397"/>
            <a:chExt cx="4867747" cy="926755"/>
          </a:xfrm>
        </p:grpSpPr>
        <p:sp>
          <p:nvSpPr>
            <p:cNvPr id="22" name="Rectangle 21"/>
            <p:cNvSpPr/>
            <p:nvPr/>
          </p:nvSpPr>
          <p:spPr>
            <a:xfrm>
              <a:off x="6635468" y="2249397"/>
              <a:ext cx="4121890" cy="926755"/>
            </a:xfrm>
            <a:prstGeom prst="rect">
              <a:avLst/>
            </a:prstGeom>
          </p:spPr>
          <p:txBody>
            <a:bodyPr wrap="square" lIns="182854" tIns="146283" rIns="182854" bIns="146283">
              <a:spAutoFit/>
            </a:bodyPr>
            <a:lstStyle/>
            <a:p>
              <a:pPr defTabSz="932330">
                <a:lnSpc>
                  <a:spcPct val="90000"/>
                </a:lnSpc>
                <a:defRPr/>
              </a:pPr>
              <a:r>
                <a:rPr lang="en-US" sz="2800" kern="0">
                  <a:ln w="3175">
                    <a:noFill/>
                  </a:ln>
                  <a:gradFill>
                    <a:gsLst>
                      <a:gs pos="25000">
                        <a:srgbClr val="0078D7"/>
                      </a:gs>
                      <a:gs pos="50000">
                        <a:srgbClr val="0078D7"/>
                      </a:gs>
                    </a:gsLst>
                    <a:lin ang="5400000" scaled="0"/>
                  </a:gradFill>
                  <a:latin typeface="Segoe UI Semilight"/>
                  <a:cs typeface="Segoe UI" pitchFamily="34" charset="0"/>
                </a:rPr>
                <a:t>Data and intelligence</a:t>
              </a:r>
            </a:p>
            <a:p>
              <a:pPr defTabSz="932330">
                <a:lnSpc>
                  <a:spcPct val="90000"/>
                </a:lnSpc>
                <a:defRPr/>
              </a:pPr>
              <a:r>
                <a:rPr lang="en-US" kern="0">
                  <a:gradFill>
                    <a:gsLst>
                      <a:gs pos="82143">
                        <a:srgbClr val="505050"/>
                      </a:gs>
                      <a:gs pos="50000">
                        <a:srgbClr val="505050"/>
                      </a:gs>
                    </a:gsLst>
                    <a:lin ang="5400000" scaled="0"/>
                  </a:gradFill>
                  <a:latin typeface="Segoe UI Semilight"/>
                </a:rPr>
                <a:t>Power decisions &amp; apps with insights</a:t>
              </a:r>
            </a:p>
          </p:txBody>
        </p:sp>
        <p:grpSp>
          <p:nvGrpSpPr>
            <p:cNvPr id="27" name="Group 26"/>
            <p:cNvGrpSpPr/>
            <p:nvPr/>
          </p:nvGrpSpPr>
          <p:grpSpPr>
            <a:xfrm>
              <a:off x="5889611" y="2384468"/>
              <a:ext cx="644101" cy="644101"/>
              <a:chOff x="457579" y="3616866"/>
              <a:chExt cx="657017" cy="657017"/>
            </a:xfrm>
          </p:grpSpPr>
          <p:sp>
            <p:nvSpPr>
              <p:cNvPr id="28" name="Oval 27"/>
              <p:cNvSpPr/>
              <p:nvPr/>
            </p:nvSpPr>
            <p:spPr bwMode="auto">
              <a:xfrm>
                <a:off x="457579" y="3616866"/>
                <a:ext cx="657017" cy="65701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grpSp>
        <p:nvGrpSpPr>
          <p:cNvPr id="4" name="Group 3"/>
          <p:cNvGrpSpPr/>
          <p:nvPr/>
        </p:nvGrpSpPr>
        <p:grpSpPr>
          <a:xfrm>
            <a:off x="6007741" y="4653952"/>
            <a:ext cx="3560553" cy="945204"/>
            <a:chOff x="5889612" y="4563112"/>
            <a:chExt cx="3491055" cy="926755"/>
          </a:xfrm>
        </p:grpSpPr>
        <p:sp>
          <p:nvSpPr>
            <p:cNvPr id="23" name="Rectangle 22"/>
            <p:cNvSpPr/>
            <p:nvPr/>
          </p:nvSpPr>
          <p:spPr>
            <a:xfrm>
              <a:off x="6635469" y="4563112"/>
              <a:ext cx="2745198" cy="926755"/>
            </a:xfrm>
            <a:prstGeom prst="rect">
              <a:avLst/>
            </a:prstGeom>
          </p:spPr>
          <p:txBody>
            <a:bodyPr wrap="square" lIns="182854" tIns="146283" rIns="182854" bIns="146283">
              <a:spAutoFit/>
            </a:bodyPr>
            <a:lstStyle/>
            <a:p>
              <a:pPr defTabSz="932330">
                <a:lnSpc>
                  <a:spcPct val="90000"/>
                </a:lnSpc>
                <a:defRPr/>
              </a:pPr>
              <a:r>
                <a:rPr lang="en-US" sz="2800" kern="0">
                  <a:ln w="3175">
                    <a:noFill/>
                  </a:ln>
                  <a:gradFill>
                    <a:gsLst>
                      <a:gs pos="26786">
                        <a:srgbClr val="008272"/>
                      </a:gs>
                      <a:gs pos="50000">
                        <a:srgbClr val="008272"/>
                      </a:gs>
                    </a:gsLst>
                    <a:lin ang="5400000" scaled="0"/>
                  </a:gradFill>
                  <a:latin typeface="Segoe UI Semilight"/>
                  <a:cs typeface="Segoe UI" pitchFamily="34" charset="0"/>
                </a:rPr>
                <a:t>Trust</a:t>
              </a:r>
            </a:p>
            <a:p>
              <a:pPr defTabSz="932330">
                <a:lnSpc>
                  <a:spcPct val="90000"/>
                </a:lnSpc>
                <a:defRPr/>
              </a:pPr>
              <a:r>
                <a:rPr lang="en-US" kern="0">
                  <a:gradFill>
                    <a:gsLst>
                      <a:gs pos="82143">
                        <a:srgbClr val="505050"/>
                      </a:gs>
                      <a:gs pos="50000">
                        <a:srgbClr val="505050"/>
                      </a:gs>
                    </a:gsLst>
                    <a:lin ang="5400000" scaled="0"/>
                  </a:gradFill>
                  <a:latin typeface="Segoe UI Semilight"/>
                </a:rPr>
                <a:t>Protect your business</a:t>
              </a:r>
            </a:p>
          </p:txBody>
        </p:sp>
        <p:grpSp>
          <p:nvGrpSpPr>
            <p:cNvPr id="30" name="Group 29"/>
            <p:cNvGrpSpPr/>
            <p:nvPr/>
          </p:nvGrpSpPr>
          <p:grpSpPr>
            <a:xfrm>
              <a:off x="5889612" y="4698178"/>
              <a:ext cx="644101" cy="644101"/>
              <a:chOff x="457580" y="5628520"/>
              <a:chExt cx="657017" cy="657017"/>
            </a:xfrm>
          </p:grpSpPr>
          <p:sp>
            <p:nvSpPr>
              <p:cNvPr id="31" name="Oval 30"/>
              <p:cNvSpPr/>
              <p:nvPr/>
            </p:nvSpPr>
            <p:spPr bwMode="auto">
              <a:xfrm>
                <a:off x="457580" y="5628520"/>
                <a:ext cx="657017" cy="657017"/>
              </a:xfrm>
              <a:prstGeom prst="ellipse">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grpSp>
        <p:nvGrpSpPr>
          <p:cNvPr id="3" name="Group 2"/>
          <p:cNvGrpSpPr/>
          <p:nvPr/>
        </p:nvGrpSpPr>
        <p:grpSpPr>
          <a:xfrm>
            <a:off x="6007741" y="3474064"/>
            <a:ext cx="5057775" cy="945204"/>
            <a:chOff x="5889612" y="3406254"/>
            <a:chExt cx="4959053" cy="926755"/>
          </a:xfrm>
        </p:grpSpPr>
        <p:sp>
          <p:nvSpPr>
            <p:cNvPr id="20" name="Rectangle 19"/>
            <p:cNvSpPr/>
            <p:nvPr/>
          </p:nvSpPr>
          <p:spPr>
            <a:xfrm>
              <a:off x="6635468" y="3406254"/>
              <a:ext cx="4213197" cy="926755"/>
            </a:xfrm>
            <a:prstGeom prst="rect">
              <a:avLst/>
            </a:prstGeom>
          </p:spPr>
          <p:txBody>
            <a:bodyPr wrap="square" lIns="182854" tIns="146283" rIns="182854" bIns="146283">
              <a:spAutoFit/>
            </a:bodyPr>
            <a:lstStyle/>
            <a:p>
              <a:pPr defTabSz="932330">
                <a:lnSpc>
                  <a:spcPct val="90000"/>
                </a:lnSpc>
                <a:defRPr/>
              </a:pPr>
              <a:r>
                <a:rPr lang="en-US" sz="2800" kern="0">
                  <a:ln w="3175">
                    <a:noFill/>
                  </a:ln>
                  <a:gradFill>
                    <a:gsLst>
                      <a:gs pos="56250">
                        <a:srgbClr val="D83B01"/>
                      </a:gs>
                      <a:gs pos="67000">
                        <a:srgbClr val="D83B01"/>
                      </a:gs>
                    </a:gsLst>
                    <a:lin ang="5400000" scaled="0"/>
                  </a:gradFill>
                  <a:latin typeface="Segoe UI Semilight"/>
                  <a:cs typeface="Segoe UI" pitchFamily="34" charset="0"/>
                </a:rPr>
                <a:t>Openness and flexibility</a:t>
              </a:r>
            </a:p>
            <a:p>
              <a:pPr defTabSz="932330">
                <a:lnSpc>
                  <a:spcPct val="90000"/>
                </a:lnSpc>
                <a:defRPr/>
              </a:pPr>
              <a:r>
                <a:rPr lang="en-US" kern="0">
                  <a:gradFill>
                    <a:gsLst>
                      <a:gs pos="82143">
                        <a:srgbClr val="505050"/>
                      </a:gs>
                      <a:gs pos="50000">
                        <a:srgbClr val="505050"/>
                      </a:gs>
                    </a:gsLst>
                    <a:lin ang="5400000" scaled="0"/>
                  </a:gradFill>
                  <a:latin typeface="Segoe UI Semilight"/>
                </a:rPr>
                <a:t>Build freely, deploy anywhere</a:t>
              </a:r>
            </a:p>
          </p:txBody>
        </p:sp>
        <p:grpSp>
          <p:nvGrpSpPr>
            <p:cNvPr id="33" name="Group 32"/>
            <p:cNvGrpSpPr/>
            <p:nvPr/>
          </p:nvGrpSpPr>
          <p:grpSpPr>
            <a:xfrm>
              <a:off x="5889612" y="3541320"/>
              <a:ext cx="644101" cy="644101"/>
              <a:chOff x="457580" y="4622691"/>
              <a:chExt cx="657017" cy="657017"/>
            </a:xfrm>
          </p:grpSpPr>
          <p:sp>
            <p:nvSpPr>
              <p:cNvPr id="39" name="Oval 38"/>
              <p:cNvSpPr/>
              <p:nvPr/>
            </p:nvSpPr>
            <p:spPr bwMode="auto">
              <a:xfrm>
                <a:off x="457580" y="4622691"/>
                <a:ext cx="657017" cy="657017"/>
              </a:xfrm>
              <a:prstGeom prst="ellipse">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grpSp>
        <p:nvGrpSpPr>
          <p:cNvPr id="5" name="Group 4">
            <a:extLst>
              <a:ext uri="{FF2B5EF4-FFF2-40B4-BE49-F238E27FC236}">
                <a16:creationId xmlns:a16="http://schemas.microsoft.com/office/drawing/2014/main" id="{EEFF71E8-71E7-493A-9B9D-D921DDC0A6D7}"/>
              </a:ext>
            </a:extLst>
          </p:cNvPr>
          <p:cNvGrpSpPr/>
          <p:nvPr/>
        </p:nvGrpSpPr>
        <p:grpSpPr>
          <a:xfrm>
            <a:off x="6007741" y="1114291"/>
            <a:ext cx="5513206" cy="945204"/>
            <a:chOff x="6007741" y="1114291"/>
            <a:chExt cx="5513206" cy="945204"/>
          </a:xfrm>
        </p:grpSpPr>
        <p:sp>
          <p:nvSpPr>
            <p:cNvPr id="24" name="Rectangle 23"/>
            <p:cNvSpPr/>
            <p:nvPr/>
          </p:nvSpPr>
          <p:spPr>
            <a:xfrm>
              <a:off x="6768445" y="1114291"/>
              <a:ext cx="4752502" cy="945204"/>
            </a:xfrm>
            <a:prstGeom prst="rect">
              <a:avLst/>
            </a:prstGeom>
          </p:spPr>
          <p:txBody>
            <a:bodyPr wrap="square" lIns="182854" tIns="146283" rIns="182854" bIns="146283">
              <a:spAutoFit/>
            </a:bodyPr>
            <a:lstStyle/>
            <a:p>
              <a:pPr defTabSz="932330">
                <a:lnSpc>
                  <a:spcPct val="90000"/>
                </a:lnSpc>
                <a:defRPr/>
              </a:pPr>
              <a:r>
                <a:rPr lang="en-US" sz="2800" kern="0">
                  <a:ln w="3175">
                    <a:noFill/>
                  </a:ln>
                  <a:gradFill>
                    <a:gsLst>
                      <a:gs pos="96429">
                        <a:srgbClr val="00188F"/>
                      </a:gs>
                      <a:gs pos="82143">
                        <a:srgbClr val="00188F"/>
                      </a:gs>
                    </a:gsLst>
                    <a:lin ang="5400000" scaled="0"/>
                  </a:gradFill>
                  <a:latin typeface="Segoe UI Semilight"/>
                  <a:cs typeface="Segoe UI" pitchFamily="34" charset="0"/>
                </a:rPr>
                <a:t>Application innovation</a:t>
              </a:r>
            </a:p>
            <a:p>
              <a:pPr defTabSz="932330">
                <a:lnSpc>
                  <a:spcPct val="90000"/>
                </a:lnSpc>
                <a:defRPr/>
              </a:pPr>
              <a:r>
                <a:rPr lang="en-US" kern="0">
                  <a:gradFill>
                    <a:gsLst>
                      <a:gs pos="82143">
                        <a:srgbClr val="505050"/>
                      </a:gs>
                      <a:gs pos="50000">
                        <a:srgbClr val="505050"/>
                      </a:gs>
                    </a:gsLst>
                    <a:lin ang="5400000" scaled="0"/>
                  </a:gradFill>
                  <a:latin typeface="Segoe UI Semilight"/>
                </a:rPr>
                <a:t>Accelerate innovation with the cloud</a:t>
              </a:r>
            </a:p>
          </p:txBody>
        </p:sp>
        <p:grpSp>
          <p:nvGrpSpPr>
            <p:cNvPr id="41" name="Group 40"/>
            <p:cNvGrpSpPr/>
            <p:nvPr/>
          </p:nvGrpSpPr>
          <p:grpSpPr>
            <a:xfrm>
              <a:off x="6007741" y="1252046"/>
              <a:ext cx="656923" cy="656923"/>
              <a:chOff x="457580" y="2611033"/>
              <a:chExt cx="657017" cy="657017"/>
            </a:xfrm>
          </p:grpSpPr>
          <p:sp>
            <p:nvSpPr>
              <p:cNvPr id="42" name="Oval 41"/>
              <p:cNvSpPr/>
              <p:nvPr/>
            </p:nvSpPr>
            <p:spPr bwMode="auto">
              <a:xfrm>
                <a:off x="457580" y="2611033"/>
                <a:ext cx="657017" cy="657017"/>
              </a:xfrm>
              <a:prstGeom prst="ellipse">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Freeform 13"/>
              <p:cNvSpPr>
                <a:spLocks noChangeAspect="1" noEditPoints="1"/>
              </p:cNvSpPr>
              <p:nvPr/>
            </p:nvSpPr>
            <p:spPr bwMode="auto">
              <a:xfrm>
                <a:off x="618566" y="2798123"/>
                <a:ext cx="335044" cy="232037"/>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sp>
        <p:nvSpPr>
          <p:cNvPr id="21" name="Rectangle 20"/>
          <p:cNvSpPr/>
          <p:nvPr/>
        </p:nvSpPr>
        <p:spPr bwMode="auto">
          <a:xfrm>
            <a:off x="883" y="497"/>
            <a:ext cx="5303094"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solidFill>
                <a:schemeClr val="tx1"/>
              </a:solidFill>
              <a:ea typeface="Segoe UI" pitchFamily="34" charset="0"/>
              <a:cs typeface="Segoe UI" pitchFamily="34" charset="0"/>
            </a:endParaRPr>
          </a:p>
        </p:txBody>
      </p:sp>
      <p:sp>
        <p:nvSpPr>
          <p:cNvPr id="25" name="Title 1"/>
          <p:cNvSpPr txBox="1">
            <a:spLocks/>
          </p:cNvSpPr>
          <p:nvPr/>
        </p:nvSpPr>
        <p:spPr>
          <a:xfrm>
            <a:off x="275482" y="3031047"/>
            <a:ext cx="5485621" cy="947294"/>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5399" spc="-40">
                <a:gradFill>
                  <a:gsLst>
                    <a:gs pos="1250">
                      <a:schemeClr val="bg1"/>
                    </a:gs>
                    <a:gs pos="100000">
                      <a:schemeClr val="bg1"/>
                    </a:gs>
                  </a:gsLst>
                  <a:lin ang="5400000" scaled="0"/>
                </a:gradFill>
                <a:latin typeface="Segoe UI Light"/>
              </a:rPr>
              <a:t>Microsoft Azure</a:t>
            </a:r>
          </a:p>
        </p:txBody>
      </p:sp>
    </p:spTree>
    <p:extLst>
      <p:ext uri="{BB962C8B-B14F-4D97-AF65-F5344CB8AC3E}">
        <p14:creationId xmlns:p14="http://schemas.microsoft.com/office/powerpoint/2010/main" val="1751088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1+#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1+#ppt_w/2"/>
                                          </p:val>
                                        </p:tav>
                                        <p:tav tm="100000">
                                          <p:val>
                                            <p:strVal val="#ppt_x"/>
                                          </p:val>
                                        </p:tav>
                                      </p:tavLst>
                                    </p:anim>
                                    <p:anim calcmode="lin" valueType="num">
                                      <p:cBhvr additive="base">
                                        <p:cTn id="20"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1+#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oup 4"/>
          <p:cNvGrpSpPr>
            <a:grpSpLocks noChangeAspect="1"/>
          </p:cNvGrpSpPr>
          <p:nvPr/>
        </p:nvGrpSpPr>
        <p:grpSpPr bwMode="auto">
          <a:xfrm>
            <a:off x="6515364" y="1565243"/>
            <a:ext cx="5446156" cy="4515529"/>
            <a:chOff x="2863" y="318"/>
            <a:chExt cx="4354" cy="3610"/>
          </a:xfrm>
        </p:grpSpPr>
        <p:sp>
          <p:nvSpPr>
            <p:cNvPr id="82" name="AutoShape 3"/>
            <p:cNvSpPr>
              <a:spLocks noChangeAspect="1" noChangeArrowheads="1" noTextEdit="1"/>
            </p:cNvSpPr>
            <p:nvPr/>
          </p:nvSpPr>
          <p:spPr bwMode="auto">
            <a:xfrm>
              <a:off x="2864" y="319"/>
              <a:ext cx="4353" cy="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3" name="Freeform 5"/>
            <p:cNvSpPr>
              <a:spLocks/>
            </p:cNvSpPr>
            <p:nvPr/>
          </p:nvSpPr>
          <p:spPr bwMode="auto">
            <a:xfrm>
              <a:off x="286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4" name="Freeform 6"/>
            <p:cNvSpPr>
              <a:spLocks/>
            </p:cNvSpPr>
            <p:nvPr/>
          </p:nvSpPr>
          <p:spPr bwMode="auto">
            <a:xfrm>
              <a:off x="2863" y="2620"/>
              <a:ext cx="1366"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919 w 941"/>
                <a:gd name="T23" fmla="*/ 22 h 455"/>
                <a:gd name="T24" fmla="*/ 936 w 941"/>
                <a:gd name="T25" fmla="*/ 62 h 455"/>
                <a:gd name="T26" fmla="*/ 936 w 941"/>
                <a:gd name="T27" fmla="*/ 392 h 455"/>
                <a:gd name="T28" fmla="*/ 938 w 941"/>
                <a:gd name="T29" fmla="*/ 392 h 455"/>
                <a:gd name="T30" fmla="*/ 941 w 941"/>
                <a:gd name="T31" fmla="*/ 392 h 455"/>
                <a:gd name="T32" fmla="*/ 941 w 941"/>
                <a:gd name="T33" fmla="*/ 62 h 455"/>
                <a:gd name="T34" fmla="*/ 878 w 941"/>
                <a:gd name="T35" fmla="*/ 0 h 455"/>
                <a:gd name="T36" fmla="*/ 63 w 941"/>
                <a:gd name="T37" fmla="*/ 0 h 455"/>
                <a:gd name="T38" fmla="*/ 0 w 941"/>
                <a:gd name="T39" fmla="*/ 62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2"/>
                    <a:pt x="5" y="62"/>
                    <a:pt x="5" y="62"/>
                  </a:cubicBezTo>
                  <a:cubicBezTo>
                    <a:pt x="5" y="46"/>
                    <a:pt x="12" y="32"/>
                    <a:pt x="22" y="22"/>
                  </a:cubicBezTo>
                  <a:cubicBezTo>
                    <a:pt x="33" y="11"/>
                    <a:pt x="47" y="5"/>
                    <a:pt x="63"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3"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5" name="Freeform 7"/>
            <p:cNvSpPr>
              <a:spLocks/>
            </p:cNvSpPr>
            <p:nvPr/>
          </p:nvSpPr>
          <p:spPr bwMode="auto">
            <a:xfrm>
              <a:off x="3003" y="2813"/>
              <a:ext cx="143" cy="326"/>
            </a:xfrm>
            <a:custGeom>
              <a:avLst/>
              <a:gdLst>
                <a:gd name="T0" fmla="*/ 0 w 98"/>
                <a:gd name="T1" fmla="*/ 0 h 224"/>
                <a:gd name="T2" fmla="*/ 0 w 98"/>
                <a:gd name="T3" fmla="*/ 189 h 224"/>
                <a:gd name="T4" fmla="*/ 98 w 98"/>
                <a:gd name="T5" fmla="*/ 224 h 224"/>
                <a:gd name="T6" fmla="*/ 98 w 98"/>
                <a:gd name="T7" fmla="*/ 0 h 224"/>
                <a:gd name="T8" fmla="*/ 0 w 98"/>
                <a:gd name="T9" fmla="*/ 0 h 224"/>
              </a:gdLst>
              <a:ahLst/>
              <a:cxnLst>
                <a:cxn ang="0">
                  <a:pos x="T0" y="T1"/>
                </a:cxn>
                <a:cxn ang="0">
                  <a:pos x="T2" y="T3"/>
                </a:cxn>
                <a:cxn ang="0">
                  <a:pos x="T4" y="T5"/>
                </a:cxn>
                <a:cxn ang="0">
                  <a:pos x="T6" y="T7"/>
                </a:cxn>
                <a:cxn ang="0">
                  <a:pos x="T8" y="T9"/>
                </a:cxn>
              </a:cxnLst>
              <a:rect l="0" t="0" r="r" b="b"/>
              <a:pathLst>
                <a:path w="98" h="224">
                  <a:moveTo>
                    <a:pt x="0" y="0"/>
                  </a:moveTo>
                  <a:cubicBezTo>
                    <a:pt x="0" y="189"/>
                    <a:pt x="0" y="189"/>
                    <a:pt x="0" y="189"/>
                  </a:cubicBezTo>
                  <a:cubicBezTo>
                    <a:pt x="0" y="208"/>
                    <a:pt x="44" y="224"/>
                    <a:pt x="98" y="224"/>
                  </a:cubicBezTo>
                  <a:cubicBezTo>
                    <a:pt x="98" y="0"/>
                    <a:pt x="98" y="0"/>
                    <a:pt x="98"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6" name="Freeform 8"/>
            <p:cNvSpPr>
              <a:spLocks/>
            </p:cNvSpPr>
            <p:nvPr/>
          </p:nvSpPr>
          <p:spPr bwMode="auto">
            <a:xfrm>
              <a:off x="3144" y="2813"/>
              <a:ext cx="144" cy="326"/>
            </a:xfrm>
            <a:custGeom>
              <a:avLst/>
              <a:gdLst>
                <a:gd name="T0" fmla="*/ 0 w 99"/>
                <a:gd name="T1" fmla="*/ 224 h 224"/>
                <a:gd name="T2" fmla="*/ 1 w 99"/>
                <a:gd name="T3" fmla="*/ 224 h 224"/>
                <a:gd name="T4" fmla="*/ 99 w 99"/>
                <a:gd name="T5" fmla="*/ 189 h 224"/>
                <a:gd name="T6" fmla="*/ 99 w 99"/>
                <a:gd name="T7" fmla="*/ 0 h 224"/>
                <a:gd name="T8" fmla="*/ 0 w 99"/>
                <a:gd name="T9" fmla="*/ 0 h 224"/>
                <a:gd name="T10" fmla="*/ 0 w 99"/>
                <a:gd name="T11" fmla="*/ 224 h 224"/>
              </a:gdLst>
              <a:ahLst/>
              <a:cxnLst>
                <a:cxn ang="0">
                  <a:pos x="T0" y="T1"/>
                </a:cxn>
                <a:cxn ang="0">
                  <a:pos x="T2" y="T3"/>
                </a:cxn>
                <a:cxn ang="0">
                  <a:pos x="T4" y="T5"/>
                </a:cxn>
                <a:cxn ang="0">
                  <a:pos x="T6" y="T7"/>
                </a:cxn>
                <a:cxn ang="0">
                  <a:pos x="T8" y="T9"/>
                </a:cxn>
                <a:cxn ang="0">
                  <a:pos x="T10" y="T11"/>
                </a:cxn>
              </a:cxnLst>
              <a:rect l="0" t="0" r="r" b="b"/>
              <a:pathLst>
                <a:path w="99" h="224">
                  <a:moveTo>
                    <a:pt x="0" y="224"/>
                  </a:moveTo>
                  <a:cubicBezTo>
                    <a:pt x="1" y="224"/>
                    <a:pt x="1" y="224"/>
                    <a:pt x="1" y="224"/>
                  </a:cubicBezTo>
                  <a:cubicBezTo>
                    <a:pt x="55" y="224"/>
                    <a:pt x="99" y="208"/>
                    <a:pt x="99" y="189"/>
                  </a:cubicBezTo>
                  <a:cubicBezTo>
                    <a:pt x="99" y="0"/>
                    <a:pt x="99" y="0"/>
                    <a:pt x="99" y="0"/>
                  </a:cubicBezTo>
                  <a:cubicBezTo>
                    <a:pt x="0" y="0"/>
                    <a:pt x="0" y="0"/>
                    <a:pt x="0" y="0"/>
                  </a:cubicBezTo>
                  <a:lnTo>
                    <a:pt x="0" y="224"/>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7" name="Oval 9"/>
            <p:cNvSpPr>
              <a:spLocks noChangeArrowheads="1"/>
            </p:cNvSpPr>
            <p:nvPr/>
          </p:nvSpPr>
          <p:spPr bwMode="auto">
            <a:xfrm>
              <a:off x="3003" y="2761"/>
              <a:ext cx="285" cy="1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8" name="Oval 10"/>
            <p:cNvSpPr>
              <a:spLocks noChangeArrowheads="1"/>
            </p:cNvSpPr>
            <p:nvPr/>
          </p:nvSpPr>
          <p:spPr bwMode="auto">
            <a:xfrm>
              <a:off x="3033" y="2775"/>
              <a:ext cx="226" cy="69"/>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9" name="Freeform 11"/>
            <p:cNvSpPr>
              <a:spLocks/>
            </p:cNvSpPr>
            <p:nvPr/>
          </p:nvSpPr>
          <p:spPr bwMode="auto">
            <a:xfrm>
              <a:off x="3033" y="2775"/>
              <a:ext cx="226" cy="56"/>
            </a:xfrm>
            <a:custGeom>
              <a:avLst/>
              <a:gdLst>
                <a:gd name="T0" fmla="*/ 140 w 156"/>
                <a:gd name="T1" fmla="*/ 38 h 38"/>
                <a:gd name="T2" fmla="*/ 156 w 156"/>
                <a:gd name="T3" fmla="*/ 24 h 38"/>
                <a:gd name="T4" fmla="*/ 78 w 156"/>
                <a:gd name="T5" fmla="*/ 0 h 38"/>
                <a:gd name="T6" fmla="*/ 0 w 156"/>
                <a:gd name="T7" fmla="*/ 24 h 38"/>
                <a:gd name="T8" fmla="*/ 17 w 156"/>
                <a:gd name="T9" fmla="*/ 38 h 38"/>
                <a:gd name="T10" fmla="*/ 78 w 156"/>
                <a:gd name="T11" fmla="*/ 29 h 38"/>
                <a:gd name="T12" fmla="*/ 140 w 15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56" h="38">
                  <a:moveTo>
                    <a:pt x="140" y="38"/>
                  </a:moveTo>
                  <a:cubicBezTo>
                    <a:pt x="150" y="34"/>
                    <a:pt x="156" y="29"/>
                    <a:pt x="156" y="24"/>
                  </a:cubicBezTo>
                  <a:cubicBezTo>
                    <a:pt x="156" y="11"/>
                    <a:pt x="121" y="0"/>
                    <a:pt x="78" y="0"/>
                  </a:cubicBezTo>
                  <a:cubicBezTo>
                    <a:pt x="35" y="0"/>
                    <a:pt x="0" y="11"/>
                    <a:pt x="0" y="24"/>
                  </a:cubicBezTo>
                  <a:cubicBezTo>
                    <a:pt x="0" y="29"/>
                    <a:pt x="6" y="34"/>
                    <a:pt x="17" y="38"/>
                  </a:cubicBezTo>
                  <a:cubicBezTo>
                    <a:pt x="31" y="33"/>
                    <a:pt x="53" y="29"/>
                    <a:pt x="78" y="29"/>
                  </a:cubicBezTo>
                  <a:cubicBezTo>
                    <a:pt x="103" y="29"/>
                    <a:pt x="126" y="33"/>
                    <a:pt x="140" y="38"/>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0" name="Freeform 12"/>
            <p:cNvSpPr>
              <a:spLocks noEditPoints="1"/>
            </p:cNvSpPr>
            <p:nvPr/>
          </p:nvSpPr>
          <p:spPr bwMode="auto">
            <a:xfrm>
              <a:off x="3043" y="2928"/>
              <a:ext cx="207" cy="118"/>
            </a:xfrm>
            <a:custGeom>
              <a:avLst/>
              <a:gdLst>
                <a:gd name="T0" fmla="*/ 135 w 143"/>
                <a:gd name="T1" fmla="*/ 74 h 81"/>
                <a:gd name="T2" fmla="*/ 113 w 143"/>
                <a:gd name="T3" fmla="*/ 81 h 81"/>
                <a:gd name="T4" fmla="*/ 82 w 143"/>
                <a:gd name="T5" fmla="*/ 81 h 81"/>
                <a:gd name="T6" fmla="*/ 82 w 143"/>
                <a:gd name="T7" fmla="*/ 0 h 81"/>
                <a:gd name="T8" fmla="*/ 111 w 143"/>
                <a:gd name="T9" fmla="*/ 0 h 81"/>
                <a:gd name="T10" fmla="*/ 133 w 143"/>
                <a:gd name="T11" fmla="*/ 5 h 81"/>
                <a:gd name="T12" fmla="*/ 139 w 143"/>
                <a:gd name="T13" fmla="*/ 19 h 81"/>
                <a:gd name="T14" fmla="*/ 134 w 143"/>
                <a:gd name="T15" fmla="*/ 31 h 81"/>
                <a:gd name="T16" fmla="*/ 124 w 143"/>
                <a:gd name="T17" fmla="*/ 37 h 81"/>
                <a:gd name="T18" fmla="*/ 124 w 143"/>
                <a:gd name="T19" fmla="*/ 37 h 81"/>
                <a:gd name="T20" fmla="*/ 138 w 143"/>
                <a:gd name="T21" fmla="*/ 44 h 81"/>
                <a:gd name="T22" fmla="*/ 142 w 143"/>
                <a:gd name="T23" fmla="*/ 57 h 81"/>
                <a:gd name="T24" fmla="*/ 135 w 143"/>
                <a:gd name="T25" fmla="*/ 74 h 81"/>
                <a:gd name="T26" fmla="*/ 59 w 143"/>
                <a:gd name="T27" fmla="*/ 69 h 81"/>
                <a:gd name="T28" fmla="*/ 28 w 143"/>
                <a:gd name="T29" fmla="*/ 81 h 81"/>
                <a:gd name="T30" fmla="*/ 0 w 143"/>
                <a:gd name="T31" fmla="*/ 81 h 81"/>
                <a:gd name="T32" fmla="*/ 0 w 143"/>
                <a:gd name="T33" fmla="*/ 0 h 81"/>
                <a:gd name="T34" fmla="*/ 28 w 143"/>
                <a:gd name="T35" fmla="*/ 0 h 81"/>
                <a:gd name="T36" fmla="*/ 71 w 143"/>
                <a:gd name="T37" fmla="*/ 39 h 81"/>
                <a:gd name="T38" fmla="*/ 59 w 143"/>
                <a:gd name="T3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81">
                  <a:moveTo>
                    <a:pt x="135" y="74"/>
                  </a:moveTo>
                  <a:cubicBezTo>
                    <a:pt x="129" y="78"/>
                    <a:pt x="122" y="81"/>
                    <a:pt x="113" y="81"/>
                  </a:cubicBezTo>
                  <a:cubicBezTo>
                    <a:pt x="82" y="81"/>
                    <a:pt x="82" y="81"/>
                    <a:pt x="82" y="81"/>
                  </a:cubicBezTo>
                  <a:cubicBezTo>
                    <a:pt x="82" y="0"/>
                    <a:pt x="82" y="0"/>
                    <a:pt x="82" y="0"/>
                  </a:cubicBezTo>
                  <a:cubicBezTo>
                    <a:pt x="111" y="0"/>
                    <a:pt x="111" y="0"/>
                    <a:pt x="111" y="0"/>
                  </a:cubicBezTo>
                  <a:cubicBezTo>
                    <a:pt x="121" y="0"/>
                    <a:pt x="128" y="2"/>
                    <a:pt x="133" y="5"/>
                  </a:cubicBezTo>
                  <a:cubicBezTo>
                    <a:pt x="137" y="9"/>
                    <a:pt x="139" y="13"/>
                    <a:pt x="139" y="19"/>
                  </a:cubicBezTo>
                  <a:cubicBezTo>
                    <a:pt x="139" y="24"/>
                    <a:pt x="138" y="28"/>
                    <a:pt x="134" y="31"/>
                  </a:cubicBezTo>
                  <a:cubicBezTo>
                    <a:pt x="131" y="34"/>
                    <a:pt x="128" y="36"/>
                    <a:pt x="124" y="37"/>
                  </a:cubicBezTo>
                  <a:cubicBezTo>
                    <a:pt x="124" y="37"/>
                    <a:pt x="124" y="37"/>
                    <a:pt x="124" y="37"/>
                  </a:cubicBezTo>
                  <a:cubicBezTo>
                    <a:pt x="129" y="38"/>
                    <a:pt x="134" y="40"/>
                    <a:pt x="138" y="44"/>
                  </a:cubicBezTo>
                  <a:cubicBezTo>
                    <a:pt x="141" y="47"/>
                    <a:pt x="142" y="52"/>
                    <a:pt x="142" y="57"/>
                  </a:cubicBezTo>
                  <a:cubicBezTo>
                    <a:pt x="143" y="64"/>
                    <a:pt x="140" y="70"/>
                    <a:pt x="135" y="74"/>
                  </a:cubicBezTo>
                  <a:close/>
                  <a:moveTo>
                    <a:pt x="59" y="69"/>
                  </a:moveTo>
                  <a:cubicBezTo>
                    <a:pt x="52" y="77"/>
                    <a:pt x="41" y="81"/>
                    <a:pt x="28" y="81"/>
                  </a:cubicBezTo>
                  <a:cubicBezTo>
                    <a:pt x="0" y="81"/>
                    <a:pt x="0" y="81"/>
                    <a:pt x="0" y="81"/>
                  </a:cubicBezTo>
                  <a:cubicBezTo>
                    <a:pt x="0" y="0"/>
                    <a:pt x="0" y="0"/>
                    <a:pt x="0" y="0"/>
                  </a:cubicBezTo>
                  <a:cubicBezTo>
                    <a:pt x="28" y="0"/>
                    <a:pt x="28" y="0"/>
                    <a:pt x="28" y="0"/>
                  </a:cubicBezTo>
                  <a:cubicBezTo>
                    <a:pt x="57" y="0"/>
                    <a:pt x="71" y="13"/>
                    <a:pt x="71" y="39"/>
                  </a:cubicBezTo>
                  <a:cubicBezTo>
                    <a:pt x="71" y="52"/>
                    <a:pt x="67" y="62"/>
                    <a:pt x="59"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1" name="Freeform 13"/>
            <p:cNvSpPr>
              <a:spLocks/>
            </p:cNvSpPr>
            <p:nvPr/>
          </p:nvSpPr>
          <p:spPr bwMode="auto">
            <a:xfrm>
              <a:off x="3069" y="2950"/>
              <a:ext cx="49" cy="74"/>
            </a:xfrm>
            <a:custGeom>
              <a:avLst/>
              <a:gdLst>
                <a:gd name="T0" fmla="*/ 9 w 34"/>
                <a:gd name="T1" fmla="*/ 0 h 51"/>
                <a:gd name="T2" fmla="*/ 0 w 34"/>
                <a:gd name="T3" fmla="*/ 0 h 51"/>
                <a:gd name="T4" fmla="*/ 0 w 34"/>
                <a:gd name="T5" fmla="*/ 51 h 51"/>
                <a:gd name="T6" fmla="*/ 9 w 34"/>
                <a:gd name="T7" fmla="*/ 51 h 51"/>
                <a:gd name="T8" fmla="*/ 28 w 34"/>
                <a:gd name="T9" fmla="*/ 44 h 51"/>
                <a:gd name="T10" fmla="*/ 34 w 34"/>
                <a:gd name="T11" fmla="*/ 25 h 51"/>
                <a:gd name="T12" fmla="*/ 28 w 34"/>
                <a:gd name="T13" fmla="*/ 7 h 51"/>
                <a:gd name="T14" fmla="*/ 9 w 34"/>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1">
                  <a:moveTo>
                    <a:pt x="9" y="0"/>
                  </a:moveTo>
                  <a:cubicBezTo>
                    <a:pt x="0" y="0"/>
                    <a:pt x="0" y="0"/>
                    <a:pt x="0" y="0"/>
                  </a:cubicBezTo>
                  <a:cubicBezTo>
                    <a:pt x="0" y="51"/>
                    <a:pt x="0" y="51"/>
                    <a:pt x="0" y="51"/>
                  </a:cubicBezTo>
                  <a:cubicBezTo>
                    <a:pt x="9" y="51"/>
                    <a:pt x="9" y="51"/>
                    <a:pt x="9" y="51"/>
                  </a:cubicBezTo>
                  <a:cubicBezTo>
                    <a:pt x="17" y="51"/>
                    <a:pt x="23" y="49"/>
                    <a:pt x="28" y="44"/>
                  </a:cubicBezTo>
                  <a:cubicBezTo>
                    <a:pt x="32" y="39"/>
                    <a:pt x="34" y="33"/>
                    <a:pt x="34" y="25"/>
                  </a:cubicBezTo>
                  <a:cubicBezTo>
                    <a:pt x="34" y="17"/>
                    <a:pt x="32" y="11"/>
                    <a:pt x="28" y="7"/>
                  </a:cubicBezTo>
                  <a:cubicBezTo>
                    <a:pt x="23" y="2"/>
                    <a:pt x="17" y="0"/>
                    <a:pt x="9"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2" name="Freeform 14"/>
            <p:cNvSpPr>
              <a:spLocks/>
            </p:cNvSpPr>
            <p:nvPr/>
          </p:nvSpPr>
          <p:spPr bwMode="auto">
            <a:xfrm>
              <a:off x="3188" y="2948"/>
              <a:ext cx="29" cy="28"/>
            </a:xfrm>
            <a:custGeom>
              <a:avLst/>
              <a:gdLst>
                <a:gd name="T0" fmla="*/ 17 w 20"/>
                <a:gd name="T1" fmla="*/ 16 h 19"/>
                <a:gd name="T2" fmla="*/ 20 w 20"/>
                <a:gd name="T3" fmla="*/ 9 h 19"/>
                <a:gd name="T4" fmla="*/ 7 w 20"/>
                <a:gd name="T5" fmla="*/ 0 h 19"/>
                <a:gd name="T6" fmla="*/ 0 w 20"/>
                <a:gd name="T7" fmla="*/ 0 h 19"/>
                <a:gd name="T8" fmla="*/ 0 w 20"/>
                <a:gd name="T9" fmla="*/ 19 h 19"/>
                <a:gd name="T10" fmla="*/ 8 w 20"/>
                <a:gd name="T11" fmla="*/ 19 h 19"/>
                <a:gd name="T12" fmla="*/ 17 w 20"/>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17" y="16"/>
                  </a:moveTo>
                  <a:cubicBezTo>
                    <a:pt x="19" y="14"/>
                    <a:pt x="20" y="12"/>
                    <a:pt x="20" y="9"/>
                  </a:cubicBezTo>
                  <a:cubicBezTo>
                    <a:pt x="20" y="3"/>
                    <a:pt x="16" y="0"/>
                    <a:pt x="7" y="0"/>
                  </a:cubicBezTo>
                  <a:cubicBezTo>
                    <a:pt x="0" y="0"/>
                    <a:pt x="0" y="0"/>
                    <a:pt x="0" y="0"/>
                  </a:cubicBezTo>
                  <a:cubicBezTo>
                    <a:pt x="0" y="19"/>
                    <a:pt x="0" y="19"/>
                    <a:pt x="0" y="19"/>
                  </a:cubicBezTo>
                  <a:cubicBezTo>
                    <a:pt x="8" y="19"/>
                    <a:pt x="8" y="19"/>
                    <a:pt x="8" y="19"/>
                  </a:cubicBezTo>
                  <a:cubicBezTo>
                    <a:pt x="12" y="19"/>
                    <a:pt x="15" y="18"/>
                    <a:pt x="17" y="1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3" name="Freeform 15"/>
            <p:cNvSpPr>
              <a:spLocks/>
            </p:cNvSpPr>
            <p:nvPr/>
          </p:nvSpPr>
          <p:spPr bwMode="auto">
            <a:xfrm>
              <a:off x="3188" y="2995"/>
              <a:ext cx="33" cy="30"/>
            </a:xfrm>
            <a:custGeom>
              <a:avLst/>
              <a:gdLst>
                <a:gd name="T0" fmla="*/ 20 w 23"/>
                <a:gd name="T1" fmla="*/ 3 h 21"/>
                <a:gd name="T2" fmla="*/ 10 w 23"/>
                <a:gd name="T3" fmla="*/ 0 h 21"/>
                <a:gd name="T4" fmla="*/ 0 w 23"/>
                <a:gd name="T5" fmla="*/ 0 h 21"/>
                <a:gd name="T6" fmla="*/ 0 w 23"/>
                <a:gd name="T7" fmla="*/ 21 h 21"/>
                <a:gd name="T8" fmla="*/ 10 w 23"/>
                <a:gd name="T9" fmla="*/ 21 h 21"/>
                <a:gd name="T10" fmla="*/ 20 w 23"/>
                <a:gd name="T11" fmla="*/ 18 h 21"/>
                <a:gd name="T12" fmla="*/ 23 w 23"/>
                <a:gd name="T13" fmla="*/ 10 h 21"/>
                <a:gd name="T14" fmla="*/ 20 w 23"/>
                <a:gd name="T15" fmla="*/ 3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1">
                  <a:moveTo>
                    <a:pt x="20" y="3"/>
                  </a:moveTo>
                  <a:cubicBezTo>
                    <a:pt x="18" y="1"/>
                    <a:pt x="14" y="0"/>
                    <a:pt x="10" y="0"/>
                  </a:cubicBezTo>
                  <a:cubicBezTo>
                    <a:pt x="0" y="0"/>
                    <a:pt x="0" y="0"/>
                    <a:pt x="0" y="0"/>
                  </a:cubicBezTo>
                  <a:cubicBezTo>
                    <a:pt x="0" y="21"/>
                    <a:pt x="0" y="21"/>
                    <a:pt x="0" y="21"/>
                  </a:cubicBezTo>
                  <a:cubicBezTo>
                    <a:pt x="10" y="21"/>
                    <a:pt x="10" y="21"/>
                    <a:pt x="10" y="21"/>
                  </a:cubicBezTo>
                  <a:cubicBezTo>
                    <a:pt x="14" y="21"/>
                    <a:pt x="18" y="20"/>
                    <a:pt x="20" y="18"/>
                  </a:cubicBezTo>
                  <a:cubicBezTo>
                    <a:pt x="22" y="16"/>
                    <a:pt x="23" y="14"/>
                    <a:pt x="23" y="10"/>
                  </a:cubicBezTo>
                  <a:cubicBezTo>
                    <a:pt x="23" y="7"/>
                    <a:pt x="22" y="5"/>
                    <a:pt x="20" y="3"/>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4" name="Rectangle 16"/>
            <p:cNvSpPr>
              <a:spLocks noChangeArrowheads="1"/>
            </p:cNvSpPr>
            <p:nvPr/>
          </p:nvSpPr>
          <p:spPr bwMode="auto">
            <a:xfrm>
              <a:off x="3398" y="2838"/>
              <a:ext cx="497"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1428" kern="0">
                  <a:solidFill>
                    <a:srgbClr val="FFFFFF"/>
                  </a:solidFill>
                  <a:latin typeface="Segoe UI Semilight" panose="020B0402040204020203" pitchFamily="34" charset="0"/>
                  <a:cs typeface="Segoe UI Semilight" panose="020B0402040204020203" pitchFamily="34" charset="0"/>
                </a:rPr>
                <a:t>SQL - A</a:t>
              </a:r>
              <a:endParaRPr lang="en-US" altLang="en-US" sz="1122" kern="0">
                <a:solidFill>
                  <a:srgbClr val="00B0F0"/>
                </a:solidFill>
                <a:latin typeface="Segoe UI Semilight" panose="020B0402040204020203" pitchFamily="34" charset="0"/>
                <a:cs typeface="Segoe UI Semilight" panose="020B0402040204020203" pitchFamily="34" charset="0"/>
              </a:endParaRPr>
            </a:p>
          </p:txBody>
        </p:sp>
        <p:sp>
          <p:nvSpPr>
            <p:cNvPr id="95" name="Freeform 17"/>
            <p:cNvSpPr>
              <a:spLocks/>
            </p:cNvSpPr>
            <p:nvPr/>
          </p:nvSpPr>
          <p:spPr bwMode="auto">
            <a:xfrm>
              <a:off x="432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6" name="Freeform 18"/>
            <p:cNvSpPr>
              <a:spLocks/>
            </p:cNvSpPr>
            <p:nvPr/>
          </p:nvSpPr>
          <p:spPr bwMode="auto">
            <a:xfrm>
              <a:off x="4322" y="2620"/>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878 w 941"/>
                <a:gd name="T23" fmla="*/ 5 h 455"/>
                <a:gd name="T24" fmla="*/ 919 w 941"/>
                <a:gd name="T25" fmla="*/ 22 h 455"/>
                <a:gd name="T26" fmla="*/ 936 w 941"/>
                <a:gd name="T27" fmla="*/ 62 h 455"/>
                <a:gd name="T28" fmla="*/ 936 w 941"/>
                <a:gd name="T29" fmla="*/ 392 h 455"/>
                <a:gd name="T30" fmla="*/ 938 w 941"/>
                <a:gd name="T31" fmla="*/ 392 h 455"/>
                <a:gd name="T32" fmla="*/ 941 w 941"/>
                <a:gd name="T33" fmla="*/ 392 h 455"/>
                <a:gd name="T34" fmla="*/ 941 w 941"/>
                <a:gd name="T35" fmla="*/ 62 h 455"/>
                <a:gd name="T36" fmla="*/ 878 w 941"/>
                <a:gd name="T37" fmla="*/ 0 h 455"/>
                <a:gd name="T38" fmla="*/ 63 w 941"/>
                <a:gd name="T39" fmla="*/ 0 h 455"/>
                <a:gd name="T40" fmla="*/ 0 w 941"/>
                <a:gd name="T41" fmla="*/ 62 h 455"/>
                <a:gd name="T42" fmla="*/ 0 w 941"/>
                <a:gd name="T43" fmla="*/ 392 h 455"/>
                <a:gd name="T44" fmla="*/ 63 w 941"/>
                <a:gd name="T45" fmla="*/ 455 h 455"/>
                <a:gd name="T46" fmla="*/ 878 w 941"/>
                <a:gd name="T47" fmla="*/ 455 h 455"/>
                <a:gd name="T48" fmla="*/ 878 w 941"/>
                <a:gd name="T49" fmla="*/ 455 h 455"/>
                <a:gd name="T50" fmla="*/ 941 w 941"/>
                <a:gd name="T51" fmla="*/ 392 h 455"/>
                <a:gd name="T52" fmla="*/ 938 w 941"/>
                <a:gd name="T53"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2" y="444"/>
                    <a:pt x="22" y="433"/>
                  </a:cubicBezTo>
                  <a:cubicBezTo>
                    <a:pt x="11" y="423"/>
                    <a:pt x="5" y="408"/>
                    <a:pt x="5" y="392"/>
                  </a:cubicBezTo>
                  <a:cubicBezTo>
                    <a:pt x="5" y="62"/>
                    <a:pt x="5" y="62"/>
                    <a:pt x="5" y="62"/>
                  </a:cubicBezTo>
                  <a:cubicBezTo>
                    <a:pt x="5" y="46"/>
                    <a:pt x="11" y="32"/>
                    <a:pt x="22" y="22"/>
                  </a:cubicBezTo>
                  <a:cubicBezTo>
                    <a:pt x="32" y="11"/>
                    <a:pt x="47" y="5"/>
                    <a:pt x="63" y="5"/>
                  </a:cubicBezTo>
                  <a:cubicBezTo>
                    <a:pt x="878" y="5"/>
                    <a:pt x="878" y="5"/>
                    <a:pt x="878"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2"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878" y="455"/>
                    <a:pt x="878" y="455"/>
                    <a:pt x="878" y="455"/>
                  </a:cubicBezTo>
                  <a:cubicBezTo>
                    <a:pt x="912"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7" name="Freeform 19"/>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8" name="Freeform 20"/>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9" name="Freeform 21"/>
            <p:cNvSpPr>
              <a:spLocks/>
            </p:cNvSpPr>
            <p:nvPr/>
          </p:nvSpPr>
          <p:spPr bwMode="auto">
            <a:xfrm>
              <a:off x="4472" y="2845"/>
              <a:ext cx="42" cy="10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0" name="Freeform 22"/>
            <p:cNvSpPr>
              <a:spLocks/>
            </p:cNvSpPr>
            <p:nvPr/>
          </p:nvSpPr>
          <p:spPr bwMode="auto">
            <a:xfrm>
              <a:off x="4523" y="2958"/>
              <a:ext cx="203" cy="101"/>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1" name="Freeform 23"/>
            <p:cNvSpPr>
              <a:spLocks/>
            </p:cNvSpPr>
            <p:nvPr/>
          </p:nvSpPr>
          <p:spPr bwMode="auto">
            <a:xfrm>
              <a:off x="4604" y="2881"/>
              <a:ext cx="144" cy="121"/>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2" name="Freeform 24"/>
            <p:cNvSpPr>
              <a:spLocks/>
            </p:cNvSpPr>
            <p:nvPr/>
          </p:nvSpPr>
          <p:spPr bwMode="auto">
            <a:xfrm>
              <a:off x="4534" y="2807"/>
              <a:ext cx="63" cy="60"/>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3" name="Freeform 25"/>
            <p:cNvSpPr>
              <a:spLocks/>
            </p:cNvSpPr>
            <p:nvPr/>
          </p:nvSpPr>
          <p:spPr bwMode="auto">
            <a:xfrm>
              <a:off x="4478" y="2953"/>
              <a:ext cx="45" cy="114"/>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4" name="Freeform 26"/>
            <p:cNvSpPr>
              <a:spLocks/>
            </p:cNvSpPr>
            <p:nvPr/>
          </p:nvSpPr>
          <p:spPr bwMode="auto">
            <a:xfrm>
              <a:off x="4499" y="2867"/>
              <a:ext cx="105" cy="115"/>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5" name="Freeform 27"/>
            <p:cNvSpPr>
              <a:spLocks/>
            </p:cNvSpPr>
            <p:nvPr/>
          </p:nvSpPr>
          <p:spPr bwMode="auto">
            <a:xfrm>
              <a:off x="4575" y="2831"/>
              <a:ext cx="144" cy="63"/>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6" name="Freeform 28"/>
            <p:cNvSpPr>
              <a:spLocks/>
            </p:cNvSpPr>
            <p:nvPr/>
          </p:nvSpPr>
          <p:spPr bwMode="auto">
            <a:xfrm>
              <a:off x="4653" y="2921"/>
              <a:ext cx="75" cy="72"/>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7" name="Freeform 29"/>
            <p:cNvSpPr>
              <a:spLocks/>
            </p:cNvSpPr>
            <p:nvPr/>
          </p:nvSpPr>
          <p:spPr bwMode="auto">
            <a:xfrm>
              <a:off x="4590" y="3002"/>
              <a:ext cx="66" cy="67"/>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8" name="Freeform 30"/>
            <p:cNvSpPr>
              <a:spLocks/>
            </p:cNvSpPr>
            <p:nvPr/>
          </p:nvSpPr>
          <p:spPr bwMode="auto">
            <a:xfrm>
              <a:off x="4468" y="2902"/>
              <a:ext cx="103" cy="101"/>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9" name="Rectangle 31"/>
            <p:cNvSpPr>
              <a:spLocks noChangeArrowheads="1"/>
            </p:cNvSpPr>
            <p:nvPr/>
          </p:nvSpPr>
          <p:spPr bwMode="auto">
            <a:xfrm>
              <a:off x="4884" y="2838"/>
              <a:ext cx="518"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1428" kern="0">
                  <a:solidFill>
                    <a:srgbClr val="FFFFFF"/>
                  </a:solidFill>
                  <a:latin typeface="Segoe UI Semilight" panose="020B0402040204020203" pitchFamily="34" charset="0"/>
                  <a:cs typeface="Segoe UI Semilight" panose="020B0402040204020203" pitchFamily="34" charset="0"/>
                </a:rPr>
                <a:t>Website</a:t>
              </a:r>
              <a:endParaRPr lang="en-US" altLang="en-US" sz="1836" kern="0">
                <a:solidFill>
                  <a:srgbClr val="00B0F0"/>
                </a:solidFill>
                <a:latin typeface="Segoe UI Semilight" panose="020B0402040204020203" pitchFamily="34" charset="0"/>
                <a:cs typeface="Segoe UI Semilight" panose="020B0402040204020203" pitchFamily="34" charset="0"/>
              </a:endParaRPr>
            </a:p>
          </p:txBody>
        </p:sp>
        <p:sp>
          <p:nvSpPr>
            <p:cNvPr id="110" name="Freeform 32"/>
            <p:cNvSpPr>
              <a:spLocks/>
            </p:cNvSpPr>
            <p:nvPr/>
          </p:nvSpPr>
          <p:spPr bwMode="auto">
            <a:xfrm>
              <a:off x="5778" y="2584"/>
              <a:ext cx="1353" cy="647"/>
            </a:xfrm>
            <a:custGeom>
              <a:avLst/>
              <a:gdLst>
                <a:gd name="T0" fmla="*/ 874 w 932"/>
                <a:gd name="T1" fmla="*/ 0 h 446"/>
                <a:gd name="T2" fmla="*/ 59 w 932"/>
                <a:gd name="T3" fmla="*/ 0 h 446"/>
                <a:gd name="T4" fmla="*/ 18 w 932"/>
                <a:gd name="T5" fmla="*/ 17 h 446"/>
                <a:gd name="T6" fmla="*/ 0 w 932"/>
                <a:gd name="T7" fmla="*/ 58 h 446"/>
                <a:gd name="T8" fmla="*/ 0 w 932"/>
                <a:gd name="T9" fmla="*/ 388 h 446"/>
                <a:gd name="T10" fmla="*/ 18 w 932"/>
                <a:gd name="T11" fmla="*/ 430 h 446"/>
                <a:gd name="T12" fmla="*/ 53 w 932"/>
                <a:gd name="T13" fmla="*/ 446 h 446"/>
                <a:gd name="T14" fmla="*/ 53 w 932"/>
                <a:gd name="T15" fmla="*/ 442 h 446"/>
                <a:gd name="T16" fmla="*/ 53 w 932"/>
                <a:gd name="T17" fmla="*/ 113 h 446"/>
                <a:gd name="T18" fmla="*/ 113 w 932"/>
                <a:gd name="T19" fmla="*/ 52 h 446"/>
                <a:gd name="T20" fmla="*/ 928 w 932"/>
                <a:gd name="T21" fmla="*/ 52 h 446"/>
                <a:gd name="T22" fmla="*/ 932 w 932"/>
                <a:gd name="T23" fmla="*/ 52 h 446"/>
                <a:gd name="T24" fmla="*/ 915 w 932"/>
                <a:gd name="T25" fmla="*/ 17 h 446"/>
                <a:gd name="T26" fmla="*/ 874 w 932"/>
                <a:gd name="T27" fmla="*/ 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2" h="446">
                  <a:moveTo>
                    <a:pt x="874" y="0"/>
                  </a:moveTo>
                  <a:cubicBezTo>
                    <a:pt x="59" y="0"/>
                    <a:pt x="59" y="0"/>
                    <a:pt x="59" y="0"/>
                  </a:cubicBezTo>
                  <a:cubicBezTo>
                    <a:pt x="43" y="0"/>
                    <a:pt x="28" y="7"/>
                    <a:pt x="18" y="17"/>
                  </a:cubicBezTo>
                  <a:cubicBezTo>
                    <a:pt x="7" y="28"/>
                    <a:pt x="0" y="42"/>
                    <a:pt x="0" y="58"/>
                  </a:cubicBezTo>
                  <a:cubicBezTo>
                    <a:pt x="0" y="388"/>
                    <a:pt x="0" y="388"/>
                    <a:pt x="0" y="388"/>
                  </a:cubicBezTo>
                  <a:cubicBezTo>
                    <a:pt x="0" y="404"/>
                    <a:pt x="7" y="419"/>
                    <a:pt x="18" y="430"/>
                  </a:cubicBezTo>
                  <a:cubicBezTo>
                    <a:pt x="27" y="439"/>
                    <a:pt x="39" y="445"/>
                    <a:pt x="53" y="446"/>
                  </a:cubicBezTo>
                  <a:cubicBezTo>
                    <a:pt x="53" y="445"/>
                    <a:pt x="53" y="444"/>
                    <a:pt x="53" y="442"/>
                  </a:cubicBezTo>
                  <a:cubicBezTo>
                    <a:pt x="53" y="113"/>
                    <a:pt x="53" y="113"/>
                    <a:pt x="53" y="113"/>
                  </a:cubicBezTo>
                  <a:cubicBezTo>
                    <a:pt x="53" y="79"/>
                    <a:pt x="80" y="52"/>
                    <a:pt x="113" y="52"/>
                  </a:cubicBezTo>
                  <a:cubicBezTo>
                    <a:pt x="928" y="52"/>
                    <a:pt x="928" y="52"/>
                    <a:pt x="928" y="52"/>
                  </a:cubicBezTo>
                  <a:cubicBezTo>
                    <a:pt x="929" y="52"/>
                    <a:pt x="930" y="52"/>
                    <a:pt x="932" y="52"/>
                  </a:cubicBezTo>
                  <a:cubicBezTo>
                    <a:pt x="930" y="39"/>
                    <a:pt x="924" y="26"/>
                    <a:pt x="915" y="17"/>
                  </a:cubicBezTo>
                  <a:cubicBezTo>
                    <a:pt x="904" y="7"/>
                    <a:pt x="890" y="0"/>
                    <a:pt x="874" y="0"/>
                  </a:cubicBezTo>
                </a:path>
              </a:pathLst>
            </a:custGeom>
            <a:solidFill>
              <a:srgbClr val="4E6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1" name="Freeform 33"/>
            <p:cNvSpPr>
              <a:spLocks/>
            </p:cNvSpPr>
            <p:nvPr/>
          </p:nvSpPr>
          <p:spPr bwMode="auto">
            <a:xfrm>
              <a:off x="5772" y="2578"/>
              <a:ext cx="1365" cy="659"/>
            </a:xfrm>
            <a:custGeom>
              <a:avLst/>
              <a:gdLst>
                <a:gd name="T0" fmla="*/ 878 w 940"/>
                <a:gd name="T1" fmla="*/ 0 h 454"/>
                <a:gd name="T2" fmla="*/ 63 w 940"/>
                <a:gd name="T3" fmla="*/ 0 h 454"/>
                <a:gd name="T4" fmla="*/ 0 w 940"/>
                <a:gd name="T5" fmla="*/ 62 h 454"/>
                <a:gd name="T6" fmla="*/ 0 w 940"/>
                <a:gd name="T7" fmla="*/ 392 h 454"/>
                <a:gd name="T8" fmla="*/ 57 w 940"/>
                <a:gd name="T9" fmla="*/ 454 h 454"/>
                <a:gd name="T10" fmla="*/ 57 w 940"/>
                <a:gd name="T11" fmla="*/ 450 h 454"/>
                <a:gd name="T12" fmla="*/ 22 w 940"/>
                <a:gd name="T13" fmla="*/ 434 h 454"/>
                <a:gd name="T14" fmla="*/ 4 w 940"/>
                <a:gd name="T15" fmla="*/ 392 h 454"/>
                <a:gd name="T16" fmla="*/ 4 w 940"/>
                <a:gd name="T17" fmla="*/ 62 h 454"/>
                <a:gd name="T18" fmla="*/ 22 w 940"/>
                <a:gd name="T19" fmla="*/ 21 h 454"/>
                <a:gd name="T20" fmla="*/ 63 w 940"/>
                <a:gd name="T21" fmla="*/ 4 h 454"/>
                <a:gd name="T22" fmla="*/ 878 w 940"/>
                <a:gd name="T23" fmla="*/ 4 h 454"/>
                <a:gd name="T24" fmla="*/ 919 w 940"/>
                <a:gd name="T25" fmla="*/ 21 h 454"/>
                <a:gd name="T26" fmla="*/ 936 w 940"/>
                <a:gd name="T27" fmla="*/ 56 h 454"/>
                <a:gd name="T28" fmla="*/ 940 w 940"/>
                <a:gd name="T29" fmla="*/ 57 h 454"/>
                <a:gd name="T30" fmla="*/ 878 w 940"/>
                <a:gd name="T31"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0" h="454">
                  <a:moveTo>
                    <a:pt x="878" y="0"/>
                  </a:moveTo>
                  <a:cubicBezTo>
                    <a:pt x="63" y="0"/>
                    <a:pt x="63" y="0"/>
                    <a:pt x="63" y="0"/>
                  </a:cubicBezTo>
                  <a:cubicBezTo>
                    <a:pt x="28" y="0"/>
                    <a:pt x="0" y="28"/>
                    <a:pt x="0" y="62"/>
                  </a:cubicBezTo>
                  <a:cubicBezTo>
                    <a:pt x="0" y="392"/>
                    <a:pt x="0" y="392"/>
                    <a:pt x="0" y="392"/>
                  </a:cubicBezTo>
                  <a:cubicBezTo>
                    <a:pt x="0" y="425"/>
                    <a:pt x="25" y="452"/>
                    <a:pt x="57" y="454"/>
                  </a:cubicBezTo>
                  <a:cubicBezTo>
                    <a:pt x="57" y="453"/>
                    <a:pt x="57" y="452"/>
                    <a:pt x="57" y="450"/>
                  </a:cubicBezTo>
                  <a:cubicBezTo>
                    <a:pt x="43" y="449"/>
                    <a:pt x="31" y="443"/>
                    <a:pt x="22" y="434"/>
                  </a:cubicBezTo>
                  <a:cubicBezTo>
                    <a:pt x="11" y="423"/>
                    <a:pt x="4" y="408"/>
                    <a:pt x="4" y="392"/>
                  </a:cubicBezTo>
                  <a:cubicBezTo>
                    <a:pt x="4" y="62"/>
                    <a:pt x="4" y="62"/>
                    <a:pt x="4" y="62"/>
                  </a:cubicBezTo>
                  <a:cubicBezTo>
                    <a:pt x="4" y="46"/>
                    <a:pt x="11" y="32"/>
                    <a:pt x="22" y="21"/>
                  </a:cubicBezTo>
                  <a:cubicBezTo>
                    <a:pt x="32" y="11"/>
                    <a:pt x="47" y="4"/>
                    <a:pt x="63" y="4"/>
                  </a:cubicBezTo>
                  <a:cubicBezTo>
                    <a:pt x="878" y="4"/>
                    <a:pt x="878" y="4"/>
                    <a:pt x="878" y="4"/>
                  </a:cubicBezTo>
                  <a:cubicBezTo>
                    <a:pt x="894" y="4"/>
                    <a:pt x="908" y="11"/>
                    <a:pt x="919" y="21"/>
                  </a:cubicBezTo>
                  <a:cubicBezTo>
                    <a:pt x="928" y="30"/>
                    <a:pt x="934" y="43"/>
                    <a:pt x="936" y="56"/>
                  </a:cubicBezTo>
                  <a:cubicBezTo>
                    <a:pt x="937" y="56"/>
                    <a:pt x="938" y="57"/>
                    <a:pt x="940" y="57"/>
                  </a:cubicBezTo>
                  <a:cubicBezTo>
                    <a:pt x="937" y="25"/>
                    <a:pt x="910" y="0"/>
                    <a:pt x="87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2" name="Freeform 34"/>
            <p:cNvSpPr>
              <a:spLocks/>
            </p:cNvSpPr>
            <p:nvPr/>
          </p:nvSpPr>
          <p:spPr bwMode="auto">
            <a:xfrm>
              <a:off x="5855" y="2659"/>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1 h 451"/>
                <a:gd name="T10" fmla="*/ 60 w 935"/>
                <a:gd name="T11" fmla="*/ 0 h 451"/>
                <a:gd name="T12" fmla="*/ 875 w 935"/>
                <a:gd name="T13" fmla="*/ 0 h 451"/>
                <a:gd name="T14" fmla="*/ 935 w 935"/>
                <a:gd name="T15" fmla="*/ 61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1"/>
                    <a:pt x="0" y="61"/>
                    <a:pt x="0" y="61"/>
                  </a:cubicBezTo>
                  <a:cubicBezTo>
                    <a:pt x="0" y="27"/>
                    <a:pt x="27" y="0"/>
                    <a:pt x="60" y="0"/>
                  </a:cubicBezTo>
                  <a:cubicBezTo>
                    <a:pt x="875" y="0"/>
                    <a:pt x="875" y="0"/>
                    <a:pt x="875" y="0"/>
                  </a:cubicBezTo>
                  <a:cubicBezTo>
                    <a:pt x="908" y="0"/>
                    <a:pt x="935" y="27"/>
                    <a:pt x="935" y="61"/>
                  </a:cubicBezTo>
                  <a:cubicBezTo>
                    <a:pt x="935" y="390"/>
                    <a:pt x="935" y="390"/>
                    <a:pt x="935" y="390"/>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428" kern="0">
                <a:solidFill>
                  <a:srgbClr val="00B0F0"/>
                </a:solidFill>
                <a:latin typeface="Segoe UI Semilight" panose="020B0402040204020203" pitchFamily="34" charset="0"/>
                <a:cs typeface="Segoe UI Semilight" panose="020B0402040204020203" pitchFamily="34" charset="0"/>
              </a:endParaRPr>
            </a:p>
          </p:txBody>
        </p:sp>
        <p:sp>
          <p:nvSpPr>
            <p:cNvPr id="113" name="Freeform 35"/>
            <p:cNvSpPr>
              <a:spLocks/>
            </p:cNvSpPr>
            <p:nvPr/>
          </p:nvSpPr>
          <p:spPr bwMode="auto">
            <a:xfrm>
              <a:off x="5850" y="2656"/>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3 h 455"/>
                <a:gd name="T16" fmla="*/ 22 w 941"/>
                <a:gd name="T17" fmla="*/ 22 h 455"/>
                <a:gd name="T18" fmla="*/ 63 w 941"/>
                <a:gd name="T19" fmla="*/ 5 h 455"/>
                <a:gd name="T20" fmla="*/ 878 w 941"/>
                <a:gd name="T21" fmla="*/ 5 h 455"/>
                <a:gd name="T22" fmla="*/ 919 w 941"/>
                <a:gd name="T23" fmla="*/ 22 h 455"/>
                <a:gd name="T24" fmla="*/ 936 w 941"/>
                <a:gd name="T25" fmla="*/ 63 h 455"/>
                <a:gd name="T26" fmla="*/ 936 w 941"/>
                <a:gd name="T27" fmla="*/ 392 h 455"/>
                <a:gd name="T28" fmla="*/ 938 w 941"/>
                <a:gd name="T29" fmla="*/ 392 h 455"/>
                <a:gd name="T30" fmla="*/ 941 w 941"/>
                <a:gd name="T31" fmla="*/ 392 h 455"/>
                <a:gd name="T32" fmla="*/ 941 w 941"/>
                <a:gd name="T33" fmla="*/ 63 h 455"/>
                <a:gd name="T34" fmla="*/ 878 w 941"/>
                <a:gd name="T35" fmla="*/ 0 h 455"/>
                <a:gd name="T36" fmla="*/ 63 w 941"/>
                <a:gd name="T37" fmla="*/ 0 h 455"/>
                <a:gd name="T38" fmla="*/ 0 w 941"/>
                <a:gd name="T39" fmla="*/ 63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3"/>
                    <a:pt x="5" y="63"/>
                    <a:pt x="5" y="63"/>
                  </a:cubicBezTo>
                  <a:cubicBezTo>
                    <a:pt x="5" y="47"/>
                    <a:pt x="12" y="32"/>
                    <a:pt x="22" y="22"/>
                  </a:cubicBezTo>
                  <a:cubicBezTo>
                    <a:pt x="33" y="11"/>
                    <a:pt x="47" y="5"/>
                    <a:pt x="63" y="5"/>
                  </a:cubicBezTo>
                  <a:cubicBezTo>
                    <a:pt x="878" y="5"/>
                    <a:pt x="878" y="5"/>
                    <a:pt x="878" y="5"/>
                  </a:cubicBezTo>
                  <a:cubicBezTo>
                    <a:pt x="894" y="5"/>
                    <a:pt x="908" y="11"/>
                    <a:pt x="919" y="22"/>
                  </a:cubicBezTo>
                  <a:cubicBezTo>
                    <a:pt x="929" y="32"/>
                    <a:pt x="936" y="47"/>
                    <a:pt x="936" y="63"/>
                  </a:cubicBezTo>
                  <a:cubicBezTo>
                    <a:pt x="936" y="392"/>
                    <a:pt x="936" y="392"/>
                    <a:pt x="936" y="392"/>
                  </a:cubicBezTo>
                  <a:cubicBezTo>
                    <a:pt x="938" y="392"/>
                    <a:pt x="938" y="392"/>
                    <a:pt x="938" y="392"/>
                  </a:cubicBezTo>
                  <a:cubicBezTo>
                    <a:pt x="941" y="392"/>
                    <a:pt x="941" y="392"/>
                    <a:pt x="941" y="392"/>
                  </a:cubicBezTo>
                  <a:cubicBezTo>
                    <a:pt x="941" y="63"/>
                    <a:pt x="941" y="63"/>
                    <a:pt x="941" y="63"/>
                  </a:cubicBezTo>
                  <a:cubicBezTo>
                    <a:pt x="941" y="28"/>
                    <a:pt x="913" y="0"/>
                    <a:pt x="878" y="0"/>
                  </a:cubicBezTo>
                  <a:cubicBezTo>
                    <a:pt x="63" y="0"/>
                    <a:pt x="63" y="0"/>
                    <a:pt x="63" y="0"/>
                  </a:cubicBezTo>
                  <a:cubicBezTo>
                    <a:pt x="28" y="0"/>
                    <a:pt x="0" y="28"/>
                    <a:pt x="0" y="63"/>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4" name="Freeform 36"/>
            <p:cNvSpPr>
              <a:spLocks/>
            </p:cNvSpPr>
            <p:nvPr/>
          </p:nvSpPr>
          <p:spPr bwMode="auto">
            <a:xfrm>
              <a:off x="6068" y="3044"/>
              <a:ext cx="211" cy="63"/>
            </a:xfrm>
            <a:custGeom>
              <a:avLst/>
              <a:gdLst>
                <a:gd name="T0" fmla="*/ 105 w 145"/>
                <a:gd name="T1" fmla="*/ 0 h 43"/>
                <a:gd name="T2" fmla="*/ 100 w 145"/>
                <a:gd name="T3" fmla="*/ 0 h 43"/>
                <a:gd name="T4" fmla="*/ 48 w 145"/>
                <a:gd name="T5" fmla="*/ 0 h 43"/>
                <a:gd name="T6" fmla="*/ 45 w 145"/>
                <a:gd name="T7" fmla="*/ 0 h 43"/>
                <a:gd name="T8" fmla="*/ 0 w 145"/>
                <a:gd name="T9" fmla="*/ 29 h 43"/>
                <a:gd name="T10" fmla="*/ 0 w 145"/>
                <a:gd name="T11" fmla="*/ 43 h 43"/>
                <a:gd name="T12" fmla="*/ 54 w 145"/>
                <a:gd name="T13" fmla="*/ 43 h 43"/>
                <a:gd name="T14" fmla="*/ 94 w 145"/>
                <a:gd name="T15" fmla="*/ 43 h 43"/>
                <a:gd name="T16" fmla="*/ 145 w 145"/>
                <a:gd name="T17" fmla="*/ 43 h 43"/>
                <a:gd name="T18" fmla="*/ 145 w 145"/>
                <a:gd name="T19" fmla="*/ 29 h 43"/>
                <a:gd name="T20" fmla="*/ 105 w 145"/>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43">
                  <a:moveTo>
                    <a:pt x="105" y="0"/>
                  </a:moveTo>
                  <a:cubicBezTo>
                    <a:pt x="100" y="0"/>
                    <a:pt x="100" y="0"/>
                    <a:pt x="100" y="0"/>
                  </a:cubicBezTo>
                  <a:cubicBezTo>
                    <a:pt x="48" y="0"/>
                    <a:pt x="48" y="0"/>
                    <a:pt x="48" y="0"/>
                  </a:cubicBezTo>
                  <a:cubicBezTo>
                    <a:pt x="45" y="0"/>
                    <a:pt x="45" y="0"/>
                    <a:pt x="45" y="0"/>
                  </a:cubicBezTo>
                  <a:cubicBezTo>
                    <a:pt x="52" y="26"/>
                    <a:pt x="43" y="29"/>
                    <a:pt x="0" y="29"/>
                  </a:cubicBezTo>
                  <a:cubicBezTo>
                    <a:pt x="0" y="43"/>
                    <a:pt x="0" y="43"/>
                    <a:pt x="0" y="43"/>
                  </a:cubicBezTo>
                  <a:cubicBezTo>
                    <a:pt x="54" y="43"/>
                    <a:pt x="54" y="43"/>
                    <a:pt x="54" y="43"/>
                  </a:cubicBezTo>
                  <a:cubicBezTo>
                    <a:pt x="94" y="43"/>
                    <a:pt x="94" y="43"/>
                    <a:pt x="94" y="43"/>
                  </a:cubicBezTo>
                  <a:cubicBezTo>
                    <a:pt x="145" y="43"/>
                    <a:pt x="145" y="43"/>
                    <a:pt x="145" y="43"/>
                  </a:cubicBezTo>
                  <a:cubicBezTo>
                    <a:pt x="145" y="29"/>
                    <a:pt x="145" y="29"/>
                    <a:pt x="145" y="29"/>
                  </a:cubicBezTo>
                  <a:cubicBezTo>
                    <a:pt x="102" y="29"/>
                    <a:pt x="98" y="26"/>
                    <a:pt x="105"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5" name="Freeform 37"/>
            <p:cNvSpPr>
              <a:spLocks noEditPoints="1"/>
            </p:cNvSpPr>
            <p:nvPr/>
          </p:nvSpPr>
          <p:spPr bwMode="auto">
            <a:xfrm>
              <a:off x="6013" y="2810"/>
              <a:ext cx="321" cy="234"/>
            </a:xfrm>
            <a:custGeom>
              <a:avLst/>
              <a:gdLst>
                <a:gd name="T0" fmla="*/ 207 w 221"/>
                <a:gd name="T1" fmla="*/ 0 h 161"/>
                <a:gd name="T2" fmla="*/ 12 w 221"/>
                <a:gd name="T3" fmla="*/ 0 h 161"/>
                <a:gd name="T4" fmla="*/ 0 w 221"/>
                <a:gd name="T5" fmla="*/ 13 h 161"/>
                <a:gd name="T6" fmla="*/ 0 w 221"/>
                <a:gd name="T7" fmla="*/ 149 h 161"/>
                <a:gd name="T8" fmla="*/ 12 w 221"/>
                <a:gd name="T9" fmla="*/ 161 h 161"/>
                <a:gd name="T10" fmla="*/ 207 w 221"/>
                <a:gd name="T11" fmla="*/ 161 h 161"/>
                <a:gd name="T12" fmla="*/ 221 w 221"/>
                <a:gd name="T13" fmla="*/ 149 h 161"/>
                <a:gd name="T14" fmla="*/ 221 w 221"/>
                <a:gd name="T15" fmla="*/ 13 h 161"/>
                <a:gd name="T16" fmla="*/ 207 w 221"/>
                <a:gd name="T17" fmla="*/ 0 h 161"/>
                <a:gd name="T18" fmla="*/ 204 w 221"/>
                <a:gd name="T19" fmla="*/ 17 h 161"/>
                <a:gd name="T20" fmla="*/ 204 w 221"/>
                <a:gd name="T21" fmla="*/ 144 h 161"/>
                <a:gd name="T22" fmla="*/ 17 w 221"/>
                <a:gd name="T23" fmla="*/ 144 h 161"/>
                <a:gd name="T24" fmla="*/ 17 w 221"/>
                <a:gd name="T25" fmla="*/ 17 h 161"/>
                <a:gd name="T26" fmla="*/ 204 w 221"/>
                <a:gd name="T27" fmla="*/ 17 h 161"/>
                <a:gd name="T28" fmla="*/ 204 w 221"/>
                <a:gd name="T2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161">
                  <a:moveTo>
                    <a:pt x="207" y="0"/>
                  </a:moveTo>
                  <a:cubicBezTo>
                    <a:pt x="12" y="0"/>
                    <a:pt x="12" y="0"/>
                    <a:pt x="12" y="0"/>
                  </a:cubicBezTo>
                  <a:cubicBezTo>
                    <a:pt x="6" y="0"/>
                    <a:pt x="0" y="6"/>
                    <a:pt x="0" y="13"/>
                  </a:cubicBezTo>
                  <a:cubicBezTo>
                    <a:pt x="0" y="149"/>
                    <a:pt x="0" y="149"/>
                    <a:pt x="0" y="149"/>
                  </a:cubicBezTo>
                  <a:cubicBezTo>
                    <a:pt x="0" y="155"/>
                    <a:pt x="6" y="161"/>
                    <a:pt x="12" y="161"/>
                  </a:cubicBezTo>
                  <a:cubicBezTo>
                    <a:pt x="207" y="161"/>
                    <a:pt x="207" y="161"/>
                    <a:pt x="207" y="161"/>
                  </a:cubicBezTo>
                  <a:cubicBezTo>
                    <a:pt x="214" y="161"/>
                    <a:pt x="221" y="155"/>
                    <a:pt x="221" y="149"/>
                  </a:cubicBezTo>
                  <a:cubicBezTo>
                    <a:pt x="221" y="13"/>
                    <a:pt x="221" y="13"/>
                    <a:pt x="221" y="13"/>
                  </a:cubicBezTo>
                  <a:cubicBezTo>
                    <a:pt x="221" y="6"/>
                    <a:pt x="214" y="0"/>
                    <a:pt x="207" y="0"/>
                  </a:cubicBezTo>
                  <a:moveTo>
                    <a:pt x="204" y="17"/>
                  </a:moveTo>
                  <a:cubicBezTo>
                    <a:pt x="204" y="144"/>
                    <a:pt x="204" y="144"/>
                    <a:pt x="204" y="144"/>
                  </a:cubicBezTo>
                  <a:cubicBezTo>
                    <a:pt x="17" y="144"/>
                    <a:pt x="17" y="144"/>
                    <a:pt x="17" y="144"/>
                  </a:cubicBezTo>
                  <a:cubicBezTo>
                    <a:pt x="17" y="17"/>
                    <a:pt x="17" y="17"/>
                    <a:pt x="17" y="17"/>
                  </a:cubicBezTo>
                  <a:cubicBezTo>
                    <a:pt x="204" y="17"/>
                    <a:pt x="204" y="17"/>
                    <a:pt x="204" y="17"/>
                  </a:cubicBezTo>
                  <a:cubicBezTo>
                    <a:pt x="204" y="17"/>
                    <a:pt x="204" y="17"/>
                    <a:pt x="204" y="17"/>
                  </a:cubicBezTo>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6" name="Freeform 38"/>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7" name="Freeform 39"/>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8" name="Freeform 40"/>
            <p:cNvSpPr>
              <a:spLocks/>
            </p:cNvSpPr>
            <p:nvPr/>
          </p:nvSpPr>
          <p:spPr bwMode="auto">
            <a:xfrm>
              <a:off x="6013" y="2810"/>
              <a:ext cx="302" cy="234"/>
            </a:xfrm>
            <a:custGeom>
              <a:avLst/>
              <a:gdLst>
                <a:gd name="T0" fmla="*/ 17 w 208"/>
                <a:gd name="T1" fmla="*/ 144 h 161"/>
                <a:gd name="T2" fmla="*/ 17 w 208"/>
                <a:gd name="T3" fmla="*/ 144 h 161"/>
                <a:gd name="T4" fmla="*/ 17 w 208"/>
                <a:gd name="T5" fmla="*/ 17 h 161"/>
                <a:gd name="T6" fmla="*/ 188 w 208"/>
                <a:gd name="T7" fmla="*/ 17 h 161"/>
                <a:gd name="T8" fmla="*/ 208 w 208"/>
                <a:gd name="T9" fmla="*/ 0 h 161"/>
                <a:gd name="T10" fmla="*/ 207 w 208"/>
                <a:gd name="T11" fmla="*/ 0 h 161"/>
                <a:gd name="T12" fmla="*/ 12 w 208"/>
                <a:gd name="T13" fmla="*/ 0 h 161"/>
                <a:gd name="T14" fmla="*/ 0 w 208"/>
                <a:gd name="T15" fmla="*/ 13 h 161"/>
                <a:gd name="T16" fmla="*/ 0 w 208"/>
                <a:gd name="T17" fmla="*/ 149 h 161"/>
                <a:gd name="T18" fmla="*/ 12 w 208"/>
                <a:gd name="T19" fmla="*/ 161 h 161"/>
                <a:gd name="T20" fmla="*/ 17 w 208"/>
                <a:gd name="T21" fmla="*/ 161 h 161"/>
                <a:gd name="T22" fmla="*/ 37 w 208"/>
                <a:gd name="T23" fmla="*/ 144 h 161"/>
                <a:gd name="T24" fmla="*/ 17 w 208"/>
                <a:gd name="T25" fmla="*/ 14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61">
                  <a:moveTo>
                    <a:pt x="17" y="144"/>
                  </a:moveTo>
                  <a:cubicBezTo>
                    <a:pt x="17" y="144"/>
                    <a:pt x="17" y="144"/>
                    <a:pt x="17" y="144"/>
                  </a:cubicBezTo>
                  <a:cubicBezTo>
                    <a:pt x="17" y="17"/>
                    <a:pt x="17" y="17"/>
                    <a:pt x="17" y="17"/>
                  </a:cubicBezTo>
                  <a:cubicBezTo>
                    <a:pt x="188" y="17"/>
                    <a:pt x="188" y="17"/>
                    <a:pt x="188" y="17"/>
                  </a:cubicBezTo>
                  <a:cubicBezTo>
                    <a:pt x="208" y="0"/>
                    <a:pt x="208" y="0"/>
                    <a:pt x="208" y="0"/>
                  </a:cubicBezTo>
                  <a:cubicBezTo>
                    <a:pt x="207" y="0"/>
                    <a:pt x="207" y="0"/>
                    <a:pt x="207" y="0"/>
                  </a:cubicBezTo>
                  <a:cubicBezTo>
                    <a:pt x="12" y="0"/>
                    <a:pt x="12" y="0"/>
                    <a:pt x="12" y="0"/>
                  </a:cubicBezTo>
                  <a:cubicBezTo>
                    <a:pt x="6" y="0"/>
                    <a:pt x="0" y="6"/>
                    <a:pt x="0" y="13"/>
                  </a:cubicBezTo>
                  <a:cubicBezTo>
                    <a:pt x="0" y="149"/>
                    <a:pt x="0" y="149"/>
                    <a:pt x="0" y="149"/>
                  </a:cubicBezTo>
                  <a:cubicBezTo>
                    <a:pt x="0" y="155"/>
                    <a:pt x="6" y="161"/>
                    <a:pt x="12" y="161"/>
                  </a:cubicBezTo>
                  <a:cubicBezTo>
                    <a:pt x="17" y="161"/>
                    <a:pt x="17" y="161"/>
                    <a:pt x="17" y="161"/>
                  </a:cubicBezTo>
                  <a:cubicBezTo>
                    <a:pt x="37" y="144"/>
                    <a:pt x="37" y="144"/>
                    <a:pt x="37" y="144"/>
                  </a:cubicBezTo>
                  <a:lnTo>
                    <a:pt x="17" y="14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9" name="Freeform 41"/>
            <p:cNvSpPr>
              <a:spLocks/>
            </p:cNvSpPr>
            <p:nvPr/>
          </p:nvSpPr>
          <p:spPr bwMode="auto">
            <a:xfrm>
              <a:off x="6038" y="2835"/>
              <a:ext cx="248" cy="184"/>
            </a:xfrm>
            <a:custGeom>
              <a:avLst/>
              <a:gdLst>
                <a:gd name="T0" fmla="*/ 0 w 248"/>
                <a:gd name="T1" fmla="*/ 184 h 184"/>
                <a:gd name="T2" fmla="*/ 0 w 248"/>
                <a:gd name="T3" fmla="*/ 184 h 184"/>
                <a:gd name="T4" fmla="*/ 0 w 248"/>
                <a:gd name="T5" fmla="*/ 0 h 184"/>
                <a:gd name="T6" fmla="*/ 248 w 248"/>
                <a:gd name="T7" fmla="*/ 0 h 184"/>
                <a:gd name="T8" fmla="*/ 248 w 248"/>
                <a:gd name="T9" fmla="*/ 0 h 184"/>
                <a:gd name="T10" fmla="*/ 0 w 248"/>
                <a:gd name="T11" fmla="*/ 0 h 184"/>
                <a:gd name="T12" fmla="*/ 0 w 248"/>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248" h="184">
                  <a:moveTo>
                    <a:pt x="0" y="184"/>
                  </a:moveTo>
                  <a:lnTo>
                    <a:pt x="0" y="184"/>
                  </a:lnTo>
                  <a:lnTo>
                    <a:pt x="0" y="0"/>
                  </a:lnTo>
                  <a:lnTo>
                    <a:pt x="248" y="0"/>
                  </a:lnTo>
                  <a:lnTo>
                    <a:pt x="248" y="0"/>
                  </a:lnTo>
                  <a:lnTo>
                    <a:pt x="0" y="0"/>
                  </a:lnTo>
                  <a:lnTo>
                    <a:pt x="0" y="184"/>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0" name="Rectangle 42"/>
            <p:cNvSpPr>
              <a:spLocks noChangeArrowheads="1"/>
            </p:cNvSpPr>
            <p:nvPr/>
          </p:nvSpPr>
          <p:spPr bwMode="auto">
            <a:xfrm>
              <a:off x="6068" y="3086"/>
              <a:ext cx="211" cy="2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1" name="Oval 43"/>
            <p:cNvSpPr>
              <a:spLocks noChangeArrowheads="1"/>
            </p:cNvSpPr>
            <p:nvPr/>
          </p:nvSpPr>
          <p:spPr bwMode="auto">
            <a:xfrm>
              <a:off x="6167" y="2819"/>
              <a:ext cx="10" cy="9"/>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2" name="Freeform 44"/>
            <p:cNvSpPr>
              <a:spLocks/>
            </p:cNvSpPr>
            <p:nvPr/>
          </p:nvSpPr>
          <p:spPr bwMode="auto">
            <a:xfrm>
              <a:off x="6115" y="2855"/>
              <a:ext cx="116" cy="70"/>
            </a:xfrm>
            <a:custGeom>
              <a:avLst/>
              <a:gdLst>
                <a:gd name="T0" fmla="*/ 40 w 80"/>
                <a:gd name="T1" fmla="*/ 0 h 48"/>
                <a:gd name="T2" fmla="*/ 40 w 80"/>
                <a:gd name="T3" fmla="*/ 1 h 48"/>
                <a:gd name="T4" fmla="*/ 1 w 80"/>
                <a:gd name="T5" fmla="*/ 23 h 48"/>
                <a:gd name="T6" fmla="*/ 0 w 80"/>
                <a:gd name="T7" fmla="*/ 24 h 48"/>
                <a:gd name="T8" fmla="*/ 1 w 80"/>
                <a:gd name="T9" fmla="*/ 25 h 48"/>
                <a:gd name="T10" fmla="*/ 40 w 80"/>
                <a:gd name="T11" fmla="*/ 47 h 48"/>
                <a:gd name="T12" fmla="*/ 40 w 80"/>
                <a:gd name="T13" fmla="*/ 48 h 48"/>
                <a:gd name="T14" fmla="*/ 41 w 80"/>
                <a:gd name="T15" fmla="*/ 47 h 48"/>
                <a:gd name="T16" fmla="*/ 80 w 80"/>
                <a:gd name="T17" fmla="*/ 25 h 48"/>
                <a:gd name="T18" fmla="*/ 80 w 80"/>
                <a:gd name="T19" fmla="*/ 24 h 48"/>
                <a:gd name="T20" fmla="*/ 80 w 80"/>
                <a:gd name="T21" fmla="*/ 23 h 48"/>
                <a:gd name="T22" fmla="*/ 41 w 80"/>
                <a:gd name="T23" fmla="*/ 1 h 48"/>
                <a:gd name="T24" fmla="*/ 40 w 80"/>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48">
                  <a:moveTo>
                    <a:pt x="40" y="0"/>
                  </a:moveTo>
                  <a:cubicBezTo>
                    <a:pt x="40" y="0"/>
                    <a:pt x="40" y="1"/>
                    <a:pt x="40" y="1"/>
                  </a:cubicBezTo>
                  <a:cubicBezTo>
                    <a:pt x="1" y="23"/>
                    <a:pt x="1" y="23"/>
                    <a:pt x="1" y="23"/>
                  </a:cubicBezTo>
                  <a:cubicBezTo>
                    <a:pt x="1" y="23"/>
                    <a:pt x="0" y="23"/>
                    <a:pt x="0" y="24"/>
                  </a:cubicBezTo>
                  <a:cubicBezTo>
                    <a:pt x="0" y="24"/>
                    <a:pt x="1" y="25"/>
                    <a:pt x="1" y="25"/>
                  </a:cubicBezTo>
                  <a:cubicBezTo>
                    <a:pt x="40" y="47"/>
                    <a:pt x="40" y="47"/>
                    <a:pt x="40" y="47"/>
                  </a:cubicBezTo>
                  <a:cubicBezTo>
                    <a:pt x="40" y="48"/>
                    <a:pt x="40" y="48"/>
                    <a:pt x="40" y="48"/>
                  </a:cubicBezTo>
                  <a:cubicBezTo>
                    <a:pt x="41" y="47"/>
                    <a:pt x="41" y="47"/>
                    <a:pt x="41" y="47"/>
                  </a:cubicBezTo>
                  <a:cubicBezTo>
                    <a:pt x="80" y="25"/>
                    <a:pt x="80" y="25"/>
                    <a:pt x="80" y="25"/>
                  </a:cubicBezTo>
                  <a:cubicBezTo>
                    <a:pt x="80" y="25"/>
                    <a:pt x="80" y="24"/>
                    <a:pt x="80" y="24"/>
                  </a:cubicBezTo>
                  <a:cubicBezTo>
                    <a:pt x="80" y="24"/>
                    <a:pt x="80" y="23"/>
                    <a:pt x="80" y="23"/>
                  </a:cubicBezTo>
                  <a:cubicBezTo>
                    <a:pt x="41" y="1"/>
                    <a:pt x="41" y="1"/>
                    <a:pt x="41" y="1"/>
                  </a:cubicBezTo>
                  <a:cubicBezTo>
                    <a:pt x="41" y="1"/>
                    <a:pt x="40" y="0"/>
                    <a:pt x="40"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3" name="Freeform 45"/>
            <p:cNvSpPr>
              <a:spLocks/>
            </p:cNvSpPr>
            <p:nvPr/>
          </p:nvSpPr>
          <p:spPr bwMode="auto">
            <a:xfrm>
              <a:off x="6107" y="2902"/>
              <a:ext cx="60" cy="101"/>
            </a:xfrm>
            <a:custGeom>
              <a:avLst/>
              <a:gdLst>
                <a:gd name="T0" fmla="*/ 1 w 41"/>
                <a:gd name="T1" fmla="*/ 0 h 70"/>
                <a:gd name="T2" fmla="*/ 0 w 41"/>
                <a:gd name="T3" fmla="*/ 1 h 70"/>
                <a:gd name="T4" fmla="*/ 0 w 41"/>
                <a:gd name="T5" fmla="*/ 2 h 70"/>
                <a:gd name="T6" fmla="*/ 0 w 41"/>
                <a:gd name="T7" fmla="*/ 46 h 70"/>
                <a:gd name="T8" fmla="*/ 0 w 41"/>
                <a:gd name="T9" fmla="*/ 47 h 70"/>
                <a:gd name="T10" fmla="*/ 39 w 41"/>
                <a:gd name="T11" fmla="*/ 70 h 70"/>
                <a:gd name="T12" fmla="*/ 40 w 41"/>
                <a:gd name="T13" fmla="*/ 70 h 70"/>
                <a:gd name="T14" fmla="*/ 40 w 41"/>
                <a:gd name="T15" fmla="*/ 70 h 70"/>
                <a:gd name="T16" fmla="*/ 41 w 41"/>
                <a:gd name="T17" fmla="*/ 69 h 70"/>
                <a:gd name="T18" fmla="*/ 41 w 41"/>
                <a:gd name="T19" fmla="*/ 24 h 70"/>
                <a:gd name="T20" fmla="*/ 40 w 41"/>
                <a:gd name="T21" fmla="*/ 23 h 70"/>
                <a:gd name="T22" fmla="*/ 2 w 41"/>
                <a:gd name="T23" fmla="*/ 1 h 70"/>
                <a:gd name="T24" fmla="*/ 1 w 41"/>
                <a:gd name="T2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70">
                  <a:moveTo>
                    <a:pt x="1" y="0"/>
                  </a:moveTo>
                  <a:cubicBezTo>
                    <a:pt x="1" y="0"/>
                    <a:pt x="1" y="1"/>
                    <a:pt x="0" y="1"/>
                  </a:cubicBezTo>
                  <a:cubicBezTo>
                    <a:pt x="0" y="1"/>
                    <a:pt x="0" y="1"/>
                    <a:pt x="0" y="2"/>
                  </a:cubicBezTo>
                  <a:cubicBezTo>
                    <a:pt x="0" y="46"/>
                    <a:pt x="0" y="46"/>
                    <a:pt x="0" y="46"/>
                  </a:cubicBezTo>
                  <a:cubicBezTo>
                    <a:pt x="0" y="47"/>
                    <a:pt x="0" y="47"/>
                    <a:pt x="0" y="47"/>
                  </a:cubicBezTo>
                  <a:cubicBezTo>
                    <a:pt x="39" y="70"/>
                    <a:pt x="39" y="70"/>
                    <a:pt x="39" y="70"/>
                  </a:cubicBezTo>
                  <a:cubicBezTo>
                    <a:pt x="40" y="70"/>
                    <a:pt x="40" y="70"/>
                    <a:pt x="40" y="70"/>
                  </a:cubicBezTo>
                  <a:cubicBezTo>
                    <a:pt x="40" y="70"/>
                    <a:pt x="40" y="70"/>
                    <a:pt x="40" y="70"/>
                  </a:cubicBezTo>
                  <a:cubicBezTo>
                    <a:pt x="41" y="70"/>
                    <a:pt x="41" y="69"/>
                    <a:pt x="41" y="69"/>
                  </a:cubicBezTo>
                  <a:cubicBezTo>
                    <a:pt x="41" y="24"/>
                    <a:pt x="41" y="24"/>
                    <a:pt x="41" y="24"/>
                  </a:cubicBezTo>
                  <a:cubicBezTo>
                    <a:pt x="41" y="24"/>
                    <a:pt x="41" y="23"/>
                    <a:pt x="40" y="23"/>
                  </a:cubicBezTo>
                  <a:cubicBezTo>
                    <a:pt x="2" y="1"/>
                    <a:pt x="2" y="1"/>
                    <a:pt x="2" y="1"/>
                  </a:cubicBezTo>
                  <a:cubicBezTo>
                    <a:pt x="1" y="1"/>
                    <a:pt x="1" y="0"/>
                    <a:pt x="1"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4" name="Freeform 46"/>
            <p:cNvSpPr>
              <a:spLocks/>
            </p:cNvSpPr>
            <p:nvPr/>
          </p:nvSpPr>
          <p:spPr bwMode="auto">
            <a:xfrm>
              <a:off x="6180" y="2903"/>
              <a:ext cx="59" cy="100"/>
            </a:xfrm>
            <a:custGeom>
              <a:avLst/>
              <a:gdLst>
                <a:gd name="T0" fmla="*/ 39 w 41"/>
                <a:gd name="T1" fmla="*/ 0 h 69"/>
                <a:gd name="T2" fmla="*/ 39 w 41"/>
                <a:gd name="T3" fmla="*/ 0 h 69"/>
                <a:gd name="T4" fmla="*/ 0 w 41"/>
                <a:gd name="T5" fmla="*/ 22 h 69"/>
                <a:gd name="T6" fmla="*/ 0 w 41"/>
                <a:gd name="T7" fmla="*/ 23 h 69"/>
                <a:gd name="T8" fmla="*/ 0 w 41"/>
                <a:gd name="T9" fmla="*/ 68 h 69"/>
                <a:gd name="T10" fmla="*/ 0 w 41"/>
                <a:gd name="T11" fmla="*/ 69 h 69"/>
                <a:gd name="T12" fmla="*/ 1 w 41"/>
                <a:gd name="T13" fmla="*/ 69 h 69"/>
                <a:gd name="T14" fmla="*/ 1 w 41"/>
                <a:gd name="T15" fmla="*/ 69 h 69"/>
                <a:gd name="T16" fmla="*/ 40 w 41"/>
                <a:gd name="T17" fmla="*/ 46 h 69"/>
                <a:gd name="T18" fmla="*/ 41 w 41"/>
                <a:gd name="T19" fmla="*/ 45 h 69"/>
                <a:gd name="T20" fmla="*/ 41 w 41"/>
                <a:gd name="T21" fmla="*/ 1 h 69"/>
                <a:gd name="T22" fmla="*/ 40 w 41"/>
                <a:gd name="T23" fmla="*/ 0 h 69"/>
                <a:gd name="T24" fmla="*/ 39 w 41"/>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9">
                  <a:moveTo>
                    <a:pt x="39" y="0"/>
                  </a:moveTo>
                  <a:cubicBezTo>
                    <a:pt x="39" y="0"/>
                    <a:pt x="39" y="0"/>
                    <a:pt x="39" y="0"/>
                  </a:cubicBezTo>
                  <a:cubicBezTo>
                    <a:pt x="0" y="22"/>
                    <a:pt x="0" y="22"/>
                    <a:pt x="0" y="22"/>
                  </a:cubicBezTo>
                  <a:cubicBezTo>
                    <a:pt x="0" y="22"/>
                    <a:pt x="0" y="23"/>
                    <a:pt x="0" y="23"/>
                  </a:cubicBezTo>
                  <a:cubicBezTo>
                    <a:pt x="0" y="68"/>
                    <a:pt x="0" y="68"/>
                    <a:pt x="0" y="68"/>
                  </a:cubicBezTo>
                  <a:cubicBezTo>
                    <a:pt x="0" y="68"/>
                    <a:pt x="0" y="69"/>
                    <a:pt x="0" y="69"/>
                  </a:cubicBezTo>
                  <a:cubicBezTo>
                    <a:pt x="1" y="69"/>
                    <a:pt x="1" y="69"/>
                    <a:pt x="1" y="69"/>
                  </a:cubicBezTo>
                  <a:cubicBezTo>
                    <a:pt x="1" y="69"/>
                    <a:pt x="1" y="69"/>
                    <a:pt x="1" y="69"/>
                  </a:cubicBezTo>
                  <a:cubicBezTo>
                    <a:pt x="40" y="46"/>
                    <a:pt x="40" y="46"/>
                    <a:pt x="40" y="46"/>
                  </a:cubicBezTo>
                  <a:cubicBezTo>
                    <a:pt x="40" y="46"/>
                    <a:pt x="41" y="46"/>
                    <a:pt x="41" y="45"/>
                  </a:cubicBezTo>
                  <a:cubicBezTo>
                    <a:pt x="41" y="1"/>
                    <a:pt x="41" y="1"/>
                    <a:pt x="41" y="1"/>
                  </a:cubicBezTo>
                  <a:cubicBezTo>
                    <a:pt x="41" y="0"/>
                    <a:pt x="40" y="0"/>
                    <a:pt x="40" y="0"/>
                  </a:cubicBezTo>
                  <a:cubicBezTo>
                    <a:pt x="40" y="0"/>
                    <a:pt x="40" y="0"/>
                    <a:pt x="39"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5" name="Rectangle 47"/>
            <p:cNvSpPr>
              <a:spLocks noChangeArrowheads="1"/>
            </p:cNvSpPr>
            <p:nvPr/>
          </p:nvSpPr>
          <p:spPr bwMode="auto">
            <a:xfrm>
              <a:off x="6417" y="2788"/>
              <a:ext cx="414"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1428" kern="0">
                  <a:solidFill>
                    <a:srgbClr val="FFFFFF"/>
                  </a:solidFill>
                  <a:latin typeface="Segoe UI Semilight" panose="020B0402040204020203" pitchFamily="34" charset="0"/>
                  <a:cs typeface="Segoe UI Semilight" panose="020B0402040204020203" pitchFamily="34" charset="0"/>
                </a:rPr>
                <a:t>Virtual</a:t>
              </a:r>
              <a:endParaRPr lang="en-US" altLang="en-US" sz="1428" kern="0">
                <a:solidFill>
                  <a:srgbClr val="00B0F0"/>
                </a:solidFill>
                <a:latin typeface="Segoe UI Semilight" panose="020B0402040204020203" pitchFamily="34" charset="0"/>
                <a:cs typeface="Segoe UI Semilight" panose="020B0402040204020203" pitchFamily="34" charset="0"/>
              </a:endParaRPr>
            </a:p>
          </p:txBody>
        </p:sp>
        <p:sp>
          <p:nvSpPr>
            <p:cNvPr id="126" name="Rectangle 48"/>
            <p:cNvSpPr>
              <a:spLocks noChangeArrowheads="1"/>
            </p:cNvSpPr>
            <p:nvPr/>
          </p:nvSpPr>
          <p:spPr bwMode="auto">
            <a:xfrm>
              <a:off x="6417" y="2933"/>
              <a:ext cx="608"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1428" kern="0">
                  <a:solidFill>
                    <a:srgbClr val="FFFFFF"/>
                  </a:solidFill>
                  <a:latin typeface="Segoe UI Semilight" panose="020B0402040204020203" pitchFamily="34" charset="0"/>
                  <a:cs typeface="Segoe UI Semilight" panose="020B0402040204020203" pitchFamily="34" charset="0"/>
                </a:rPr>
                <a:t>Machines</a:t>
              </a:r>
              <a:endParaRPr lang="en-US" altLang="en-US" sz="1428" kern="0">
                <a:solidFill>
                  <a:srgbClr val="00B0F0"/>
                </a:solidFill>
                <a:latin typeface="Segoe UI Semilight" panose="020B0402040204020203" pitchFamily="34" charset="0"/>
                <a:cs typeface="Segoe UI Semilight" panose="020B0402040204020203" pitchFamily="34" charset="0"/>
              </a:endParaRPr>
            </a:p>
          </p:txBody>
        </p:sp>
        <p:sp>
          <p:nvSpPr>
            <p:cNvPr id="127" name="Freeform 49"/>
            <p:cNvSpPr>
              <a:spLocks/>
            </p:cNvSpPr>
            <p:nvPr/>
          </p:nvSpPr>
          <p:spPr bwMode="auto">
            <a:xfrm>
              <a:off x="4531" y="318"/>
              <a:ext cx="945" cy="955"/>
            </a:xfrm>
            <a:custGeom>
              <a:avLst/>
              <a:gdLst>
                <a:gd name="T0" fmla="*/ 650 w 650"/>
                <a:gd name="T1" fmla="*/ 0 h 658"/>
                <a:gd name="T2" fmla="*/ 608 w 650"/>
                <a:gd name="T3" fmla="*/ 42 h 658"/>
                <a:gd name="T4" fmla="*/ 608 w 650"/>
                <a:gd name="T5" fmla="*/ 602 h 658"/>
                <a:gd name="T6" fmla="*/ 608 w 650"/>
                <a:gd name="T7" fmla="*/ 617 h 658"/>
                <a:gd name="T8" fmla="*/ 566 w 650"/>
                <a:gd name="T9" fmla="*/ 658 h 658"/>
                <a:gd name="T10" fmla="*/ 0 w 650"/>
                <a:gd name="T11" fmla="*/ 658 h 658"/>
                <a:gd name="T12" fmla="*/ 42 w 650"/>
                <a:gd name="T13" fmla="*/ 617 h 658"/>
                <a:gd name="T14" fmla="*/ 42 w 650"/>
                <a:gd name="T15" fmla="*/ 602 h 658"/>
                <a:gd name="T16" fmla="*/ 42 w 650"/>
                <a:gd name="T17" fmla="*/ 42 h 658"/>
                <a:gd name="T18" fmla="*/ 84 w 650"/>
                <a:gd name="T19" fmla="*/ 0 h 658"/>
                <a:gd name="T20" fmla="*/ 650 w 650"/>
                <a:gd name="T21"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0" h="658">
                  <a:moveTo>
                    <a:pt x="650" y="0"/>
                  </a:moveTo>
                  <a:cubicBezTo>
                    <a:pt x="627" y="0"/>
                    <a:pt x="608" y="19"/>
                    <a:pt x="608" y="42"/>
                  </a:cubicBezTo>
                  <a:cubicBezTo>
                    <a:pt x="608" y="602"/>
                    <a:pt x="608" y="602"/>
                    <a:pt x="608" y="602"/>
                  </a:cubicBezTo>
                  <a:cubicBezTo>
                    <a:pt x="608" y="617"/>
                    <a:pt x="608" y="617"/>
                    <a:pt x="608" y="617"/>
                  </a:cubicBezTo>
                  <a:cubicBezTo>
                    <a:pt x="608" y="640"/>
                    <a:pt x="590" y="658"/>
                    <a:pt x="566" y="658"/>
                  </a:cubicBezTo>
                  <a:cubicBezTo>
                    <a:pt x="0" y="658"/>
                    <a:pt x="0" y="658"/>
                    <a:pt x="0" y="658"/>
                  </a:cubicBezTo>
                  <a:cubicBezTo>
                    <a:pt x="23" y="658"/>
                    <a:pt x="42" y="640"/>
                    <a:pt x="42" y="617"/>
                  </a:cubicBezTo>
                  <a:cubicBezTo>
                    <a:pt x="42" y="602"/>
                    <a:pt x="42" y="602"/>
                    <a:pt x="42" y="602"/>
                  </a:cubicBezTo>
                  <a:cubicBezTo>
                    <a:pt x="42" y="42"/>
                    <a:pt x="42" y="42"/>
                    <a:pt x="42" y="42"/>
                  </a:cubicBezTo>
                  <a:cubicBezTo>
                    <a:pt x="42" y="19"/>
                    <a:pt x="60" y="0"/>
                    <a:pt x="84" y="0"/>
                  </a:cubicBezTo>
                  <a:lnTo>
                    <a:pt x="650"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8" name="Freeform 50"/>
            <p:cNvSpPr>
              <a:spLocks/>
            </p:cNvSpPr>
            <p:nvPr/>
          </p:nvSpPr>
          <p:spPr bwMode="auto">
            <a:xfrm>
              <a:off x="4653" y="318"/>
              <a:ext cx="884" cy="120"/>
            </a:xfrm>
            <a:custGeom>
              <a:avLst/>
              <a:gdLst>
                <a:gd name="T0" fmla="*/ 566 w 608"/>
                <a:gd name="T1" fmla="*/ 0 h 83"/>
                <a:gd name="T2" fmla="*/ 0 w 608"/>
                <a:gd name="T3" fmla="*/ 0 h 83"/>
                <a:gd name="T4" fmla="*/ 41 w 608"/>
                <a:gd name="T5" fmla="*/ 42 h 83"/>
                <a:gd name="T6" fmla="*/ 0 w 608"/>
                <a:gd name="T7" fmla="*/ 83 h 83"/>
                <a:gd name="T8" fmla="*/ 566 w 608"/>
                <a:gd name="T9" fmla="*/ 83 h 83"/>
                <a:gd name="T10" fmla="*/ 608 w 608"/>
                <a:gd name="T11" fmla="*/ 42 h 83"/>
                <a:gd name="T12" fmla="*/ 566 w 608"/>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8" h="83">
                  <a:moveTo>
                    <a:pt x="566" y="0"/>
                  </a:moveTo>
                  <a:cubicBezTo>
                    <a:pt x="0" y="0"/>
                    <a:pt x="0" y="0"/>
                    <a:pt x="0" y="0"/>
                  </a:cubicBezTo>
                  <a:cubicBezTo>
                    <a:pt x="23" y="0"/>
                    <a:pt x="41" y="19"/>
                    <a:pt x="41" y="42"/>
                  </a:cubicBezTo>
                  <a:cubicBezTo>
                    <a:pt x="41" y="65"/>
                    <a:pt x="23" y="83"/>
                    <a:pt x="0" y="83"/>
                  </a:cubicBezTo>
                  <a:cubicBezTo>
                    <a:pt x="566" y="83"/>
                    <a:pt x="566" y="83"/>
                    <a:pt x="566" y="83"/>
                  </a:cubicBezTo>
                  <a:cubicBezTo>
                    <a:pt x="589" y="83"/>
                    <a:pt x="608" y="65"/>
                    <a:pt x="608" y="42"/>
                  </a:cubicBezTo>
                  <a:cubicBezTo>
                    <a:pt x="608" y="19"/>
                    <a:pt x="589" y="0"/>
                    <a:pt x="566" y="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9" name="Freeform 51"/>
            <p:cNvSpPr>
              <a:spLocks/>
            </p:cNvSpPr>
            <p:nvPr/>
          </p:nvSpPr>
          <p:spPr bwMode="auto">
            <a:xfrm>
              <a:off x="4611" y="379"/>
              <a:ext cx="102" cy="59"/>
            </a:xfrm>
            <a:custGeom>
              <a:avLst/>
              <a:gdLst>
                <a:gd name="T0" fmla="*/ 3 w 70"/>
                <a:gd name="T1" fmla="*/ 24 h 41"/>
                <a:gd name="T2" fmla="*/ 29 w 70"/>
                <a:gd name="T3" fmla="*/ 41 h 41"/>
                <a:gd name="T4" fmla="*/ 70 w 70"/>
                <a:gd name="T5" fmla="*/ 0 h 41"/>
                <a:gd name="T6" fmla="*/ 29 w 70"/>
                <a:gd name="T7" fmla="*/ 0 h 41"/>
                <a:gd name="T8" fmla="*/ 3 w 70"/>
                <a:gd name="T9" fmla="*/ 24 h 41"/>
              </a:gdLst>
              <a:ahLst/>
              <a:cxnLst>
                <a:cxn ang="0">
                  <a:pos x="T0" y="T1"/>
                </a:cxn>
                <a:cxn ang="0">
                  <a:pos x="T2" y="T3"/>
                </a:cxn>
                <a:cxn ang="0">
                  <a:pos x="T4" y="T5"/>
                </a:cxn>
                <a:cxn ang="0">
                  <a:pos x="T6" y="T7"/>
                </a:cxn>
                <a:cxn ang="0">
                  <a:pos x="T8" y="T9"/>
                </a:cxn>
              </a:cxnLst>
              <a:rect l="0" t="0" r="r" b="b"/>
              <a:pathLst>
                <a:path w="70" h="41">
                  <a:moveTo>
                    <a:pt x="3" y="24"/>
                  </a:moveTo>
                  <a:cubicBezTo>
                    <a:pt x="7" y="40"/>
                    <a:pt x="29" y="41"/>
                    <a:pt x="29" y="41"/>
                  </a:cubicBezTo>
                  <a:cubicBezTo>
                    <a:pt x="52" y="41"/>
                    <a:pt x="70" y="23"/>
                    <a:pt x="70" y="0"/>
                  </a:cubicBezTo>
                  <a:cubicBezTo>
                    <a:pt x="29" y="0"/>
                    <a:pt x="29" y="0"/>
                    <a:pt x="29" y="0"/>
                  </a:cubicBezTo>
                  <a:cubicBezTo>
                    <a:pt x="15" y="0"/>
                    <a:pt x="0" y="9"/>
                    <a:pt x="3" y="2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0" name="Freeform 52"/>
            <p:cNvSpPr>
              <a:spLocks/>
            </p:cNvSpPr>
            <p:nvPr/>
          </p:nvSpPr>
          <p:spPr bwMode="auto">
            <a:xfrm>
              <a:off x="4531" y="1153"/>
              <a:ext cx="61" cy="61"/>
            </a:xfrm>
            <a:custGeom>
              <a:avLst/>
              <a:gdLst>
                <a:gd name="T0" fmla="*/ 0 w 42"/>
                <a:gd name="T1" fmla="*/ 0 h 42"/>
                <a:gd name="T2" fmla="*/ 25 w 42"/>
                <a:gd name="T3" fmla="*/ 17 h 42"/>
                <a:gd name="T4" fmla="*/ 0 w 42"/>
                <a:gd name="T5" fmla="*/ 42 h 42"/>
                <a:gd name="T6" fmla="*/ 42 w 42"/>
                <a:gd name="T7" fmla="*/ 42 h 42"/>
                <a:gd name="T8" fmla="*/ 42 w 42"/>
                <a:gd name="T9" fmla="*/ 0 h 42"/>
                <a:gd name="T10" fmla="*/ 0 w 42"/>
                <a:gd name="T11" fmla="*/ 0 h 42"/>
              </a:gdLst>
              <a:ahLst/>
              <a:cxnLst>
                <a:cxn ang="0">
                  <a:pos x="T0" y="T1"/>
                </a:cxn>
                <a:cxn ang="0">
                  <a:pos x="T2" y="T3"/>
                </a:cxn>
                <a:cxn ang="0">
                  <a:pos x="T4" y="T5"/>
                </a:cxn>
                <a:cxn ang="0">
                  <a:pos x="T6" y="T7"/>
                </a:cxn>
                <a:cxn ang="0">
                  <a:pos x="T8" y="T9"/>
                </a:cxn>
                <a:cxn ang="0">
                  <a:pos x="T10" y="T11"/>
                </a:cxn>
              </a:cxnLst>
              <a:rect l="0" t="0" r="r" b="b"/>
              <a:pathLst>
                <a:path w="42" h="42">
                  <a:moveTo>
                    <a:pt x="0" y="0"/>
                  </a:moveTo>
                  <a:cubicBezTo>
                    <a:pt x="0" y="0"/>
                    <a:pt x="22" y="2"/>
                    <a:pt x="25" y="17"/>
                  </a:cubicBezTo>
                  <a:cubicBezTo>
                    <a:pt x="29" y="32"/>
                    <a:pt x="13" y="42"/>
                    <a:pt x="0" y="42"/>
                  </a:cubicBezTo>
                  <a:cubicBezTo>
                    <a:pt x="42" y="42"/>
                    <a:pt x="42" y="42"/>
                    <a:pt x="42" y="42"/>
                  </a:cubicBezTo>
                  <a:cubicBezTo>
                    <a:pt x="42" y="0"/>
                    <a:pt x="42" y="0"/>
                    <a:pt x="42" y="0"/>
                  </a:cubicBezTo>
                  <a:cubicBezTo>
                    <a:pt x="0" y="0"/>
                    <a:pt x="0" y="0"/>
                    <a:pt x="0" y="0"/>
                  </a:cubicBez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1" name="Freeform 53"/>
            <p:cNvSpPr>
              <a:spLocks/>
            </p:cNvSpPr>
            <p:nvPr/>
          </p:nvSpPr>
          <p:spPr bwMode="auto">
            <a:xfrm>
              <a:off x="4470" y="1153"/>
              <a:ext cx="122" cy="120"/>
            </a:xfrm>
            <a:custGeom>
              <a:avLst/>
              <a:gdLst>
                <a:gd name="T0" fmla="*/ 42 w 84"/>
                <a:gd name="T1" fmla="*/ 42 h 83"/>
                <a:gd name="T2" fmla="*/ 67 w 84"/>
                <a:gd name="T3" fmla="*/ 17 h 83"/>
                <a:gd name="T4" fmla="*/ 42 w 84"/>
                <a:gd name="T5" fmla="*/ 0 h 83"/>
                <a:gd name="T6" fmla="*/ 0 w 84"/>
                <a:gd name="T7" fmla="*/ 42 h 83"/>
                <a:gd name="T8" fmla="*/ 42 w 84"/>
                <a:gd name="T9" fmla="*/ 83 h 83"/>
                <a:gd name="T10" fmla="*/ 84 w 84"/>
                <a:gd name="T11" fmla="*/ 42 h 83"/>
                <a:gd name="T12" fmla="*/ 82 w 84"/>
                <a:gd name="T13" fmla="*/ 42 h 83"/>
                <a:gd name="T14" fmla="*/ 42 w 84"/>
                <a:gd name="T15" fmla="*/ 4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3">
                  <a:moveTo>
                    <a:pt x="42" y="42"/>
                  </a:moveTo>
                  <a:cubicBezTo>
                    <a:pt x="55" y="42"/>
                    <a:pt x="71" y="32"/>
                    <a:pt x="67" y="17"/>
                  </a:cubicBezTo>
                  <a:cubicBezTo>
                    <a:pt x="64" y="2"/>
                    <a:pt x="42" y="0"/>
                    <a:pt x="42" y="0"/>
                  </a:cubicBezTo>
                  <a:cubicBezTo>
                    <a:pt x="19" y="0"/>
                    <a:pt x="0" y="19"/>
                    <a:pt x="0" y="42"/>
                  </a:cubicBezTo>
                  <a:cubicBezTo>
                    <a:pt x="0" y="65"/>
                    <a:pt x="19" y="83"/>
                    <a:pt x="42" y="83"/>
                  </a:cubicBezTo>
                  <a:cubicBezTo>
                    <a:pt x="65" y="83"/>
                    <a:pt x="84" y="65"/>
                    <a:pt x="84" y="42"/>
                  </a:cubicBezTo>
                  <a:cubicBezTo>
                    <a:pt x="82" y="42"/>
                    <a:pt x="82" y="42"/>
                    <a:pt x="82" y="42"/>
                  </a:cubicBezTo>
                  <a:lnTo>
                    <a:pt x="42" y="42"/>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2" name="Rectangle 54"/>
            <p:cNvSpPr>
              <a:spLocks noChangeArrowheads="1"/>
            </p:cNvSpPr>
            <p:nvPr/>
          </p:nvSpPr>
          <p:spPr bwMode="auto">
            <a:xfrm>
              <a:off x="4731" y="523"/>
              <a:ext cx="416"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1428" kern="0">
                  <a:solidFill>
                    <a:srgbClr val="414042"/>
                  </a:solidFill>
                  <a:latin typeface="Segoe UI Semilight" panose="020B0402040204020203" pitchFamily="34" charset="0"/>
                  <a:cs typeface="Segoe UI Semilight" panose="020B0402040204020203" pitchFamily="34" charset="0"/>
                </a:rPr>
                <a:t>SQL-A</a:t>
              </a:r>
              <a:endParaRPr lang="en-US" altLang="en-US" sz="1071" kern="0">
                <a:solidFill>
                  <a:srgbClr val="00B0F0"/>
                </a:solidFill>
                <a:latin typeface="Segoe UI Semilight" panose="020B0402040204020203" pitchFamily="34" charset="0"/>
                <a:cs typeface="Segoe UI Semilight" panose="020B0402040204020203" pitchFamily="34" charset="0"/>
              </a:endParaRPr>
            </a:p>
          </p:txBody>
        </p:sp>
        <p:sp>
          <p:nvSpPr>
            <p:cNvPr id="133" name="Rectangle 55"/>
            <p:cNvSpPr>
              <a:spLocks noChangeArrowheads="1"/>
            </p:cNvSpPr>
            <p:nvPr/>
          </p:nvSpPr>
          <p:spPr bwMode="auto">
            <a:xfrm>
              <a:off x="4728" y="747"/>
              <a:ext cx="518"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1428" kern="0">
                  <a:solidFill>
                    <a:srgbClr val="414042"/>
                  </a:solidFill>
                  <a:latin typeface="Segoe UI Semilight" panose="020B0402040204020203" pitchFamily="34" charset="0"/>
                  <a:cs typeface="Segoe UI Semilight" panose="020B0402040204020203" pitchFamily="34" charset="0"/>
                </a:rPr>
                <a:t>Website</a:t>
              </a:r>
              <a:endParaRPr lang="en-US" altLang="en-US" sz="1071" kern="0">
                <a:solidFill>
                  <a:srgbClr val="00B0F0"/>
                </a:solidFill>
                <a:latin typeface="Segoe UI Semilight" panose="020B0402040204020203" pitchFamily="34" charset="0"/>
                <a:cs typeface="Segoe UI Semilight" panose="020B0402040204020203" pitchFamily="34" charset="0"/>
              </a:endParaRPr>
            </a:p>
          </p:txBody>
        </p:sp>
        <p:sp>
          <p:nvSpPr>
            <p:cNvPr id="134" name="Rectangle 56"/>
            <p:cNvSpPr>
              <a:spLocks noChangeArrowheads="1"/>
            </p:cNvSpPr>
            <p:nvPr/>
          </p:nvSpPr>
          <p:spPr bwMode="auto">
            <a:xfrm>
              <a:off x="4713" y="987"/>
              <a:ext cx="636"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714" b="1" kern="0">
                  <a:solidFill>
                    <a:srgbClr val="414042"/>
                  </a:solidFill>
                  <a:latin typeface="Segoe UI Semilight" panose="020B0402040204020203" pitchFamily="34" charset="0"/>
                  <a:cs typeface="Segoe UI Semilight" panose="020B0402040204020203" pitchFamily="34" charset="0"/>
                </a:rPr>
                <a:t>[SQL CONFIG] VM (2x)</a:t>
              </a:r>
              <a:endParaRPr lang="en-US" altLang="en-US" sz="1632" kern="0">
                <a:solidFill>
                  <a:srgbClr val="00B0F0"/>
                </a:solidFill>
                <a:latin typeface="Segoe UI Semilight" panose="020B0402040204020203" pitchFamily="34" charset="0"/>
                <a:cs typeface="Segoe UI Semilight" panose="020B0402040204020203" pitchFamily="34" charset="0"/>
              </a:endParaRPr>
            </a:p>
          </p:txBody>
        </p:sp>
        <p:sp>
          <p:nvSpPr>
            <p:cNvPr id="135" name="Freeform 57"/>
            <p:cNvSpPr>
              <a:spLocks/>
            </p:cNvSpPr>
            <p:nvPr/>
          </p:nvSpPr>
          <p:spPr bwMode="auto">
            <a:xfrm>
              <a:off x="3534" y="1411"/>
              <a:ext cx="1332" cy="1058"/>
            </a:xfrm>
            <a:custGeom>
              <a:avLst/>
              <a:gdLst>
                <a:gd name="T0" fmla="*/ 1308 w 1332"/>
                <a:gd name="T1" fmla="*/ 0 h 1058"/>
                <a:gd name="T2" fmla="*/ 1308 w 1332"/>
                <a:gd name="T3" fmla="*/ 432 h 1058"/>
                <a:gd name="T4" fmla="*/ 0 w 1332"/>
                <a:gd name="T5" fmla="*/ 432 h 1058"/>
                <a:gd name="T6" fmla="*/ 0 w 1332"/>
                <a:gd name="T7" fmla="*/ 1058 h 1058"/>
                <a:gd name="T8" fmla="*/ 24 w 1332"/>
                <a:gd name="T9" fmla="*/ 1058 h 1058"/>
                <a:gd name="T10" fmla="*/ 24 w 1332"/>
                <a:gd name="T11" fmla="*/ 455 h 1058"/>
                <a:gd name="T12" fmla="*/ 1332 w 1332"/>
                <a:gd name="T13" fmla="*/ 455 h 1058"/>
                <a:gd name="T14" fmla="*/ 1332 w 1332"/>
                <a:gd name="T15" fmla="*/ 0 h 1058"/>
                <a:gd name="T16" fmla="*/ 1308 w 1332"/>
                <a:gd name="T17" fmla="*/ 0 h 1058"/>
                <a:gd name="T18" fmla="*/ 1308 w 1332"/>
                <a:gd name="T19" fmla="*/ 0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2" h="1058">
                  <a:moveTo>
                    <a:pt x="1308" y="0"/>
                  </a:moveTo>
                  <a:lnTo>
                    <a:pt x="1308" y="432"/>
                  </a:lnTo>
                  <a:lnTo>
                    <a:pt x="0" y="432"/>
                  </a:lnTo>
                  <a:lnTo>
                    <a:pt x="0" y="1058"/>
                  </a:lnTo>
                  <a:lnTo>
                    <a:pt x="24" y="1058"/>
                  </a:lnTo>
                  <a:lnTo>
                    <a:pt x="24" y="455"/>
                  </a:lnTo>
                  <a:lnTo>
                    <a:pt x="1332" y="455"/>
                  </a:lnTo>
                  <a:lnTo>
                    <a:pt x="1332" y="0"/>
                  </a:lnTo>
                  <a:lnTo>
                    <a:pt x="1308" y="0"/>
                  </a:lnTo>
                  <a:lnTo>
                    <a:pt x="1308"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6" name="Oval 58"/>
            <p:cNvSpPr>
              <a:spLocks noChangeArrowheads="1"/>
            </p:cNvSpPr>
            <p:nvPr/>
          </p:nvSpPr>
          <p:spPr bwMode="auto">
            <a:xfrm>
              <a:off x="4809"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7" name="Freeform 59"/>
            <p:cNvSpPr>
              <a:spLocks/>
            </p:cNvSpPr>
            <p:nvPr/>
          </p:nvSpPr>
          <p:spPr bwMode="auto">
            <a:xfrm>
              <a:off x="3497" y="2454"/>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8" name="Rectangle 60"/>
            <p:cNvSpPr>
              <a:spLocks noChangeArrowheads="1"/>
            </p:cNvSpPr>
            <p:nvPr/>
          </p:nvSpPr>
          <p:spPr bwMode="auto">
            <a:xfrm>
              <a:off x="4995" y="1411"/>
              <a:ext cx="23" cy="1085"/>
            </a:xfrm>
            <a:prstGeom prst="rect">
              <a:avLst/>
            </a:prstGeom>
            <a:solidFill>
              <a:srgbClr val="7CCA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9" name="Freeform 61"/>
            <p:cNvSpPr>
              <a:spLocks/>
            </p:cNvSpPr>
            <p:nvPr/>
          </p:nvSpPr>
          <p:spPr bwMode="auto">
            <a:xfrm>
              <a:off x="4995" y="1411"/>
              <a:ext cx="23" cy="1085"/>
            </a:xfrm>
            <a:custGeom>
              <a:avLst/>
              <a:gdLst>
                <a:gd name="T0" fmla="*/ 0 w 23"/>
                <a:gd name="T1" fmla="*/ 0 h 1085"/>
                <a:gd name="T2" fmla="*/ 0 w 23"/>
                <a:gd name="T3" fmla="*/ 1085 h 1085"/>
                <a:gd name="T4" fmla="*/ 23 w 23"/>
                <a:gd name="T5" fmla="*/ 1085 h 1085"/>
                <a:gd name="T6" fmla="*/ 23 w 23"/>
                <a:gd name="T7" fmla="*/ 0 h 1085"/>
              </a:gdLst>
              <a:ahLst/>
              <a:cxnLst>
                <a:cxn ang="0">
                  <a:pos x="T0" y="T1"/>
                </a:cxn>
                <a:cxn ang="0">
                  <a:pos x="T2" y="T3"/>
                </a:cxn>
                <a:cxn ang="0">
                  <a:pos x="T4" y="T5"/>
                </a:cxn>
                <a:cxn ang="0">
                  <a:pos x="T6" y="T7"/>
                </a:cxn>
              </a:cxnLst>
              <a:rect l="0" t="0" r="r" b="b"/>
              <a:pathLst>
                <a:path w="23" h="1085">
                  <a:moveTo>
                    <a:pt x="0" y="0"/>
                  </a:moveTo>
                  <a:lnTo>
                    <a:pt x="0" y="1085"/>
                  </a:lnTo>
                  <a:lnTo>
                    <a:pt x="23" y="1085"/>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40" name="Oval 62"/>
            <p:cNvSpPr>
              <a:spLocks noChangeArrowheads="1"/>
            </p:cNvSpPr>
            <p:nvPr/>
          </p:nvSpPr>
          <p:spPr bwMode="auto">
            <a:xfrm>
              <a:off x="4961"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41" name="Freeform 63"/>
            <p:cNvSpPr>
              <a:spLocks/>
            </p:cNvSpPr>
            <p:nvPr/>
          </p:nvSpPr>
          <p:spPr bwMode="auto">
            <a:xfrm>
              <a:off x="4958" y="2483"/>
              <a:ext cx="96" cy="83"/>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42" name="Freeform 64"/>
            <p:cNvSpPr>
              <a:spLocks/>
            </p:cNvSpPr>
            <p:nvPr/>
          </p:nvSpPr>
          <p:spPr bwMode="auto">
            <a:xfrm>
              <a:off x="5147" y="1411"/>
              <a:ext cx="1416" cy="10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43" name="Oval 65"/>
            <p:cNvSpPr>
              <a:spLocks noChangeArrowheads="1"/>
            </p:cNvSpPr>
            <p:nvPr/>
          </p:nvSpPr>
          <p:spPr bwMode="auto">
            <a:xfrm>
              <a:off x="5114" y="1368"/>
              <a:ext cx="91"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44" name="Freeform 66"/>
            <p:cNvSpPr>
              <a:spLocks/>
            </p:cNvSpPr>
            <p:nvPr/>
          </p:nvSpPr>
          <p:spPr bwMode="auto">
            <a:xfrm>
              <a:off x="6502" y="2483"/>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45" name="Freeform 67"/>
            <p:cNvSpPr>
              <a:spLocks/>
            </p:cNvSpPr>
            <p:nvPr/>
          </p:nvSpPr>
          <p:spPr bwMode="auto">
            <a:xfrm>
              <a:off x="6193" y="2059"/>
              <a:ext cx="681" cy="254"/>
            </a:xfrm>
            <a:custGeom>
              <a:avLst/>
              <a:gdLst>
                <a:gd name="T0" fmla="*/ 469 w 469"/>
                <a:gd name="T1" fmla="*/ 145 h 175"/>
                <a:gd name="T2" fmla="*/ 439 w 469"/>
                <a:gd name="T3" fmla="*/ 175 h 175"/>
                <a:gd name="T4" fmla="*/ 30 w 469"/>
                <a:gd name="T5" fmla="*/ 175 h 175"/>
                <a:gd name="T6" fmla="*/ 0 w 469"/>
                <a:gd name="T7" fmla="*/ 145 h 175"/>
                <a:gd name="T8" fmla="*/ 0 w 469"/>
                <a:gd name="T9" fmla="*/ 30 h 175"/>
                <a:gd name="T10" fmla="*/ 30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9" y="175"/>
                  </a:cubicBezTo>
                  <a:cubicBezTo>
                    <a:pt x="30" y="175"/>
                    <a:pt x="30" y="175"/>
                    <a:pt x="30" y="175"/>
                  </a:cubicBezTo>
                  <a:cubicBezTo>
                    <a:pt x="13" y="175"/>
                    <a:pt x="0" y="162"/>
                    <a:pt x="0" y="145"/>
                  </a:cubicBezTo>
                  <a:cubicBezTo>
                    <a:pt x="0" y="30"/>
                    <a:pt x="0" y="30"/>
                    <a:pt x="0" y="30"/>
                  </a:cubicBezTo>
                  <a:cubicBezTo>
                    <a:pt x="0" y="13"/>
                    <a:pt x="13" y="0"/>
                    <a:pt x="30" y="0"/>
                  </a:cubicBezTo>
                  <a:cubicBezTo>
                    <a:pt x="439" y="0"/>
                    <a:pt x="439" y="0"/>
                    <a:pt x="439"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panose="020B0502040204020203" pitchFamily="34" charset="0"/>
                <a:cs typeface="Segoe UI" panose="020B0502040204020203" pitchFamily="34" charset="0"/>
              </a:endParaRPr>
            </a:p>
          </p:txBody>
        </p:sp>
        <p:sp>
          <p:nvSpPr>
            <p:cNvPr id="146" name="Rectangle 68"/>
            <p:cNvSpPr>
              <a:spLocks noChangeArrowheads="1"/>
            </p:cNvSpPr>
            <p:nvPr/>
          </p:nvSpPr>
          <p:spPr bwMode="auto">
            <a:xfrm>
              <a:off x="6236" y="2141"/>
              <a:ext cx="595"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714" b="1" kern="0">
                  <a:solidFill>
                    <a:srgbClr val="FFFFFF"/>
                  </a:solidFill>
                  <a:latin typeface="Segoe UI Semilight" panose="020B0402040204020203" pitchFamily="34" charset="0"/>
                  <a:cs typeface="Segoe UI Semilight" panose="020B0402040204020203" pitchFamily="34" charset="0"/>
                </a:rPr>
                <a:t>DEPENDS ON SQL</a:t>
              </a:r>
              <a:endParaRPr lang="en-US" altLang="en-US" sz="1428" kern="0">
                <a:solidFill>
                  <a:srgbClr val="00B0F0"/>
                </a:solidFill>
                <a:latin typeface="Segoe UI Semilight" panose="020B0402040204020203" pitchFamily="34" charset="0"/>
                <a:cs typeface="Segoe UI Semilight" panose="020B0402040204020203" pitchFamily="34" charset="0"/>
              </a:endParaRPr>
            </a:p>
          </p:txBody>
        </p:sp>
        <p:sp>
          <p:nvSpPr>
            <p:cNvPr id="147" name="Freeform 69"/>
            <p:cNvSpPr>
              <a:spLocks/>
            </p:cNvSpPr>
            <p:nvPr/>
          </p:nvSpPr>
          <p:spPr bwMode="auto">
            <a:xfrm>
              <a:off x="4669" y="2059"/>
              <a:ext cx="682" cy="254"/>
            </a:xfrm>
            <a:custGeom>
              <a:avLst/>
              <a:gdLst>
                <a:gd name="T0" fmla="*/ 469 w 469"/>
                <a:gd name="T1" fmla="*/ 145 h 175"/>
                <a:gd name="T2" fmla="*/ 439 w 469"/>
                <a:gd name="T3" fmla="*/ 175 h 175"/>
                <a:gd name="T4" fmla="*/ 31 w 469"/>
                <a:gd name="T5" fmla="*/ 175 h 175"/>
                <a:gd name="T6" fmla="*/ 0 w 469"/>
                <a:gd name="T7" fmla="*/ 145 h 175"/>
                <a:gd name="T8" fmla="*/ 0 w 469"/>
                <a:gd name="T9" fmla="*/ 30 h 175"/>
                <a:gd name="T10" fmla="*/ 31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6" y="175"/>
                    <a:pt x="439" y="175"/>
                  </a:cubicBezTo>
                  <a:cubicBezTo>
                    <a:pt x="31" y="175"/>
                    <a:pt x="31" y="175"/>
                    <a:pt x="31" y="175"/>
                  </a:cubicBezTo>
                  <a:cubicBezTo>
                    <a:pt x="14" y="175"/>
                    <a:pt x="0" y="162"/>
                    <a:pt x="0" y="145"/>
                  </a:cubicBezTo>
                  <a:cubicBezTo>
                    <a:pt x="0" y="30"/>
                    <a:pt x="0" y="30"/>
                    <a:pt x="0" y="30"/>
                  </a:cubicBezTo>
                  <a:cubicBezTo>
                    <a:pt x="0" y="13"/>
                    <a:pt x="14" y="0"/>
                    <a:pt x="31" y="0"/>
                  </a:cubicBezTo>
                  <a:cubicBezTo>
                    <a:pt x="439" y="0"/>
                    <a:pt x="439" y="0"/>
                    <a:pt x="439" y="0"/>
                  </a:cubicBezTo>
                  <a:cubicBezTo>
                    <a:pt x="456"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panose="020B0502040204020203" pitchFamily="34" charset="0"/>
                <a:cs typeface="Segoe UI" panose="020B0502040204020203" pitchFamily="34" charset="0"/>
              </a:endParaRPr>
            </a:p>
          </p:txBody>
        </p:sp>
        <p:sp>
          <p:nvSpPr>
            <p:cNvPr id="148" name="Rectangle 70"/>
            <p:cNvSpPr>
              <a:spLocks noChangeArrowheads="1"/>
            </p:cNvSpPr>
            <p:nvPr/>
          </p:nvSpPr>
          <p:spPr bwMode="auto">
            <a:xfrm>
              <a:off x="4713" y="2141"/>
              <a:ext cx="595"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714" b="1" kern="0">
                  <a:solidFill>
                    <a:srgbClr val="FFFFFF"/>
                  </a:solidFill>
                  <a:latin typeface="Segoe UI Semilight" panose="020B0402040204020203" pitchFamily="34" charset="0"/>
                  <a:cs typeface="Segoe UI Semilight" panose="020B0402040204020203" pitchFamily="34" charset="0"/>
                </a:rPr>
                <a:t>DEPENDS ON SQL</a:t>
              </a:r>
              <a:endParaRPr lang="en-US" altLang="en-US" sz="1428" kern="0">
                <a:solidFill>
                  <a:srgbClr val="00B0F0"/>
                </a:solidFill>
                <a:latin typeface="Segoe UI Semilight" panose="020B0402040204020203" pitchFamily="34" charset="0"/>
                <a:cs typeface="Segoe UI Semilight" panose="020B0402040204020203" pitchFamily="34" charset="0"/>
              </a:endParaRPr>
            </a:p>
          </p:txBody>
        </p:sp>
        <p:sp>
          <p:nvSpPr>
            <p:cNvPr id="149" name="Freeform 71"/>
            <p:cNvSpPr>
              <a:spLocks/>
            </p:cNvSpPr>
            <p:nvPr/>
          </p:nvSpPr>
          <p:spPr bwMode="auto">
            <a:xfrm>
              <a:off x="3500" y="3277"/>
              <a:ext cx="1535" cy="499"/>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50" name="Oval 72"/>
            <p:cNvSpPr>
              <a:spLocks noChangeArrowheads="1"/>
            </p:cNvSpPr>
            <p:nvPr/>
          </p:nvSpPr>
          <p:spPr bwMode="auto">
            <a:xfrm>
              <a:off x="3467" y="3233"/>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51" name="Freeform 73"/>
            <p:cNvSpPr>
              <a:spLocks/>
            </p:cNvSpPr>
            <p:nvPr/>
          </p:nvSpPr>
          <p:spPr bwMode="auto">
            <a:xfrm>
              <a:off x="4976" y="3322"/>
              <a:ext cx="96" cy="82"/>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52" name="Freeform 74"/>
            <p:cNvSpPr>
              <a:spLocks/>
            </p:cNvSpPr>
            <p:nvPr/>
          </p:nvSpPr>
          <p:spPr bwMode="auto">
            <a:xfrm>
              <a:off x="3929" y="3635"/>
              <a:ext cx="681" cy="255"/>
            </a:xfrm>
            <a:custGeom>
              <a:avLst/>
              <a:gdLst>
                <a:gd name="T0" fmla="*/ 469 w 469"/>
                <a:gd name="T1" fmla="*/ 145 h 175"/>
                <a:gd name="T2" fmla="*/ 438 w 469"/>
                <a:gd name="T3" fmla="*/ 175 h 175"/>
                <a:gd name="T4" fmla="*/ 30 w 469"/>
                <a:gd name="T5" fmla="*/ 175 h 175"/>
                <a:gd name="T6" fmla="*/ 0 w 469"/>
                <a:gd name="T7" fmla="*/ 145 h 175"/>
                <a:gd name="T8" fmla="*/ 0 w 469"/>
                <a:gd name="T9" fmla="*/ 30 h 175"/>
                <a:gd name="T10" fmla="*/ 30 w 469"/>
                <a:gd name="T11" fmla="*/ 0 h 175"/>
                <a:gd name="T12" fmla="*/ 438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8" y="175"/>
                  </a:cubicBezTo>
                  <a:cubicBezTo>
                    <a:pt x="30" y="175"/>
                    <a:pt x="30" y="175"/>
                    <a:pt x="30" y="175"/>
                  </a:cubicBezTo>
                  <a:cubicBezTo>
                    <a:pt x="13" y="175"/>
                    <a:pt x="0" y="162"/>
                    <a:pt x="0" y="145"/>
                  </a:cubicBezTo>
                  <a:cubicBezTo>
                    <a:pt x="0" y="30"/>
                    <a:pt x="0" y="30"/>
                    <a:pt x="0" y="30"/>
                  </a:cubicBezTo>
                  <a:cubicBezTo>
                    <a:pt x="0" y="13"/>
                    <a:pt x="13" y="0"/>
                    <a:pt x="30" y="0"/>
                  </a:cubicBezTo>
                  <a:cubicBezTo>
                    <a:pt x="438" y="0"/>
                    <a:pt x="438" y="0"/>
                    <a:pt x="438"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panose="020B0502040204020203" pitchFamily="34" charset="0"/>
                <a:cs typeface="Segoe UI" panose="020B0502040204020203" pitchFamily="34" charset="0"/>
              </a:endParaRPr>
            </a:p>
          </p:txBody>
        </p:sp>
        <p:sp>
          <p:nvSpPr>
            <p:cNvPr id="153" name="Rectangle 75"/>
            <p:cNvSpPr>
              <a:spLocks noChangeArrowheads="1"/>
            </p:cNvSpPr>
            <p:nvPr/>
          </p:nvSpPr>
          <p:spPr bwMode="auto">
            <a:xfrm>
              <a:off x="4023" y="3702"/>
              <a:ext cx="54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918" b="1" kern="0">
                  <a:solidFill>
                    <a:srgbClr val="FFFFFF"/>
                  </a:solidFill>
                  <a:latin typeface="Segoe UI Semilight" panose="020B0402040204020203" pitchFamily="34" charset="0"/>
                  <a:cs typeface="Segoe UI Semilight" panose="020B0402040204020203" pitchFamily="34" charset="0"/>
                </a:rPr>
                <a:t>SQLCONFIG</a:t>
              </a:r>
              <a:endParaRPr lang="en-US" altLang="en-US" sz="1224" kern="0">
                <a:solidFill>
                  <a:srgbClr val="00B0F0"/>
                </a:solidFill>
                <a:latin typeface="Segoe UI Semilight" panose="020B0402040204020203" pitchFamily="34" charset="0"/>
                <a:cs typeface="Segoe UI Semilight" panose="020B0402040204020203" pitchFamily="34" charset="0"/>
              </a:endParaRPr>
            </a:p>
          </p:txBody>
        </p:sp>
        <p:sp>
          <p:nvSpPr>
            <p:cNvPr id="154" name="Rectangle 76"/>
            <p:cNvSpPr>
              <a:spLocks noChangeArrowheads="1"/>
            </p:cNvSpPr>
            <p:nvPr/>
          </p:nvSpPr>
          <p:spPr bwMode="auto">
            <a:xfrm>
              <a:off x="4204" y="3702"/>
              <a:ext cx="0"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endParaRPr lang="en-US" altLang="en-US" sz="1836" kern="0">
                <a:solidFill>
                  <a:srgbClr val="00B0F0"/>
                </a:solidFill>
                <a:latin typeface="Segoe UI Semilight" panose="020B0402040204020203" pitchFamily="34" charset="0"/>
                <a:cs typeface="Segoe UI Semilight" panose="020B0402040204020203" pitchFamily="34" charset="0"/>
              </a:endParaRPr>
            </a:p>
          </p:txBody>
        </p:sp>
        <p:sp>
          <p:nvSpPr>
            <p:cNvPr id="155" name="Rectangle 77"/>
            <p:cNvSpPr>
              <a:spLocks noChangeArrowheads="1"/>
            </p:cNvSpPr>
            <p:nvPr/>
          </p:nvSpPr>
          <p:spPr bwMode="auto">
            <a:xfrm>
              <a:off x="4257" y="3702"/>
              <a:ext cx="0"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endParaRPr lang="en-US" altLang="en-US" sz="1836" kern="0">
                <a:solidFill>
                  <a:srgbClr val="00B0F0"/>
                </a:solidFill>
                <a:latin typeface="Segoe UI Semilight" panose="020B0402040204020203" pitchFamily="34" charset="0"/>
                <a:cs typeface="Segoe UI Semilight" panose="020B0402040204020203" pitchFamily="34" charset="0"/>
              </a:endParaRPr>
            </a:p>
          </p:txBody>
        </p:sp>
      </p:grpSp>
      <p:sp>
        <p:nvSpPr>
          <p:cNvPr id="79" name="Rectangle 78"/>
          <p:cNvSpPr/>
          <p:nvPr/>
        </p:nvSpPr>
        <p:spPr>
          <a:xfrm>
            <a:off x="882" y="0"/>
            <a:ext cx="12434712" cy="111438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ysClr val="windowText" lastClr="000000"/>
              </a:solidFill>
            </a:endParaRPr>
          </a:p>
        </p:txBody>
      </p:sp>
      <p:sp>
        <p:nvSpPr>
          <p:cNvPr id="80" name="Title 2"/>
          <p:cNvSpPr txBox="1">
            <a:spLocks/>
          </p:cNvSpPr>
          <p:nvPr/>
        </p:nvSpPr>
        <p:spPr>
          <a:xfrm>
            <a:off x="176030" y="8961"/>
            <a:ext cx="11785489" cy="1096456"/>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5400" cap="all">
                <a:solidFill>
                  <a:schemeClr val="bg1"/>
                </a:solidFill>
                <a:latin typeface="+mn-lt"/>
                <a:ea typeface="Abyssinica SIL" panose="02000603020000020004" pitchFamily="2" charset="0"/>
                <a:cs typeface="Leelawadee UI" panose="020B0502040204020203" pitchFamily="34" charset="-34"/>
              </a:rPr>
              <a:t>Azure Resource Manager</a:t>
            </a:r>
          </a:p>
        </p:txBody>
      </p:sp>
      <p:sp>
        <p:nvSpPr>
          <p:cNvPr id="156" name="Rectangle 155"/>
          <p:cNvSpPr/>
          <p:nvPr/>
        </p:nvSpPr>
        <p:spPr>
          <a:xfrm>
            <a:off x="458627" y="2627292"/>
            <a:ext cx="54475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a:solidFill>
                  <a:schemeClr val="bg1"/>
                </a:solidFill>
                <a:latin typeface="Segoe UI" panose="020B0502040204020203" pitchFamily="34" charset="0"/>
                <a:cs typeface="Segoe UI" panose="020B0502040204020203" pitchFamily="34" charset="0"/>
              </a:rPr>
              <a:t>3</a:t>
            </a:r>
          </a:p>
        </p:txBody>
      </p:sp>
      <p:sp>
        <p:nvSpPr>
          <p:cNvPr id="157" name="Rectangle 156"/>
          <p:cNvSpPr/>
          <p:nvPr/>
        </p:nvSpPr>
        <p:spPr>
          <a:xfrm>
            <a:off x="1035907" y="2627292"/>
            <a:ext cx="557634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040" kern="0">
                <a:solidFill>
                  <a:schemeClr val="bg1"/>
                </a:solidFill>
                <a:latin typeface="Segoe UI Semilight" panose="020B0402040204020203" pitchFamily="34" charset="0"/>
                <a:cs typeface="Segoe UI Semilight" panose="020B0402040204020203" pitchFamily="34" charset="0"/>
              </a:rPr>
              <a:t>Repeated deployment in consistent state</a:t>
            </a:r>
          </a:p>
        </p:txBody>
      </p:sp>
      <p:sp>
        <p:nvSpPr>
          <p:cNvPr id="158" name="Rectangle 157"/>
          <p:cNvSpPr/>
          <p:nvPr/>
        </p:nvSpPr>
        <p:spPr>
          <a:xfrm>
            <a:off x="458627" y="2091695"/>
            <a:ext cx="54475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a:solidFill>
                  <a:schemeClr val="bg1"/>
                </a:solidFill>
                <a:latin typeface="Segoe UI" panose="020B0502040204020203" pitchFamily="34" charset="0"/>
                <a:cs typeface="Segoe UI" panose="020B0502040204020203" pitchFamily="34" charset="0"/>
              </a:rPr>
              <a:t>2</a:t>
            </a:r>
          </a:p>
        </p:txBody>
      </p:sp>
      <p:sp>
        <p:nvSpPr>
          <p:cNvPr id="159" name="Rectangle 158"/>
          <p:cNvSpPr/>
          <p:nvPr/>
        </p:nvSpPr>
        <p:spPr>
          <a:xfrm>
            <a:off x="1035907" y="2091695"/>
            <a:ext cx="557634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040" kern="0">
                <a:solidFill>
                  <a:schemeClr val="bg1"/>
                </a:solidFill>
                <a:latin typeface="Segoe UI Semilight" panose="020B0402040204020203" pitchFamily="34" charset="0"/>
                <a:cs typeface="Segoe UI Semilight" panose="020B0402040204020203" pitchFamily="34" charset="0"/>
              </a:rPr>
              <a:t>Simple orchestration</a:t>
            </a:r>
          </a:p>
        </p:txBody>
      </p:sp>
      <p:sp>
        <p:nvSpPr>
          <p:cNvPr id="160" name="Rectangle 159"/>
          <p:cNvSpPr/>
          <p:nvPr/>
        </p:nvSpPr>
        <p:spPr>
          <a:xfrm>
            <a:off x="458627" y="1557531"/>
            <a:ext cx="54475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a:solidFill>
                  <a:schemeClr val="bg1"/>
                </a:solidFill>
                <a:latin typeface="Segoe UI" panose="020B0502040204020203" pitchFamily="34" charset="0"/>
                <a:cs typeface="Segoe UI" panose="020B0502040204020203" pitchFamily="34" charset="0"/>
              </a:rPr>
              <a:t>1</a:t>
            </a:r>
          </a:p>
        </p:txBody>
      </p:sp>
      <p:sp>
        <p:nvSpPr>
          <p:cNvPr id="161" name="Rectangle 160"/>
          <p:cNvSpPr/>
          <p:nvPr/>
        </p:nvSpPr>
        <p:spPr>
          <a:xfrm>
            <a:off x="1035907" y="1557531"/>
            <a:ext cx="557634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040" kern="0">
                <a:solidFill>
                  <a:schemeClr val="bg1"/>
                </a:solidFill>
                <a:latin typeface="Segoe UI Semilight" panose="020B0402040204020203" pitchFamily="34" charset="0"/>
                <a:cs typeface="Segoe UI Semilight" panose="020B0402040204020203" pitchFamily="34" charset="0"/>
              </a:rPr>
              <a:t>Specify resources &amp; dependencies</a:t>
            </a:r>
          </a:p>
        </p:txBody>
      </p:sp>
      <p:sp>
        <p:nvSpPr>
          <p:cNvPr id="162" name="Rectangle 161"/>
          <p:cNvSpPr/>
          <p:nvPr/>
        </p:nvSpPr>
        <p:spPr>
          <a:xfrm>
            <a:off x="458627" y="3162890"/>
            <a:ext cx="54475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a:solidFill>
                  <a:schemeClr val="bg1"/>
                </a:solidFill>
                <a:latin typeface="Segoe UI" panose="020B0502040204020203" pitchFamily="34" charset="0"/>
                <a:cs typeface="Segoe UI" panose="020B0502040204020203" pitchFamily="34" charset="0"/>
              </a:rPr>
              <a:t>4</a:t>
            </a:r>
          </a:p>
        </p:txBody>
      </p:sp>
      <p:sp>
        <p:nvSpPr>
          <p:cNvPr id="163" name="Rectangle 162"/>
          <p:cNvSpPr/>
          <p:nvPr/>
        </p:nvSpPr>
        <p:spPr>
          <a:xfrm>
            <a:off x="1035907" y="3162890"/>
            <a:ext cx="557634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040" kern="0">
                <a:solidFill>
                  <a:schemeClr val="bg1"/>
                </a:solidFill>
                <a:latin typeface="Segoe UI Semilight" panose="020B0402040204020203" pitchFamily="34" charset="0"/>
                <a:cs typeface="Segoe UI Semilight" panose="020B0402040204020203" pitchFamily="34" charset="0"/>
              </a:rPr>
              <a:t>Incremental deployments</a:t>
            </a:r>
          </a:p>
        </p:txBody>
      </p:sp>
      <p:sp>
        <p:nvSpPr>
          <p:cNvPr id="164" name="Isosceles Triangle 163"/>
          <p:cNvSpPr/>
          <p:nvPr/>
        </p:nvSpPr>
        <p:spPr>
          <a:xfrm rot="10800000">
            <a:off x="8938173" y="1045368"/>
            <a:ext cx="467948" cy="403403"/>
          </a:xfrm>
          <a:prstGeom prst="triangle">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65" name="Rectangle 164"/>
          <p:cNvSpPr/>
          <p:nvPr/>
        </p:nvSpPr>
        <p:spPr>
          <a:xfrm>
            <a:off x="457064" y="3717658"/>
            <a:ext cx="54475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a:solidFill>
                  <a:schemeClr val="bg1"/>
                </a:solidFill>
                <a:latin typeface="Segoe UI" panose="020B0502040204020203" pitchFamily="34" charset="0"/>
                <a:cs typeface="Segoe UI" panose="020B0502040204020203" pitchFamily="34" charset="0"/>
              </a:rPr>
              <a:t>5</a:t>
            </a:r>
          </a:p>
        </p:txBody>
      </p:sp>
      <p:sp>
        <p:nvSpPr>
          <p:cNvPr id="166" name="Rectangle 165"/>
          <p:cNvSpPr/>
          <p:nvPr/>
        </p:nvSpPr>
        <p:spPr>
          <a:xfrm>
            <a:off x="1034344" y="3717658"/>
            <a:ext cx="557634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040" kern="0">
                <a:solidFill>
                  <a:schemeClr val="bg1"/>
                </a:solidFill>
                <a:latin typeface="Segoe UI Semilight" panose="020B0402040204020203" pitchFamily="34" charset="0"/>
                <a:cs typeface="Segoe UI Semilight" panose="020B0402040204020203" pitchFamily="34" charset="0"/>
              </a:rPr>
              <a:t>JSON based templates</a:t>
            </a:r>
          </a:p>
        </p:txBody>
      </p:sp>
      <p:grpSp>
        <p:nvGrpSpPr>
          <p:cNvPr id="167" name="Group 166">
            <a:extLst>
              <a:ext uri="{FF2B5EF4-FFF2-40B4-BE49-F238E27FC236}">
                <a16:creationId xmlns:a16="http://schemas.microsoft.com/office/drawing/2014/main" id="{29ED679D-AF24-432F-A27B-1AF3869DA376}"/>
              </a:ext>
            </a:extLst>
          </p:cNvPr>
          <p:cNvGrpSpPr/>
          <p:nvPr/>
        </p:nvGrpSpPr>
        <p:grpSpPr>
          <a:xfrm>
            <a:off x="7023561" y="1481038"/>
            <a:ext cx="4667284" cy="5334000"/>
            <a:chOff x="7082333" y="1481038"/>
            <a:chExt cx="4667284" cy="5334000"/>
          </a:xfrm>
        </p:grpSpPr>
        <p:grpSp>
          <p:nvGrpSpPr>
            <p:cNvPr id="168" name="Group 167">
              <a:extLst>
                <a:ext uri="{FF2B5EF4-FFF2-40B4-BE49-F238E27FC236}">
                  <a16:creationId xmlns:a16="http://schemas.microsoft.com/office/drawing/2014/main" id="{7BE60089-17E2-4BE6-81CF-28745CCE6A23}"/>
                </a:ext>
              </a:extLst>
            </p:cNvPr>
            <p:cNvGrpSpPr/>
            <p:nvPr/>
          </p:nvGrpSpPr>
          <p:grpSpPr>
            <a:xfrm>
              <a:off x="7082333" y="1481038"/>
              <a:ext cx="4419600" cy="2286000"/>
              <a:chOff x="6599237" y="4183062"/>
              <a:chExt cx="4419600" cy="2286000"/>
            </a:xfrm>
            <a:solidFill>
              <a:schemeClr val="tx1">
                <a:lumMod val="40000"/>
                <a:lumOff val="60000"/>
              </a:schemeClr>
            </a:solidFill>
          </p:grpSpPr>
          <p:sp>
            <p:nvSpPr>
              <p:cNvPr id="172" name="Scroll: Vertical 171">
                <a:extLst>
                  <a:ext uri="{FF2B5EF4-FFF2-40B4-BE49-F238E27FC236}">
                    <a16:creationId xmlns:a16="http://schemas.microsoft.com/office/drawing/2014/main" id="{93052A3B-4CC1-4BC2-937A-B436C572AD3C}"/>
                  </a:ext>
                </a:extLst>
              </p:cNvPr>
              <p:cNvSpPr/>
              <p:nvPr/>
            </p:nvSpPr>
            <p:spPr bwMode="auto">
              <a:xfrm>
                <a:off x="6599237" y="4183062"/>
                <a:ext cx="4419600" cy="2286000"/>
              </a:xfrm>
              <a:prstGeom prst="verticalScroll">
                <a:avLst/>
              </a:prstGeom>
              <a:grpFill/>
              <a:ln w="12700">
                <a:solidFill>
                  <a:schemeClr val="bg1">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GB" sz="2000">
                    <a:solidFill>
                      <a:schemeClr val="tx1">
                        <a:lumMod val="75000"/>
                      </a:schemeClr>
                    </a:solidFill>
                  </a:rPr>
                  <a:t>ARM Template</a:t>
                </a:r>
              </a:p>
              <a:p>
                <a:pPr algn="ctr" defTabSz="932472" fontAlgn="base">
                  <a:spcBef>
                    <a:spcPct val="0"/>
                  </a:spcBef>
                  <a:spcAft>
                    <a:spcPct val="0"/>
                  </a:spcAft>
                </a:pPr>
                <a:endParaRPr lang="en-GB" sz="2000">
                  <a:solidFill>
                    <a:schemeClr val="tx1">
                      <a:lumMod val="75000"/>
                    </a:schemeClr>
                  </a:solidFill>
                </a:endParaRPr>
              </a:p>
              <a:p>
                <a:pPr algn="ctr" defTabSz="932472" fontAlgn="base">
                  <a:spcBef>
                    <a:spcPct val="0"/>
                  </a:spcBef>
                  <a:spcAft>
                    <a:spcPct val="0"/>
                  </a:spcAft>
                </a:pPr>
                <a:endParaRPr lang="en-GB" sz="2000">
                  <a:solidFill>
                    <a:schemeClr val="tx1">
                      <a:lumMod val="75000"/>
                    </a:schemeClr>
                  </a:solidFill>
                </a:endParaRPr>
              </a:p>
            </p:txBody>
          </p:sp>
          <p:sp>
            <p:nvSpPr>
              <p:cNvPr id="173" name="TextBox 172">
                <a:extLst>
                  <a:ext uri="{FF2B5EF4-FFF2-40B4-BE49-F238E27FC236}">
                    <a16:creationId xmlns:a16="http://schemas.microsoft.com/office/drawing/2014/main" id="{F19AC39F-2F7B-4C11-A26A-2AA64EC39E3D}"/>
                  </a:ext>
                </a:extLst>
              </p:cNvPr>
              <p:cNvSpPr txBox="1"/>
              <p:nvPr/>
            </p:nvSpPr>
            <p:spPr>
              <a:xfrm>
                <a:off x="6903445" y="4792662"/>
                <a:ext cx="1981200" cy="1600200"/>
              </a:xfrm>
              <a:prstGeom prst="rect">
                <a:avLst/>
              </a:prstGeom>
              <a:grpFill/>
            </p:spPr>
            <p:txBody>
              <a:bodyPr wrap="none" lIns="182880" tIns="146304" rIns="182880" bIns="146304" rtlCol="0">
                <a:noAutofit/>
              </a:bodyPr>
              <a:lstStyle/>
              <a:p>
                <a:pPr>
                  <a:lnSpc>
                    <a:spcPct val="90000"/>
                  </a:lnSpc>
                  <a:spcBef>
                    <a:spcPts val="1200"/>
                  </a:spcBef>
                  <a:spcAft>
                    <a:spcPts val="600"/>
                  </a:spcAft>
                </a:pPr>
                <a:r>
                  <a:rPr lang="en-GB" sz="1000">
                    <a:solidFill>
                      <a:schemeClr val="tx1">
                        <a:lumMod val="75000"/>
                      </a:schemeClr>
                    </a:solidFill>
                    <a:latin typeface="Courier New" panose="02070309020205020404" pitchFamily="49" charset="0"/>
                    <a:cs typeface="Courier New" panose="02070309020205020404" pitchFamily="49" charset="0"/>
                  </a:rPr>
                  <a:t>{</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"parameters": {},</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"variables": {},</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"resources": [</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type: "</a:t>
                </a:r>
                <a:r>
                  <a:rPr lang="en-GB" sz="1000" err="1">
                    <a:solidFill>
                      <a:schemeClr val="tx1">
                        <a:lumMod val="75000"/>
                      </a:schemeClr>
                    </a:solidFill>
                    <a:latin typeface="Courier New" panose="02070309020205020404" pitchFamily="49" charset="0"/>
                    <a:cs typeface="Courier New" panose="02070309020205020404" pitchFamily="49" charset="0"/>
                  </a:rPr>
                  <a:t>Microsoft.Compute</a:t>
                </a:r>
                <a:r>
                  <a:rPr lang="en-GB" sz="1000">
                    <a:solidFill>
                      <a:schemeClr val="tx1">
                        <a:lumMod val="75000"/>
                      </a:schemeClr>
                    </a:solidFill>
                    <a:latin typeface="Courier New" panose="02070309020205020404" pitchFamily="49" charset="0"/>
                    <a:cs typeface="Courier New" panose="02070309020205020404" pitchFamily="49" charset="0"/>
                  </a:rPr>
                  <a:t>/</a:t>
                </a:r>
                <a:r>
                  <a:rPr lang="en-GB" sz="1000" err="1">
                    <a:solidFill>
                      <a:schemeClr val="tx1">
                        <a:lumMod val="75000"/>
                      </a:schemeClr>
                    </a:solidFill>
                    <a:latin typeface="Courier New" panose="02070309020205020404" pitchFamily="49" charset="0"/>
                    <a:cs typeface="Courier New" panose="02070309020205020404" pitchFamily="49" charset="0"/>
                  </a:rPr>
                  <a:t>virtualMachines</a:t>
                </a:r>
                <a:r>
                  <a:rPr lang="en-GB" sz="1000">
                    <a:solidFill>
                      <a:schemeClr val="tx1">
                        <a:lumMod val="75000"/>
                      </a:schemeClr>
                    </a:solidFill>
                    <a:latin typeface="Courier New" panose="02070309020205020404" pitchFamily="49" charset="0"/>
                    <a:cs typeface="Courier New" panose="02070309020205020404" pitchFamily="49" charset="0"/>
                  </a:rPr>
                  <a:t>"</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"outputs": {}</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a:t>
                </a:r>
              </a:p>
            </p:txBody>
          </p:sp>
        </p:grpSp>
        <p:grpSp>
          <p:nvGrpSpPr>
            <p:cNvPr id="169" name="Group 168">
              <a:extLst>
                <a:ext uri="{FF2B5EF4-FFF2-40B4-BE49-F238E27FC236}">
                  <a16:creationId xmlns:a16="http://schemas.microsoft.com/office/drawing/2014/main" id="{EDC6C2C9-4DF4-4A24-AADA-1023B683607F}"/>
                </a:ext>
              </a:extLst>
            </p:cNvPr>
            <p:cNvGrpSpPr/>
            <p:nvPr/>
          </p:nvGrpSpPr>
          <p:grpSpPr>
            <a:xfrm>
              <a:off x="7586389" y="3599363"/>
              <a:ext cx="4163228" cy="3215675"/>
              <a:chOff x="7586389" y="3599363"/>
              <a:chExt cx="4163228" cy="3215675"/>
            </a:xfrm>
          </p:grpSpPr>
          <p:pic>
            <p:nvPicPr>
              <p:cNvPr id="170" name="Picture 169">
                <a:extLst>
                  <a:ext uri="{FF2B5EF4-FFF2-40B4-BE49-F238E27FC236}">
                    <a16:creationId xmlns:a16="http://schemas.microsoft.com/office/drawing/2014/main" id="{810AF3D8-1391-49AC-A189-9B55CA8B779A}"/>
                  </a:ext>
                </a:extLst>
              </p:cNvPr>
              <p:cNvPicPr>
                <a:picLocks noChangeAspect="1"/>
              </p:cNvPicPr>
              <p:nvPr/>
            </p:nvPicPr>
            <p:blipFill>
              <a:blip r:embed="rId3"/>
              <a:stretch>
                <a:fillRect/>
              </a:stretch>
            </p:blipFill>
            <p:spPr>
              <a:xfrm>
                <a:off x="7586389" y="4300438"/>
                <a:ext cx="4163228" cy="2514600"/>
              </a:xfrm>
              <a:prstGeom prst="rect">
                <a:avLst/>
              </a:prstGeom>
            </p:spPr>
          </p:pic>
          <p:sp>
            <p:nvSpPr>
              <p:cNvPr id="171" name="Isosceles Triangle 170">
                <a:extLst>
                  <a:ext uri="{FF2B5EF4-FFF2-40B4-BE49-F238E27FC236}">
                    <a16:creationId xmlns:a16="http://schemas.microsoft.com/office/drawing/2014/main" id="{EF9E40F5-E445-4ED6-B719-DF87192276DA}"/>
                  </a:ext>
                </a:extLst>
              </p:cNvPr>
              <p:cNvSpPr/>
              <p:nvPr/>
            </p:nvSpPr>
            <p:spPr bwMode="auto">
              <a:xfrm>
                <a:off x="8203107" y="3599363"/>
                <a:ext cx="479426" cy="701076"/>
              </a:xfrm>
              <a:prstGeom prst="triangle">
                <a:avLst>
                  <a:gd name="adj" fmla="val 0"/>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a:gradFill>
                    <a:gsLst>
                      <a:gs pos="0">
                        <a:srgbClr val="FFFFFF"/>
                      </a:gs>
                      <a:gs pos="100000">
                        <a:srgbClr val="FFFFFF"/>
                      </a:gs>
                    </a:gsLst>
                    <a:lin ang="5400000" scaled="0"/>
                  </a:gradFill>
                </a:endParaRPr>
              </a:p>
            </p:txBody>
          </p:sp>
        </p:grpSp>
      </p:grpSp>
      <p:sp>
        <p:nvSpPr>
          <p:cNvPr id="2" name="TextBox 1">
            <a:extLst>
              <a:ext uri="{FF2B5EF4-FFF2-40B4-BE49-F238E27FC236}">
                <a16:creationId xmlns:a16="http://schemas.microsoft.com/office/drawing/2014/main" id="{20264F3E-6384-466B-A817-4D691C062A57}"/>
              </a:ext>
            </a:extLst>
          </p:cNvPr>
          <p:cNvSpPr txBox="1"/>
          <p:nvPr/>
        </p:nvSpPr>
        <p:spPr>
          <a:xfrm>
            <a:off x="2653048" y="6494525"/>
            <a:ext cx="981679" cy="572464"/>
          </a:xfrm>
          <a:prstGeom prst="rect">
            <a:avLst/>
          </a:prstGeom>
          <a:noFill/>
        </p:spPr>
        <p:txBody>
          <a:bodyPr wrap="none" lIns="182880" tIns="146304" rIns="182880" bIns="146304" rtlCol="0">
            <a:spAutoFit/>
          </a:bodyPr>
          <a:lstStyle/>
          <a:p>
            <a:pPr>
              <a:lnSpc>
                <a:spcPct val="90000"/>
              </a:lnSpc>
              <a:spcAft>
                <a:spcPts val="600"/>
              </a:spcAft>
            </a:pPr>
            <a:r>
              <a:rPr lang="en-GB" sz="2000" b="1">
                <a:gradFill>
                  <a:gsLst>
                    <a:gs pos="2917">
                      <a:schemeClr val="tx1"/>
                    </a:gs>
                    <a:gs pos="30000">
                      <a:schemeClr val="tx1"/>
                    </a:gs>
                  </a:gsLst>
                  <a:lin ang="5400000" scaled="0"/>
                </a:gradFill>
              </a:rPr>
              <a:t>SDKs</a:t>
            </a:r>
          </a:p>
        </p:txBody>
      </p:sp>
      <p:pic>
        <p:nvPicPr>
          <p:cNvPr id="175" name="Picture 174" descr="A close up of a sign&#10;&#10;Description generated with high confidence">
            <a:extLst>
              <a:ext uri="{FF2B5EF4-FFF2-40B4-BE49-F238E27FC236}">
                <a16:creationId xmlns:a16="http://schemas.microsoft.com/office/drawing/2014/main" id="{822D0D51-34AA-41E9-97A7-07C167B688D4}"/>
              </a:ext>
            </a:extLst>
          </p:cNvPr>
          <p:cNvPicPr>
            <a:picLocks noChangeAspect="1"/>
          </p:cNvPicPr>
          <p:nvPr/>
        </p:nvPicPr>
        <p:blipFill>
          <a:blip r:embed="rId4"/>
          <a:stretch>
            <a:fillRect/>
          </a:stretch>
        </p:blipFill>
        <p:spPr>
          <a:xfrm>
            <a:off x="2219787" y="6030739"/>
            <a:ext cx="542066" cy="542066"/>
          </a:xfrm>
          <a:prstGeom prst="rect">
            <a:avLst/>
          </a:prstGeom>
        </p:spPr>
      </p:pic>
      <p:pic>
        <p:nvPicPr>
          <p:cNvPr id="176" name="Graphic 175">
            <a:extLst>
              <a:ext uri="{FF2B5EF4-FFF2-40B4-BE49-F238E27FC236}">
                <a16:creationId xmlns:a16="http://schemas.microsoft.com/office/drawing/2014/main" id="{C5265C41-3012-4B65-988E-1B00273FA4F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11638" y="6058442"/>
            <a:ext cx="497694" cy="497694"/>
          </a:xfrm>
          <a:prstGeom prst="rect">
            <a:avLst/>
          </a:prstGeom>
        </p:spPr>
      </p:pic>
      <p:grpSp>
        <p:nvGrpSpPr>
          <p:cNvPr id="4" name="Group 3">
            <a:extLst>
              <a:ext uri="{FF2B5EF4-FFF2-40B4-BE49-F238E27FC236}">
                <a16:creationId xmlns:a16="http://schemas.microsoft.com/office/drawing/2014/main" id="{5D84005D-71A8-4150-95D2-DD7C90CA53F5}"/>
              </a:ext>
            </a:extLst>
          </p:cNvPr>
          <p:cNvGrpSpPr/>
          <p:nvPr/>
        </p:nvGrpSpPr>
        <p:grpSpPr>
          <a:xfrm>
            <a:off x="927605" y="5673111"/>
            <a:ext cx="894086" cy="894086"/>
            <a:chOff x="2867416" y="4366233"/>
            <a:chExt cx="1052311" cy="1052311"/>
          </a:xfrm>
        </p:grpSpPr>
        <p:pic>
          <p:nvPicPr>
            <p:cNvPr id="177" name="Graphic 176">
              <a:extLst>
                <a:ext uri="{FF2B5EF4-FFF2-40B4-BE49-F238E27FC236}">
                  <a16:creationId xmlns:a16="http://schemas.microsoft.com/office/drawing/2014/main" id="{7FBC87DF-AABD-4CC7-9965-8F8968B32FD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67416" y="4366233"/>
              <a:ext cx="1052311" cy="1052311"/>
            </a:xfrm>
            <a:prstGeom prst="rect">
              <a:avLst/>
            </a:prstGeom>
          </p:spPr>
        </p:pic>
        <p:sp>
          <p:nvSpPr>
            <p:cNvPr id="3" name="TextBox 2">
              <a:extLst>
                <a:ext uri="{FF2B5EF4-FFF2-40B4-BE49-F238E27FC236}">
                  <a16:creationId xmlns:a16="http://schemas.microsoft.com/office/drawing/2014/main" id="{CE41C420-7A87-4557-B3BB-95B57388F416}"/>
                </a:ext>
              </a:extLst>
            </p:cNvPr>
            <p:cNvSpPr txBox="1"/>
            <p:nvPr/>
          </p:nvSpPr>
          <p:spPr>
            <a:xfrm>
              <a:off x="3031359" y="4449950"/>
              <a:ext cx="742062" cy="489363"/>
            </a:xfrm>
            <a:prstGeom prst="rect">
              <a:avLst/>
            </a:prstGeom>
            <a:noFill/>
          </p:spPr>
          <p:txBody>
            <a:bodyPr wrap="none" lIns="182880" tIns="146304" rIns="182880" bIns="146304" rtlCol="0">
              <a:spAutoFit/>
            </a:bodyPr>
            <a:lstStyle/>
            <a:p>
              <a:pPr>
                <a:lnSpc>
                  <a:spcPct val="90000"/>
                </a:lnSpc>
                <a:spcAft>
                  <a:spcPts val="600"/>
                </a:spcAft>
              </a:pPr>
              <a:r>
                <a:rPr lang="en-GB" sz="1400">
                  <a:solidFill>
                    <a:schemeClr val="bg1">
                      <a:lumMod val="95000"/>
                    </a:schemeClr>
                  </a:solidFill>
                </a:rPr>
                <a:t>bash</a:t>
              </a:r>
            </a:p>
          </p:txBody>
        </p:sp>
      </p:grpSp>
      <p:pic>
        <p:nvPicPr>
          <p:cNvPr id="178" name="Picture 177" descr="A picture containing monitor, thing, sitting, object&#10;&#10;Description generated with very high confidence">
            <a:extLst>
              <a:ext uri="{FF2B5EF4-FFF2-40B4-BE49-F238E27FC236}">
                <a16:creationId xmlns:a16="http://schemas.microsoft.com/office/drawing/2014/main" id="{51AF7DC5-09EB-4250-81A3-279E5A31E924}"/>
              </a:ext>
            </a:extLst>
          </p:cNvPr>
          <p:cNvPicPr>
            <a:picLocks noChangeAspect="1"/>
          </p:cNvPicPr>
          <p:nvPr/>
        </p:nvPicPr>
        <p:blipFill>
          <a:blip r:embed="rId9"/>
          <a:stretch>
            <a:fillRect/>
          </a:stretch>
        </p:blipFill>
        <p:spPr>
          <a:xfrm>
            <a:off x="1341363" y="4440143"/>
            <a:ext cx="792088" cy="792088"/>
          </a:xfrm>
          <a:prstGeom prst="rect">
            <a:avLst/>
          </a:prstGeom>
        </p:spPr>
      </p:pic>
      <p:pic>
        <p:nvPicPr>
          <p:cNvPr id="179" name="Picture 178">
            <a:extLst>
              <a:ext uri="{FF2B5EF4-FFF2-40B4-BE49-F238E27FC236}">
                <a16:creationId xmlns:a16="http://schemas.microsoft.com/office/drawing/2014/main" id="{773A6544-154E-4490-9368-49FCB76182C5}"/>
              </a:ext>
            </a:extLst>
          </p:cNvPr>
          <p:cNvPicPr>
            <a:picLocks noChangeAspect="1"/>
          </p:cNvPicPr>
          <p:nvPr/>
        </p:nvPicPr>
        <p:blipFill>
          <a:blip r:embed="rId10"/>
          <a:stretch>
            <a:fillRect/>
          </a:stretch>
        </p:blipFill>
        <p:spPr>
          <a:xfrm>
            <a:off x="467529" y="4778851"/>
            <a:ext cx="646482" cy="646482"/>
          </a:xfrm>
          <a:prstGeom prst="rect">
            <a:avLst/>
          </a:prstGeom>
        </p:spPr>
      </p:pic>
      <p:pic>
        <p:nvPicPr>
          <p:cNvPr id="180" name="Picture 179">
            <a:extLst>
              <a:ext uri="{FF2B5EF4-FFF2-40B4-BE49-F238E27FC236}">
                <a16:creationId xmlns:a16="http://schemas.microsoft.com/office/drawing/2014/main" id="{F13AFB3C-3255-49D3-95A3-BD9E707FBAAF}"/>
              </a:ext>
            </a:extLst>
          </p:cNvPr>
          <p:cNvPicPr>
            <a:picLocks noChangeAspect="1"/>
          </p:cNvPicPr>
          <p:nvPr/>
        </p:nvPicPr>
        <p:blipFill>
          <a:blip r:embed="rId11"/>
          <a:stretch>
            <a:fillRect/>
          </a:stretch>
        </p:blipFill>
        <p:spPr>
          <a:xfrm>
            <a:off x="4238188" y="5274737"/>
            <a:ext cx="607645" cy="607645"/>
          </a:xfrm>
          <a:prstGeom prst="rect">
            <a:avLst/>
          </a:prstGeom>
        </p:spPr>
      </p:pic>
      <p:pic>
        <p:nvPicPr>
          <p:cNvPr id="9" name="Graphic 8">
            <a:extLst>
              <a:ext uri="{FF2B5EF4-FFF2-40B4-BE49-F238E27FC236}">
                <a16:creationId xmlns:a16="http://schemas.microsoft.com/office/drawing/2014/main" id="{732E5DBD-5DC0-47B4-BB1A-61053A0828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04623" y="5731441"/>
            <a:ext cx="583166" cy="583166"/>
          </a:xfrm>
          <a:prstGeom prst="rect">
            <a:avLst/>
          </a:prstGeom>
        </p:spPr>
      </p:pic>
      <p:pic>
        <p:nvPicPr>
          <p:cNvPr id="11" name="Graphic 10">
            <a:extLst>
              <a:ext uri="{FF2B5EF4-FFF2-40B4-BE49-F238E27FC236}">
                <a16:creationId xmlns:a16="http://schemas.microsoft.com/office/drawing/2014/main" id="{6711997E-4B03-4878-ADD9-D0B2E10CCB0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553941" y="6014565"/>
            <a:ext cx="574795" cy="574795"/>
          </a:xfrm>
          <a:prstGeom prst="rect">
            <a:avLst/>
          </a:prstGeom>
        </p:spPr>
      </p:pic>
      <p:sp>
        <p:nvSpPr>
          <p:cNvPr id="12" name="TextBox 11">
            <a:extLst>
              <a:ext uri="{FF2B5EF4-FFF2-40B4-BE49-F238E27FC236}">
                <a16:creationId xmlns:a16="http://schemas.microsoft.com/office/drawing/2014/main" id="{88FD2771-D219-478F-93B5-1F97FA217F2E}"/>
              </a:ext>
            </a:extLst>
          </p:cNvPr>
          <p:cNvSpPr txBox="1"/>
          <p:nvPr/>
        </p:nvSpPr>
        <p:spPr>
          <a:xfrm>
            <a:off x="1061497" y="5113318"/>
            <a:ext cx="2000997" cy="760208"/>
          </a:xfrm>
          <a:prstGeom prst="rect">
            <a:avLst/>
          </a:prstGeom>
          <a:noFill/>
        </p:spPr>
        <p:txBody>
          <a:bodyPr wrap="none" lIns="182880" tIns="146304" rIns="182880" bIns="146304" rtlCol="0">
            <a:spAutoFit/>
          </a:bodyPr>
          <a:lstStyle/>
          <a:p>
            <a:pPr>
              <a:lnSpc>
                <a:spcPct val="90000"/>
              </a:lnSpc>
              <a:spcAft>
                <a:spcPts val="600"/>
              </a:spcAft>
            </a:pPr>
            <a:r>
              <a:rPr lang="en-GB" sz="1400" b="1">
                <a:gradFill>
                  <a:gsLst>
                    <a:gs pos="2917">
                      <a:schemeClr val="tx1"/>
                    </a:gs>
                    <a:gs pos="30000">
                      <a:schemeClr val="tx1"/>
                    </a:gs>
                  </a:gsLst>
                  <a:lin ang="5400000" scaled="0"/>
                </a:gradFill>
              </a:rPr>
              <a:t>Cross platform CLIs</a:t>
            </a:r>
          </a:p>
          <a:p>
            <a:pPr>
              <a:lnSpc>
                <a:spcPct val="90000"/>
              </a:lnSpc>
              <a:spcAft>
                <a:spcPts val="600"/>
              </a:spcAft>
            </a:pPr>
            <a:r>
              <a:rPr lang="en-GB" sz="1400" b="1" err="1">
                <a:gradFill>
                  <a:gsLst>
                    <a:gs pos="2917">
                      <a:schemeClr val="tx1"/>
                    </a:gs>
                    <a:gs pos="30000">
                      <a:schemeClr val="tx1"/>
                    </a:gs>
                  </a:gsLst>
                  <a:lin ang="5400000" scaled="0"/>
                </a:gradFill>
              </a:rPr>
              <a:t>Powershell</a:t>
            </a:r>
            <a:endParaRPr lang="en-GB" sz="1400" b="1">
              <a:gradFill>
                <a:gsLst>
                  <a:gs pos="2917">
                    <a:schemeClr val="tx1"/>
                  </a:gs>
                  <a:gs pos="30000">
                    <a:schemeClr val="tx1"/>
                  </a:gs>
                </a:gsLst>
                <a:lin ang="5400000" scaled="0"/>
              </a:gradFill>
            </a:endParaRPr>
          </a:p>
        </p:txBody>
      </p:sp>
      <p:sp>
        <p:nvSpPr>
          <p:cNvPr id="181" name="TextBox 180">
            <a:extLst>
              <a:ext uri="{FF2B5EF4-FFF2-40B4-BE49-F238E27FC236}">
                <a16:creationId xmlns:a16="http://schemas.microsoft.com/office/drawing/2014/main" id="{20B593E0-2E12-4940-B63A-CAC4A61693A5}"/>
              </a:ext>
            </a:extLst>
          </p:cNvPr>
          <p:cNvSpPr txBox="1"/>
          <p:nvPr/>
        </p:nvSpPr>
        <p:spPr>
          <a:xfrm>
            <a:off x="4750266" y="5203265"/>
            <a:ext cx="1504836" cy="572464"/>
          </a:xfrm>
          <a:prstGeom prst="rect">
            <a:avLst/>
          </a:prstGeom>
          <a:noFill/>
        </p:spPr>
        <p:txBody>
          <a:bodyPr wrap="none" lIns="182880" tIns="146304" rIns="182880" bIns="146304" rtlCol="0">
            <a:spAutoFit/>
          </a:bodyPr>
          <a:lstStyle/>
          <a:p>
            <a:pPr>
              <a:lnSpc>
                <a:spcPct val="90000"/>
              </a:lnSpc>
              <a:spcAft>
                <a:spcPts val="600"/>
              </a:spcAft>
            </a:pPr>
            <a:r>
              <a:rPr lang="en-GB" sz="2000" b="1">
                <a:gradFill>
                  <a:gsLst>
                    <a:gs pos="2917">
                      <a:schemeClr val="tx1"/>
                    </a:gs>
                    <a:gs pos="30000">
                      <a:schemeClr val="tx1"/>
                    </a:gs>
                  </a:gsLst>
                  <a:lin ang="5400000" scaled="0"/>
                </a:gradFill>
              </a:rPr>
              <a:t>Dev tools</a:t>
            </a:r>
          </a:p>
        </p:txBody>
      </p:sp>
      <p:sp>
        <p:nvSpPr>
          <p:cNvPr id="15" name="TextBox 14">
            <a:extLst>
              <a:ext uri="{FF2B5EF4-FFF2-40B4-BE49-F238E27FC236}">
                <a16:creationId xmlns:a16="http://schemas.microsoft.com/office/drawing/2014/main" id="{6AB7F496-4190-4C62-BC10-C95D76ACF87E}"/>
              </a:ext>
            </a:extLst>
          </p:cNvPr>
          <p:cNvSpPr txBox="1"/>
          <p:nvPr/>
        </p:nvSpPr>
        <p:spPr>
          <a:xfrm>
            <a:off x="8693076" y="6366235"/>
            <a:ext cx="3557219" cy="572464"/>
          </a:xfrm>
          <a:prstGeom prst="rect">
            <a:avLst/>
          </a:prstGeom>
          <a:solidFill>
            <a:srgbClr val="1E1E1E"/>
          </a:solidFill>
        </p:spPr>
        <p:txBody>
          <a:bodyPr wrap="square" lIns="182880" tIns="146304" rIns="182880" bIns="146304" rtlCol="0">
            <a:spAutoFit/>
          </a:bodyPr>
          <a:lstStyle/>
          <a:p>
            <a:pPr>
              <a:lnSpc>
                <a:spcPct val="90000"/>
              </a:lnSpc>
              <a:spcAft>
                <a:spcPts val="600"/>
              </a:spcAft>
            </a:pPr>
            <a:r>
              <a:rPr lang="en-GB" sz="2000">
                <a:solidFill>
                  <a:schemeClr val="bg1"/>
                </a:solidFill>
              </a:rPr>
              <a:t>INFRASTRUCTURE AS CODE</a:t>
            </a:r>
          </a:p>
        </p:txBody>
      </p:sp>
    </p:spTree>
    <p:extLst>
      <p:ext uri="{BB962C8B-B14F-4D97-AF65-F5344CB8AC3E}">
        <p14:creationId xmlns:p14="http://schemas.microsoft.com/office/powerpoint/2010/main" val="4189124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wipe(up)">
                                      <p:cBhvr>
                                        <p:cTn id="7" dur="500"/>
                                        <p:tgtEl>
                                          <p:spTgt spid="7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160"/>
                                        </p:tgtEl>
                                        <p:attrNameLst>
                                          <p:attrName>style.visibility</p:attrName>
                                        </p:attrNameLst>
                                      </p:cBhvr>
                                      <p:to>
                                        <p:strVal val="visible"/>
                                      </p:to>
                                    </p:set>
                                    <p:animEffect transition="in" filter="wipe(up)">
                                      <p:cBhvr>
                                        <p:cTn id="14" dur="500"/>
                                        <p:tgtEl>
                                          <p:spTgt spid="160"/>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161"/>
                                        </p:tgtEl>
                                        <p:attrNameLst>
                                          <p:attrName>style.visibility</p:attrName>
                                        </p:attrNameLst>
                                      </p:cBhvr>
                                      <p:to>
                                        <p:strVal val="visible"/>
                                      </p:to>
                                    </p:set>
                                    <p:animEffect transition="in" filter="wipe(up)">
                                      <p:cBhvr>
                                        <p:cTn id="17" dur="500"/>
                                        <p:tgtEl>
                                          <p:spTgt spid="16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58"/>
                                        </p:tgtEl>
                                        <p:attrNameLst>
                                          <p:attrName>style.visibility</p:attrName>
                                        </p:attrNameLst>
                                      </p:cBhvr>
                                      <p:to>
                                        <p:strVal val="visible"/>
                                      </p:to>
                                    </p:set>
                                    <p:animEffect transition="in" filter="wipe(up)">
                                      <p:cBhvr>
                                        <p:cTn id="22" dur="500"/>
                                        <p:tgtEl>
                                          <p:spTgt spid="158"/>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59"/>
                                        </p:tgtEl>
                                        <p:attrNameLst>
                                          <p:attrName>style.visibility</p:attrName>
                                        </p:attrNameLst>
                                      </p:cBhvr>
                                      <p:to>
                                        <p:strVal val="visible"/>
                                      </p:to>
                                    </p:set>
                                    <p:animEffect transition="in" filter="wipe(up)">
                                      <p:cBhvr>
                                        <p:cTn id="25" dur="500"/>
                                        <p:tgtEl>
                                          <p:spTgt spid="15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56"/>
                                        </p:tgtEl>
                                        <p:attrNameLst>
                                          <p:attrName>style.visibility</p:attrName>
                                        </p:attrNameLst>
                                      </p:cBhvr>
                                      <p:to>
                                        <p:strVal val="visible"/>
                                      </p:to>
                                    </p:set>
                                    <p:animEffect transition="in" filter="wipe(up)">
                                      <p:cBhvr>
                                        <p:cTn id="30" dur="500"/>
                                        <p:tgtEl>
                                          <p:spTgt spid="156"/>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157"/>
                                        </p:tgtEl>
                                        <p:attrNameLst>
                                          <p:attrName>style.visibility</p:attrName>
                                        </p:attrNameLst>
                                      </p:cBhvr>
                                      <p:to>
                                        <p:strVal val="visible"/>
                                      </p:to>
                                    </p:set>
                                    <p:animEffect transition="in" filter="wipe(up)">
                                      <p:cBhvr>
                                        <p:cTn id="33" dur="500"/>
                                        <p:tgtEl>
                                          <p:spTgt spid="15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162"/>
                                        </p:tgtEl>
                                        <p:attrNameLst>
                                          <p:attrName>style.visibility</p:attrName>
                                        </p:attrNameLst>
                                      </p:cBhvr>
                                      <p:to>
                                        <p:strVal val="visible"/>
                                      </p:to>
                                    </p:set>
                                    <p:animEffect transition="in" filter="wipe(up)">
                                      <p:cBhvr>
                                        <p:cTn id="38" dur="500"/>
                                        <p:tgtEl>
                                          <p:spTgt spid="16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63"/>
                                        </p:tgtEl>
                                        <p:attrNameLst>
                                          <p:attrName>style.visibility</p:attrName>
                                        </p:attrNameLst>
                                      </p:cBhvr>
                                      <p:to>
                                        <p:strVal val="visible"/>
                                      </p:to>
                                    </p:set>
                                    <p:animEffect transition="in" filter="wipe(up)">
                                      <p:cBhvr>
                                        <p:cTn id="41" dur="500"/>
                                        <p:tgtEl>
                                          <p:spTgt spid="16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64"/>
                                        </p:tgtEl>
                                        <p:attrNameLst>
                                          <p:attrName>style.visibility</p:attrName>
                                        </p:attrNameLst>
                                      </p:cBhvr>
                                      <p:to>
                                        <p:strVal val="visible"/>
                                      </p:to>
                                    </p:set>
                                    <p:animEffect transition="in" filter="wipe(up)">
                                      <p:cBhvr>
                                        <p:cTn id="44" dur="500"/>
                                        <p:tgtEl>
                                          <p:spTgt spid="16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165"/>
                                        </p:tgtEl>
                                        <p:attrNameLst>
                                          <p:attrName>style.visibility</p:attrName>
                                        </p:attrNameLst>
                                      </p:cBhvr>
                                      <p:to>
                                        <p:strVal val="visible"/>
                                      </p:to>
                                    </p:set>
                                    <p:animEffect transition="in" filter="wipe(up)">
                                      <p:cBhvr>
                                        <p:cTn id="49" dur="500"/>
                                        <p:tgtEl>
                                          <p:spTgt spid="165"/>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166"/>
                                        </p:tgtEl>
                                        <p:attrNameLst>
                                          <p:attrName>style.visibility</p:attrName>
                                        </p:attrNameLst>
                                      </p:cBhvr>
                                      <p:to>
                                        <p:strVal val="visible"/>
                                      </p:to>
                                    </p:set>
                                    <p:animEffect transition="in" filter="wipe(up)">
                                      <p:cBhvr>
                                        <p:cTn id="52" dur="500"/>
                                        <p:tgtEl>
                                          <p:spTgt spid="16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81"/>
                                        </p:tgtEl>
                                      </p:cBhvr>
                                    </p:animEffect>
                                    <p:set>
                                      <p:cBhvr>
                                        <p:cTn id="57" dur="1" fill="hold">
                                          <p:stCondLst>
                                            <p:cond delay="499"/>
                                          </p:stCondLst>
                                        </p:cTn>
                                        <p:tgtEl>
                                          <p:spTgt spid="81"/>
                                        </p:tgtEl>
                                        <p:attrNameLst>
                                          <p:attrName>style.visibility</p:attrName>
                                        </p:attrNameLst>
                                      </p:cBhvr>
                                      <p:to>
                                        <p:strVal val="hidden"/>
                                      </p:to>
                                    </p:set>
                                  </p:childTnLst>
                                </p:cTn>
                              </p:par>
                              <p:par>
                                <p:cTn id="58" presetID="10" presetClass="entr" presetSubtype="0" fill="hold" nodeType="withEffect">
                                  <p:stCondLst>
                                    <p:cond delay="0"/>
                                  </p:stCondLst>
                                  <p:childTnLst>
                                    <p:set>
                                      <p:cBhvr>
                                        <p:cTn id="59" dur="1" fill="hold">
                                          <p:stCondLst>
                                            <p:cond delay="0"/>
                                          </p:stCondLst>
                                        </p:cTn>
                                        <p:tgtEl>
                                          <p:spTgt spid="167"/>
                                        </p:tgtEl>
                                        <p:attrNameLst>
                                          <p:attrName>style.visibility</p:attrName>
                                        </p:attrNameLst>
                                      </p:cBhvr>
                                      <p:to>
                                        <p:strVal val="visible"/>
                                      </p:to>
                                    </p:set>
                                    <p:animEffect transition="in" filter="fade">
                                      <p:cBhvr>
                                        <p:cTn id="60" dur="500"/>
                                        <p:tgtEl>
                                          <p:spTgt spid="167"/>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2"/>
                                        </p:tgtEl>
                                        <p:attrNameLst>
                                          <p:attrName>style.visibility</p:attrName>
                                        </p:attrNameLst>
                                      </p:cBhvr>
                                      <p:to>
                                        <p:strVal val="visible"/>
                                      </p:to>
                                    </p:set>
                                    <p:anim calcmode="lin" valueType="num">
                                      <p:cBhvr additive="base">
                                        <p:cTn id="65" dur="500" fill="hold"/>
                                        <p:tgtEl>
                                          <p:spTgt spid="2"/>
                                        </p:tgtEl>
                                        <p:attrNameLst>
                                          <p:attrName>ppt_x</p:attrName>
                                        </p:attrNameLst>
                                      </p:cBhvr>
                                      <p:tavLst>
                                        <p:tav tm="0">
                                          <p:val>
                                            <p:strVal val="#ppt_x"/>
                                          </p:val>
                                        </p:tav>
                                        <p:tav tm="100000">
                                          <p:val>
                                            <p:strVal val="#ppt_x"/>
                                          </p:val>
                                        </p:tav>
                                      </p:tavLst>
                                    </p:anim>
                                    <p:anim calcmode="lin" valueType="num">
                                      <p:cBhvr additive="base">
                                        <p:cTn id="66" dur="500" fill="hold"/>
                                        <p:tgtEl>
                                          <p:spTgt spid="2"/>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175"/>
                                        </p:tgtEl>
                                        <p:attrNameLst>
                                          <p:attrName>style.visibility</p:attrName>
                                        </p:attrNameLst>
                                      </p:cBhvr>
                                      <p:to>
                                        <p:strVal val="visible"/>
                                      </p:to>
                                    </p:set>
                                    <p:anim calcmode="lin" valueType="num">
                                      <p:cBhvr additive="base">
                                        <p:cTn id="69" dur="500" fill="hold"/>
                                        <p:tgtEl>
                                          <p:spTgt spid="175"/>
                                        </p:tgtEl>
                                        <p:attrNameLst>
                                          <p:attrName>ppt_x</p:attrName>
                                        </p:attrNameLst>
                                      </p:cBhvr>
                                      <p:tavLst>
                                        <p:tav tm="0">
                                          <p:val>
                                            <p:strVal val="#ppt_x"/>
                                          </p:val>
                                        </p:tav>
                                        <p:tav tm="100000">
                                          <p:val>
                                            <p:strVal val="#ppt_x"/>
                                          </p:val>
                                        </p:tav>
                                      </p:tavLst>
                                    </p:anim>
                                    <p:anim calcmode="lin" valueType="num">
                                      <p:cBhvr additive="base">
                                        <p:cTn id="70" dur="500" fill="hold"/>
                                        <p:tgtEl>
                                          <p:spTgt spid="175"/>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176"/>
                                        </p:tgtEl>
                                        <p:attrNameLst>
                                          <p:attrName>style.visibility</p:attrName>
                                        </p:attrNameLst>
                                      </p:cBhvr>
                                      <p:to>
                                        <p:strVal val="visible"/>
                                      </p:to>
                                    </p:set>
                                    <p:anim calcmode="lin" valueType="num">
                                      <p:cBhvr additive="base">
                                        <p:cTn id="73" dur="500" fill="hold"/>
                                        <p:tgtEl>
                                          <p:spTgt spid="176"/>
                                        </p:tgtEl>
                                        <p:attrNameLst>
                                          <p:attrName>ppt_x</p:attrName>
                                        </p:attrNameLst>
                                      </p:cBhvr>
                                      <p:tavLst>
                                        <p:tav tm="0">
                                          <p:val>
                                            <p:strVal val="#ppt_x"/>
                                          </p:val>
                                        </p:tav>
                                        <p:tav tm="100000">
                                          <p:val>
                                            <p:strVal val="#ppt_x"/>
                                          </p:val>
                                        </p:tav>
                                      </p:tavLst>
                                    </p:anim>
                                    <p:anim calcmode="lin" valueType="num">
                                      <p:cBhvr additive="base">
                                        <p:cTn id="74" dur="500" fill="hold"/>
                                        <p:tgtEl>
                                          <p:spTgt spid="176"/>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4"/>
                                        </p:tgtEl>
                                        <p:attrNameLst>
                                          <p:attrName>style.visibility</p:attrName>
                                        </p:attrNameLst>
                                      </p:cBhvr>
                                      <p:to>
                                        <p:strVal val="visible"/>
                                      </p:to>
                                    </p:set>
                                    <p:anim calcmode="lin" valueType="num">
                                      <p:cBhvr additive="base">
                                        <p:cTn id="77" dur="500" fill="hold"/>
                                        <p:tgtEl>
                                          <p:spTgt spid="4"/>
                                        </p:tgtEl>
                                        <p:attrNameLst>
                                          <p:attrName>ppt_x</p:attrName>
                                        </p:attrNameLst>
                                      </p:cBhvr>
                                      <p:tavLst>
                                        <p:tav tm="0">
                                          <p:val>
                                            <p:strVal val="#ppt_x"/>
                                          </p:val>
                                        </p:tav>
                                        <p:tav tm="100000">
                                          <p:val>
                                            <p:strVal val="#ppt_x"/>
                                          </p:val>
                                        </p:tav>
                                      </p:tavLst>
                                    </p:anim>
                                    <p:anim calcmode="lin" valueType="num">
                                      <p:cBhvr additive="base">
                                        <p:cTn id="78" dur="500" fill="hold"/>
                                        <p:tgtEl>
                                          <p:spTgt spid="4"/>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178"/>
                                        </p:tgtEl>
                                        <p:attrNameLst>
                                          <p:attrName>style.visibility</p:attrName>
                                        </p:attrNameLst>
                                      </p:cBhvr>
                                      <p:to>
                                        <p:strVal val="visible"/>
                                      </p:to>
                                    </p:set>
                                    <p:anim calcmode="lin" valueType="num">
                                      <p:cBhvr additive="base">
                                        <p:cTn id="81" dur="500" fill="hold"/>
                                        <p:tgtEl>
                                          <p:spTgt spid="178"/>
                                        </p:tgtEl>
                                        <p:attrNameLst>
                                          <p:attrName>ppt_x</p:attrName>
                                        </p:attrNameLst>
                                      </p:cBhvr>
                                      <p:tavLst>
                                        <p:tav tm="0">
                                          <p:val>
                                            <p:strVal val="#ppt_x"/>
                                          </p:val>
                                        </p:tav>
                                        <p:tav tm="100000">
                                          <p:val>
                                            <p:strVal val="#ppt_x"/>
                                          </p:val>
                                        </p:tav>
                                      </p:tavLst>
                                    </p:anim>
                                    <p:anim calcmode="lin" valueType="num">
                                      <p:cBhvr additive="base">
                                        <p:cTn id="82" dur="500" fill="hold"/>
                                        <p:tgtEl>
                                          <p:spTgt spid="178"/>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179"/>
                                        </p:tgtEl>
                                        <p:attrNameLst>
                                          <p:attrName>style.visibility</p:attrName>
                                        </p:attrNameLst>
                                      </p:cBhvr>
                                      <p:to>
                                        <p:strVal val="visible"/>
                                      </p:to>
                                    </p:set>
                                    <p:anim calcmode="lin" valueType="num">
                                      <p:cBhvr additive="base">
                                        <p:cTn id="85" dur="500" fill="hold"/>
                                        <p:tgtEl>
                                          <p:spTgt spid="179"/>
                                        </p:tgtEl>
                                        <p:attrNameLst>
                                          <p:attrName>ppt_x</p:attrName>
                                        </p:attrNameLst>
                                      </p:cBhvr>
                                      <p:tavLst>
                                        <p:tav tm="0">
                                          <p:val>
                                            <p:strVal val="#ppt_x"/>
                                          </p:val>
                                        </p:tav>
                                        <p:tav tm="100000">
                                          <p:val>
                                            <p:strVal val="#ppt_x"/>
                                          </p:val>
                                        </p:tav>
                                      </p:tavLst>
                                    </p:anim>
                                    <p:anim calcmode="lin" valueType="num">
                                      <p:cBhvr additive="base">
                                        <p:cTn id="86" dur="500" fill="hold"/>
                                        <p:tgtEl>
                                          <p:spTgt spid="179"/>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80"/>
                                        </p:tgtEl>
                                        <p:attrNameLst>
                                          <p:attrName>style.visibility</p:attrName>
                                        </p:attrNameLst>
                                      </p:cBhvr>
                                      <p:to>
                                        <p:strVal val="visible"/>
                                      </p:to>
                                    </p:set>
                                    <p:anim calcmode="lin" valueType="num">
                                      <p:cBhvr additive="base">
                                        <p:cTn id="89" dur="500" fill="hold"/>
                                        <p:tgtEl>
                                          <p:spTgt spid="180"/>
                                        </p:tgtEl>
                                        <p:attrNameLst>
                                          <p:attrName>ppt_x</p:attrName>
                                        </p:attrNameLst>
                                      </p:cBhvr>
                                      <p:tavLst>
                                        <p:tav tm="0">
                                          <p:val>
                                            <p:strVal val="#ppt_x"/>
                                          </p:val>
                                        </p:tav>
                                        <p:tav tm="100000">
                                          <p:val>
                                            <p:strVal val="#ppt_x"/>
                                          </p:val>
                                        </p:tav>
                                      </p:tavLst>
                                    </p:anim>
                                    <p:anim calcmode="lin" valueType="num">
                                      <p:cBhvr additive="base">
                                        <p:cTn id="90" dur="500" fill="hold"/>
                                        <p:tgtEl>
                                          <p:spTgt spid="180"/>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9"/>
                                        </p:tgtEl>
                                        <p:attrNameLst>
                                          <p:attrName>style.visibility</p:attrName>
                                        </p:attrNameLst>
                                      </p:cBhvr>
                                      <p:to>
                                        <p:strVal val="visible"/>
                                      </p:to>
                                    </p:set>
                                    <p:anim calcmode="lin" valueType="num">
                                      <p:cBhvr additive="base">
                                        <p:cTn id="93" dur="500" fill="hold"/>
                                        <p:tgtEl>
                                          <p:spTgt spid="9"/>
                                        </p:tgtEl>
                                        <p:attrNameLst>
                                          <p:attrName>ppt_x</p:attrName>
                                        </p:attrNameLst>
                                      </p:cBhvr>
                                      <p:tavLst>
                                        <p:tav tm="0">
                                          <p:val>
                                            <p:strVal val="#ppt_x"/>
                                          </p:val>
                                        </p:tav>
                                        <p:tav tm="100000">
                                          <p:val>
                                            <p:strVal val="#ppt_x"/>
                                          </p:val>
                                        </p:tav>
                                      </p:tavLst>
                                    </p:anim>
                                    <p:anim calcmode="lin" valueType="num">
                                      <p:cBhvr additive="base">
                                        <p:cTn id="94" dur="500" fill="hold"/>
                                        <p:tgtEl>
                                          <p:spTgt spid="9"/>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1"/>
                                        </p:tgtEl>
                                        <p:attrNameLst>
                                          <p:attrName>style.visibility</p:attrName>
                                        </p:attrNameLst>
                                      </p:cBhvr>
                                      <p:to>
                                        <p:strVal val="visible"/>
                                      </p:to>
                                    </p:set>
                                    <p:anim calcmode="lin" valueType="num">
                                      <p:cBhvr additive="base">
                                        <p:cTn id="97" dur="500" fill="hold"/>
                                        <p:tgtEl>
                                          <p:spTgt spid="11"/>
                                        </p:tgtEl>
                                        <p:attrNameLst>
                                          <p:attrName>ppt_x</p:attrName>
                                        </p:attrNameLst>
                                      </p:cBhvr>
                                      <p:tavLst>
                                        <p:tav tm="0">
                                          <p:val>
                                            <p:strVal val="#ppt_x"/>
                                          </p:val>
                                        </p:tav>
                                        <p:tav tm="100000">
                                          <p:val>
                                            <p:strVal val="#ppt_x"/>
                                          </p:val>
                                        </p:tav>
                                      </p:tavLst>
                                    </p:anim>
                                    <p:anim calcmode="lin" valueType="num">
                                      <p:cBhvr additive="base">
                                        <p:cTn id="98" dur="500" fill="hold"/>
                                        <p:tgtEl>
                                          <p:spTgt spid="11"/>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2"/>
                                        </p:tgtEl>
                                        <p:attrNameLst>
                                          <p:attrName>style.visibility</p:attrName>
                                        </p:attrNameLst>
                                      </p:cBhvr>
                                      <p:to>
                                        <p:strVal val="visible"/>
                                      </p:to>
                                    </p:set>
                                    <p:anim calcmode="lin" valueType="num">
                                      <p:cBhvr additive="base">
                                        <p:cTn id="101" dur="500" fill="hold"/>
                                        <p:tgtEl>
                                          <p:spTgt spid="12"/>
                                        </p:tgtEl>
                                        <p:attrNameLst>
                                          <p:attrName>ppt_x</p:attrName>
                                        </p:attrNameLst>
                                      </p:cBhvr>
                                      <p:tavLst>
                                        <p:tav tm="0">
                                          <p:val>
                                            <p:strVal val="#ppt_x"/>
                                          </p:val>
                                        </p:tav>
                                        <p:tav tm="100000">
                                          <p:val>
                                            <p:strVal val="#ppt_x"/>
                                          </p:val>
                                        </p:tav>
                                      </p:tavLst>
                                    </p:anim>
                                    <p:anim calcmode="lin" valueType="num">
                                      <p:cBhvr additive="base">
                                        <p:cTn id="102" dur="500" fill="hold"/>
                                        <p:tgtEl>
                                          <p:spTgt spid="12"/>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181"/>
                                        </p:tgtEl>
                                        <p:attrNameLst>
                                          <p:attrName>style.visibility</p:attrName>
                                        </p:attrNameLst>
                                      </p:cBhvr>
                                      <p:to>
                                        <p:strVal val="visible"/>
                                      </p:to>
                                    </p:set>
                                    <p:anim calcmode="lin" valueType="num">
                                      <p:cBhvr additive="base">
                                        <p:cTn id="105" dur="500" fill="hold"/>
                                        <p:tgtEl>
                                          <p:spTgt spid="181"/>
                                        </p:tgtEl>
                                        <p:attrNameLst>
                                          <p:attrName>ppt_x</p:attrName>
                                        </p:attrNameLst>
                                      </p:cBhvr>
                                      <p:tavLst>
                                        <p:tav tm="0">
                                          <p:val>
                                            <p:strVal val="#ppt_x"/>
                                          </p:val>
                                        </p:tav>
                                        <p:tav tm="100000">
                                          <p:val>
                                            <p:strVal val="#ppt_x"/>
                                          </p:val>
                                        </p:tav>
                                      </p:tavLst>
                                    </p:anim>
                                    <p:anim calcmode="lin" valueType="num">
                                      <p:cBhvr additive="base">
                                        <p:cTn id="106" dur="500" fill="hold"/>
                                        <p:tgtEl>
                                          <p:spTgt spid="1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0"/>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2" grpId="0"/>
      <p:bldP spid="12" grpId="0"/>
      <p:bldP spid="181"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56902"/>
            <a:ext cx="11889564" cy="917575"/>
          </a:xfrm>
        </p:spPr>
        <p:txBody>
          <a:bodyPr/>
          <a:lstStyle/>
          <a:p>
            <a:r>
              <a:rPr lang="en-GB"/>
              <a:t>Azure Monitor</a:t>
            </a:r>
          </a:p>
        </p:txBody>
      </p:sp>
      <p:sp>
        <p:nvSpPr>
          <p:cNvPr id="3" name="Text Placeholder 2"/>
          <p:cNvSpPr>
            <a:spLocks noGrp="1"/>
          </p:cNvSpPr>
          <p:nvPr>
            <p:ph type="body" sz="quarter" idx="10"/>
          </p:nvPr>
        </p:nvSpPr>
        <p:spPr>
          <a:xfrm>
            <a:off x="1283934" y="1481038"/>
            <a:ext cx="4935487" cy="4801314"/>
          </a:xfrm>
        </p:spPr>
        <p:txBody>
          <a:bodyPr/>
          <a:lstStyle/>
          <a:p>
            <a:pPr marL="571500" indent="-571500">
              <a:buFont typeface="Arial" panose="020B0604020202020204" pitchFamily="34" charset="0"/>
              <a:buChar char="•"/>
            </a:pPr>
            <a:r>
              <a:rPr lang="en-GB"/>
              <a:t>Metrics</a:t>
            </a:r>
          </a:p>
          <a:p>
            <a:pPr marL="571500" indent="-571500">
              <a:buFont typeface="Arial" panose="020B0604020202020204" pitchFamily="34" charset="0"/>
              <a:buChar char="•"/>
            </a:pPr>
            <a:endParaRPr lang="en-GB"/>
          </a:p>
          <a:p>
            <a:pPr marL="571500" indent="-571500">
              <a:buFont typeface="Arial" panose="020B0604020202020204" pitchFamily="34" charset="0"/>
              <a:buChar char="•"/>
            </a:pPr>
            <a:r>
              <a:rPr lang="en-GB"/>
              <a:t>Activity Logs</a:t>
            </a:r>
          </a:p>
          <a:p>
            <a:pPr marL="571500" indent="-571500">
              <a:buFont typeface="Arial" panose="020B0604020202020204" pitchFamily="34" charset="0"/>
              <a:buChar char="•"/>
            </a:pPr>
            <a:endParaRPr lang="en-GB"/>
          </a:p>
          <a:p>
            <a:pPr marL="571500" indent="-571500">
              <a:buFont typeface="Arial" panose="020B0604020202020204" pitchFamily="34" charset="0"/>
              <a:buChar char="•"/>
            </a:pPr>
            <a:r>
              <a:rPr lang="en-GB"/>
              <a:t>Diagnostic Logs</a:t>
            </a:r>
          </a:p>
          <a:p>
            <a:pPr marL="571500" indent="-571500">
              <a:buFont typeface="Arial" panose="020B0604020202020204" pitchFamily="34" charset="0"/>
              <a:buChar char="•"/>
            </a:pPr>
            <a:endParaRPr lang="en-GB"/>
          </a:p>
          <a:p>
            <a:pPr marL="571500" indent="-571500">
              <a:buFont typeface="Arial" panose="020B0604020202020204" pitchFamily="34" charset="0"/>
              <a:buChar char="•"/>
            </a:pPr>
            <a:r>
              <a:rPr lang="en-GB"/>
              <a:t>Alerts</a:t>
            </a:r>
          </a:p>
        </p:txBody>
      </p:sp>
      <p:pic>
        <p:nvPicPr>
          <p:cNvPr id="4" name="Picture 3"/>
          <p:cNvPicPr>
            <a:picLocks noChangeAspect="1"/>
          </p:cNvPicPr>
          <p:nvPr/>
        </p:nvPicPr>
        <p:blipFill>
          <a:blip r:embed="rId3"/>
          <a:stretch>
            <a:fillRect/>
          </a:stretch>
        </p:blipFill>
        <p:spPr>
          <a:xfrm>
            <a:off x="961653" y="4073326"/>
            <a:ext cx="864096" cy="864096"/>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Lst>
          </a:blip>
          <a:stretch>
            <a:fillRect/>
          </a:stretch>
        </p:blipFill>
        <p:spPr>
          <a:xfrm>
            <a:off x="961653" y="2749968"/>
            <a:ext cx="902068" cy="902068"/>
          </a:xfrm>
          <a:prstGeom prst="rect">
            <a:avLst/>
          </a:prstGeom>
        </p:spPr>
      </p:pic>
      <p:pic>
        <p:nvPicPr>
          <p:cNvPr id="6" name="Picture 5"/>
          <p:cNvPicPr>
            <a:picLocks noChangeAspect="1"/>
          </p:cNvPicPr>
          <p:nvPr/>
        </p:nvPicPr>
        <p:blipFill>
          <a:blip r:embed="rId6"/>
          <a:stretch>
            <a:fillRect/>
          </a:stretch>
        </p:blipFill>
        <p:spPr>
          <a:xfrm>
            <a:off x="961653" y="5585494"/>
            <a:ext cx="842510" cy="842510"/>
          </a:xfrm>
          <a:prstGeom prst="rect">
            <a:avLst/>
          </a:prstGeom>
        </p:spPr>
      </p:pic>
      <p:pic>
        <p:nvPicPr>
          <p:cNvPr id="7" name="Picture 6"/>
          <p:cNvPicPr>
            <a:picLocks noChangeAspect="1"/>
          </p:cNvPicPr>
          <p:nvPr/>
        </p:nvPicPr>
        <p:blipFill>
          <a:blip r:embed="rId7"/>
          <a:stretch>
            <a:fillRect/>
          </a:stretch>
        </p:blipFill>
        <p:spPr>
          <a:xfrm>
            <a:off x="961653" y="1247809"/>
            <a:ext cx="902068" cy="902068"/>
          </a:xfrm>
          <a:prstGeom prst="rect">
            <a:avLst/>
          </a:prstGeom>
        </p:spPr>
      </p:pic>
      <p:pic>
        <p:nvPicPr>
          <p:cNvPr id="8" name="Picture 7"/>
          <p:cNvPicPr>
            <a:picLocks noChangeAspect="1"/>
          </p:cNvPicPr>
          <p:nvPr/>
        </p:nvPicPr>
        <p:blipFill>
          <a:blip r:embed="rId8"/>
          <a:stretch>
            <a:fillRect/>
          </a:stretch>
        </p:blipFill>
        <p:spPr>
          <a:xfrm>
            <a:off x="7370365" y="3305630"/>
            <a:ext cx="1368152" cy="1368152"/>
          </a:xfrm>
          <a:prstGeom prst="rect">
            <a:avLst/>
          </a:prstGeom>
        </p:spPr>
      </p:pic>
      <p:sp>
        <p:nvSpPr>
          <p:cNvPr id="9" name="Right Brace 8"/>
          <p:cNvSpPr/>
          <p:nvPr/>
        </p:nvSpPr>
        <p:spPr>
          <a:xfrm>
            <a:off x="5643357" y="1697062"/>
            <a:ext cx="1152128" cy="4585289"/>
          </a:xfrm>
          <a:prstGeom prst="rightBrace">
            <a:avLst>
              <a:gd name="adj1" fmla="val 37193"/>
              <a:gd name="adj2" fmla="val 5000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Rectangle 9"/>
          <p:cNvSpPr/>
          <p:nvPr/>
        </p:nvSpPr>
        <p:spPr>
          <a:xfrm>
            <a:off x="8815594" y="3652036"/>
            <a:ext cx="3348609" cy="646331"/>
          </a:xfrm>
          <a:prstGeom prst="rect">
            <a:avLst/>
          </a:prstGeom>
        </p:spPr>
        <p:txBody>
          <a:bodyPr wrap="none" anchor="ctr">
            <a:spAutoFit/>
          </a:bodyPr>
          <a:lstStyle/>
          <a:p>
            <a:r>
              <a:rPr lang="en-GB" sz="3600" b="1"/>
              <a:t>Azure Monitor</a:t>
            </a:r>
          </a:p>
        </p:txBody>
      </p:sp>
      <p:sp>
        <p:nvSpPr>
          <p:cNvPr id="13" name="Title 1">
            <a:extLst>
              <a:ext uri="{FF2B5EF4-FFF2-40B4-BE49-F238E27FC236}">
                <a16:creationId xmlns:a16="http://schemas.microsoft.com/office/drawing/2014/main" id="{AE2C1BE8-83F8-4B46-91A1-AC41372AA375}"/>
              </a:ext>
            </a:extLst>
          </p:cNvPr>
          <p:cNvSpPr txBox="1">
            <a:spLocks/>
          </p:cNvSpPr>
          <p:nvPr/>
        </p:nvSpPr>
        <p:spPr>
          <a:xfrm>
            <a:off x="7226349" y="1149275"/>
            <a:ext cx="4824536"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GB" sz="2800"/>
              <a:t>Health, metric &amp; audit view across all Azure resources</a:t>
            </a:r>
          </a:p>
        </p:txBody>
      </p:sp>
    </p:spTree>
    <p:extLst>
      <p:ext uri="{BB962C8B-B14F-4D97-AF65-F5344CB8AC3E}">
        <p14:creationId xmlns:p14="http://schemas.microsoft.com/office/powerpoint/2010/main" val="7386850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D56DE-3E2C-48F3-846F-3444686380F0}"/>
              </a:ext>
            </a:extLst>
          </p:cNvPr>
          <p:cNvSpPr>
            <a:spLocks noGrp="1"/>
          </p:cNvSpPr>
          <p:nvPr>
            <p:ph type="title"/>
          </p:nvPr>
        </p:nvSpPr>
        <p:spPr>
          <a:xfrm>
            <a:off x="274639" y="1241426"/>
            <a:ext cx="5486399" cy="1680460"/>
          </a:xfrm>
        </p:spPr>
        <p:txBody>
          <a:bodyPr/>
          <a:lstStyle/>
          <a:p>
            <a:r>
              <a:rPr lang="en-GB" sz="5400"/>
              <a:t>Application &amp; Platform Services</a:t>
            </a:r>
          </a:p>
        </p:txBody>
      </p:sp>
      <p:pic>
        <p:nvPicPr>
          <p:cNvPr id="9" name="Picture Placeholder 8">
            <a:extLst>
              <a:ext uri="{FF2B5EF4-FFF2-40B4-BE49-F238E27FC236}">
                <a16:creationId xmlns:a16="http://schemas.microsoft.com/office/drawing/2014/main" id="{32CFCDFB-473D-411B-9141-D7D13036608F}"/>
              </a:ext>
            </a:extLst>
          </p:cNvPr>
          <p:cNvPicPr>
            <a:picLocks noGrp="1" noChangeAspect="1"/>
          </p:cNvPicPr>
          <p:nvPr>
            <p:ph type="pic" sz="quarter" idx="10"/>
          </p:nvPr>
        </p:nvPicPr>
        <p:blipFill>
          <a:blip r:embed="rId3"/>
          <a:srcRect l="25043" r="25043"/>
          <a:stretch>
            <a:fillRect/>
          </a:stretch>
        </p:blipFill>
        <p:spPr/>
      </p:pic>
      <p:pic>
        <p:nvPicPr>
          <p:cNvPr id="10" name="Picture Placeholder 5">
            <a:extLst>
              <a:ext uri="{FF2B5EF4-FFF2-40B4-BE49-F238E27FC236}">
                <a16:creationId xmlns:a16="http://schemas.microsoft.com/office/drawing/2014/main" id="{D0F767A8-C1E6-4C2C-8C84-5EECF85BF7EA}"/>
              </a:ext>
            </a:extLst>
          </p:cNvPr>
          <p:cNvPicPr>
            <a:picLocks noChangeAspect="1"/>
          </p:cNvPicPr>
          <p:nvPr/>
        </p:nvPicPr>
        <p:blipFill>
          <a:blip r:embed="rId4"/>
          <a:srcRect l="20358" r="20358"/>
          <a:stretch>
            <a:fillRect/>
          </a:stretch>
        </p:blipFill>
        <p:spPr bwMode="ltGray">
          <a:xfrm>
            <a:off x="6225343" y="-1"/>
            <a:ext cx="6216650" cy="6992587"/>
          </a:xfrm>
          <a:prstGeom prst="rect">
            <a:avLst/>
          </a:prstGeom>
          <a:blipFill>
            <a:blip r:embed="rId5"/>
            <a:stretch>
              <a:fillRect/>
            </a:stretch>
          </a:blipFill>
        </p:spPr>
      </p:pic>
    </p:spTree>
    <p:extLst>
      <p:ext uri="{BB962C8B-B14F-4D97-AF65-F5344CB8AC3E}">
        <p14:creationId xmlns:p14="http://schemas.microsoft.com/office/powerpoint/2010/main" val="54160495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bwMode="auto">
          <a:xfrm>
            <a:off x="6749517" y="497"/>
            <a:ext cx="5686077" cy="6993533"/>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 name="Title 1"/>
          <p:cNvSpPr>
            <a:spLocks noGrp="1"/>
          </p:cNvSpPr>
          <p:nvPr>
            <p:ph type="title"/>
          </p:nvPr>
        </p:nvSpPr>
        <p:spPr>
          <a:xfrm>
            <a:off x="275482" y="295730"/>
            <a:ext cx="5907483" cy="1033507"/>
          </a:xfrm>
        </p:spPr>
        <p:txBody>
          <a:bodyPr/>
          <a:lstStyle/>
          <a:p>
            <a:pPr lvl="0"/>
            <a:r>
              <a:rPr lang="en-US" kern="0" spc="0">
                <a:ln>
                  <a:noFill/>
                </a:ln>
                <a:solidFill>
                  <a:schemeClr val="tx1"/>
                </a:solidFill>
                <a:ea typeface="Segoe UI" pitchFamily="34" charset="0"/>
              </a:rPr>
              <a:t>Balance of responsibility </a:t>
            </a:r>
            <a:endParaRPr lang="en-US" sz="4399"/>
          </a:p>
        </p:txBody>
      </p:sp>
      <p:sp>
        <p:nvSpPr>
          <p:cNvPr id="4" name="TextBox 3"/>
          <p:cNvSpPr txBox="1"/>
          <p:nvPr/>
        </p:nvSpPr>
        <p:spPr>
          <a:xfrm>
            <a:off x="275482" y="1987030"/>
            <a:ext cx="5907483" cy="4122036"/>
          </a:xfrm>
          <a:prstGeom prst="rect">
            <a:avLst/>
          </a:prstGeom>
          <a:noFill/>
        </p:spPr>
        <p:txBody>
          <a:bodyPr wrap="square" lIns="186494" tIns="149196" rIns="186494" bIns="149196" rtlCol="0">
            <a:spAutoFit/>
          </a:bodyPr>
          <a:lstStyle/>
          <a:p>
            <a:pPr defTabSz="914224">
              <a:lnSpc>
                <a:spcPct val="90000"/>
              </a:lnSpc>
              <a:spcAft>
                <a:spcPts val="612"/>
              </a:spcAft>
            </a:pPr>
            <a:r>
              <a:rPr lang="en-US" sz="2448" kern="0">
                <a:solidFill>
                  <a:schemeClr val="bg2">
                    <a:lumMod val="20000"/>
                    <a:lumOff val="80000"/>
                  </a:schemeClr>
                </a:solidFill>
              </a:rPr>
              <a:t>Balance of control and responsibility depends on the category of the service</a:t>
            </a:r>
          </a:p>
          <a:p>
            <a:pPr defTabSz="914224">
              <a:lnSpc>
                <a:spcPct val="90000"/>
              </a:lnSpc>
              <a:spcBef>
                <a:spcPts val="1224"/>
              </a:spcBef>
              <a:spcAft>
                <a:spcPts val="612"/>
              </a:spcAft>
            </a:pPr>
            <a:r>
              <a:rPr lang="en-US" sz="2040" kern="0">
                <a:solidFill>
                  <a:schemeClr val="bg2">
                    <a:lumMod val="20000"/>
                    <a:lumOff val="80000"/>
                  </a:schemeClr>
                </a:solidFill>
                <a:latin typeface="Segoe UI Semibold" panose="020B0702040204020203" pitchFamily="34" charset="0"/>
                <a:cs typeface="Segoe UI Semibold" panose="020B0702040204020203" pitchFamily="34" charset="0"/>
              </a:rPr>
              <a:t>MOVE-IN READY</a:t>
            </a:r>
          </a:p>
          <a:p>
            <a:pPr defTabSz="914224">
              <a:lnSpc>
                <a:spcPct val="90000"/>
              </a:lnSpc>
              <a:spcAft>
                <a:spcPts val="612"/>
              </a:spcAft>
            </a:pPr>
            <a:r>
              <a:rPr lang="en-US" sz="1873" kern="0">
                <a:solidFill>
                  <a:schemeClr val="bg2">
                    <a:lumMod val="20000"/>
                    <a:lumOff val="80000"/>
                  </a:schemeClr>
                </a:solidFill>
              </a:rPr>
              <a:t>Use immediately with minimal configuration</a:t>
            </a:r>
          </a:p>
          <a:p>
            <a:pPr defTabSz="914224">
              <a:lnSpc>
                <a:spcPct val="90000"/>
              </a:lnSpc>
              <a:spcBef>
                <a:spcPts val="1224"/>
              </a:spcBef>
              <a:spcAft>
                <a:spcPts val="612"/>
              </a:spcAft>
            </a:pPr>
            <a:r>
              <a:rPr lang="en-US" sz="2040" kern="0">
                <a:solidFill>
                  <a:schemeClr val="bg2">
                    <a:lumMod val="20000"/>
                    <a:lumOff val="80000"/>
                  </a:schemeClr>
                </a:solidFill>
                <a:latin typeface="Segoe UI Semibold" panose="020B0702040204020203" pitchFamily="34" charset="0"/>
                <a:cs typeface="Segoe UI Semibold" panose="020B0702040204020203" pitchFamily="34" charset="0"/>
              </a:rPr>
              <a:t>SOME ASSEMBLY REQUIRED</a:t>
            </a:r>
          </a:p>
          <a:p>
            <a:pPr defTabSz="914224">
              <a:lnSpc>
                <a:spcPct val="90000"/>
              </a:lnSpc>
              <a:spcAft>
                <a:spcPts val="612"/>
              </a:spcAft>
            </a:pPr>
            <a:r>
              <a:rPr lang="en-US" sz="1873" kern="0">
                <a:solidFill>
                  <a:schemeClr val="bg2">
                    <a:lumMod val="20000"/>
                    <a:lumOff val="80000"/>
                  </a:schemeClr>
                </a:solidFill>
              </a:rPr>
              <a:t>Existing services are a starting point, with additional configuration for a custom fit</a:t>
            </a:r>
          </a:p>
          <a:p>
            <a:pPr defTabSz="914224">
              <a:lnSpc>
                <a:spcPct val="90000"/>
              </a:lnSpc>
              <a:spcBef>
                <a:spcPts val="1224"/>
              </a:spcBef>
              <a:spcAft>
                <a:spcPts val="612"/>
              </a:spcAft>
            </a:pPr>
            <a:r>
              <a:rPr lang="en-US" sz="2040" kern="0">
                <a:solidFill>
                  <a:schemeClr val="bg2">
                    <a:lumMod val="20000"/>
                    <a:lumOff val="80000"/>
                  </a:schemeClr>
                </a:solidFill>
                <a:latin typeface="Segoe UI Semibold" panose="020B0702040204020203" pitchFamily="34" charset="0"/>
                <a:cs typeface="Segoe UI Semibold" panose="020B0702040204020203" pitchFamily="34" charset="0"/>
              </a:rPr>
              <a:t>BUILD FROM THE GROUND UP</a:t>
            </a:r>
          </a:p>
          <a:p>
            <a:pPr defTabSz="914224">
              <a:lnSpc>
                <a:spcPct val="90000"/>
              </a:lnSpc>
              <a:spcAft>
                <a:spcPts val="612"/>
              </a:spcAft>
            </a:pPr>
            <a:r>
              <a:rPr lang="en-US" sz="1873" kern="0">
                <a:solidFill>
                  <a:schemeClr val="bg2">
                    <a:lumMod val="20000"/>
                    <a:lumOff val="80000"/>
                  </a:schemeClr>
                </a:solidFill>
              </a:rPr>
              <a:t>Building blocks, create your own solution or apps from scratch</a:t>
            </a:r>
          </a:p>
        </p:txBody>
      </p:sp>
      <p:graphicFrame>
        <p:nvGraphicFramePr>
          <p:cNvPr id="6" name="Table 5"/>
          <p:cNvGraphicFramePr>
            <a:graphicFrameLocks noGrp="1"/>
          </p:cNvGraphicFramePr>
          <p:nvPr>
            <p:extLst/>
          </p:nvPr>
        </p:nvGraphicFramePr>
        <p:xfrm>
          <a:off x="7066294" y="544643"/>
          <a:ext cx="5043354" cy="5238231"/>
        </p:xfrm>
        <a:graphic>
          <a:graphicData uri="http://schemas.openxmlformats.org/drawingml/2006/table">
            <a:tbl>
              <a:tblPr firstRow="1" bandRow="1">
                <a:tableStyleId>{5940675A-B579-460E-94D1-54222C63F5DA}</a:tableStyleId>
              </a:tblPr>
              <a:tblGrid>
                <a:gridCol w="1864885">
                  <a:extLst>
                    <a:ext uri="{9D8B030D-6E8A-4147-A177-3AD203B41FA5}">
                      <a16:colId xmlns:a16="http://schemas.microsoft.com/office/drawing/2014/main" val="2544153837"/>
                    </a:ext>
                  </a:extLst>
                </a:gridCol>
                <a:gridCol w="923505">
                  <a:extLst>
                    <a:ext uri="{9D8B030D-6E8A-4147-A177-3AD203B41FA5}">
                      <a16:colId xmlns:a16="http://schemas.microsoft.com/office/drawing/2014/main" val="3937659814"/>
                    </a:ext>
                  </a:extLst>
                </a:gridCol>
                <a:gridCol w="655689">
                  <a:extLst>
                    <a:ext uri="{9D8B030D-6E8A-4147-A177-3AD203B41FA5}">
                      <a16:colId xmlns:a16="http://schemas.microsoft.com/office/drawing/2014/main" val="2750310453"/>
                    </a:ext>
                  </a:extLst>
                </a:gridCol>
                <a:gridCol w="729569">
                  <a:extLst>
                    <a:ext uri="{9D8B030D-6E8A-4147-A177-3AD203B41FA5}">
                      <a16:colId xmlns:a16="http://schemas.microsoft.com/office/drawing/2014/main" val="1063817949"/>
                    </a:ext>
                  </a:extLst>
                </a:gridCol>
                <a:gridCol w="869706">
                  <a:extLst>
                    <a:ext uri="{9D8B030D-6E8A-4147-A177-3AD203B41FA5}">
                      <a16:colId xmlns:a16="http://schemas.microsoft.com/office/drawing/2014/main" val="449148099"/>
                    </a:ext>
                  </a:extLst>
                </a:gridCol>
              </a:tblGrid>
              <a:tr h="366576">
                <a:tc>
                  <a:txBody>
                    <a:bodyPr/>
                    <a:lstStyle/>
                    <a:p>
                      <a:r>
                        <a:rPr lang="en-US" sz="1600" b="0">
                          <a:solidFill>
                            <a:schemeClr val="bg1"/>
                          </a:solidFill>
                          <a:latin typeface="Segoe UI Semibold" panose="020B0702040204020203" pitchFamily="34" charset="0"/>
                          <a:cs typeface="Segoe UI Semibold" panose="020B0702040204020203" pitchFamily="34" charset="0"/>
                        </a:rPr>
                        <a:t>Responsibility</a:t>
                      </a:r>
                    </a:p>
                  </a:txBody>
                  <a:tcPr marL="91427" marR="91427" marT="45713" marB="45713">
                    <a:lnB w="12700" cap="flat" cmpd="sng" algn="ctr">
                      <a:solidFill>
                        <a:schemeClr val="bg1"/>
                      </a:solidFill>
                      <a:prstDash val="solid"/>
                      <a:round/>
                      <a:headEnd type="none" w="med" len="med"/>
                      <a:tailEnd type="none" w="med" len="med"/>
                    </a:lnB>
                    <a:solidFill>
                      <a:schemeClr val="tx1"/>
                    </a:solidFill>
                  </a:tcPr>
                </a:tc>
                <a:tc>
                  <a:txBody>
                    <a:bodyPr/>
                    <a:lstStyle/>
                    <a:p>
                      <a:r>
                        <a:rPr lang="en-US" sz="1400" b="0">
                          <a:solidFill>
                            <a:schemeClr val="bg1"/>
                          </a:solidFill>
                          <a:latin typeface="Segoe UI Semibold" panose="020B0702040204020203" pitchFamily="34" charset="0"/>
                          <a:cs typeface="Segoe UI Semibold" panose="020B0702040204020203" pitchFamily="34" charset="0"/>
                        </a:rPr>
                        <a:t> </a:t>
                      </a:r>
                    </a:p>
                  </a:txBody>
                  <a:tcPr marL="91427" marR="91427" marT="45713" marB="45713">
                    <a:lnB w="12700" cap="flat" cmpd="sng" algn="ctr">
                      <a:solidFill>
                        <a:schemeClr val="bg1"/>
                      </a:solidFill>
                      <a:prstDash val="solid"/>
                      <a:round/>
                      <a:headEnd type="none" w="med" len="med"/>
                      <a:tailEnd type="none" w="med" len="med"/>
                    </a:lnB>
                    <a:solidFill>
                      <a:schemeClr val="tx1"/>
                    </a:solidFill>
                  </a:tcPr>
                </a:tc>
                <a:tc>
                  <a:txBody>
                    <a:bodyPr/>
                    <a:lstStyle/>
                    <a:p>
                      <a:r>
                        <a:rPr lang="en-US" sz="1400" b="0">
                          <a:solidFill>
                            <a:schemeClr val="bg1"/>
                          </a:solidFill>
                          <a:latin typeface="Segoe UI Semibold" panose="020B0702040204020203" pitchFamily="34" charset="0"/>
                          <a:cs typeface="Segoe UI Semibold" panose="020B0702040204020203" pitchFamily="34" charset="0"/>
                        </a:rPr>
                        <a:t>IaaS</a:t>
                      </a:r>
                    </a:p>
                  </a:txBody>
                  <a:tcPr marL="91427" marR="91427" marT="45713" marB="45713">
                    <a:lnB w="12700" cap="flat" cmpd="sng" algn="ctr">
                      <a:solidFill>
                        <a:schemeClr val="bg1"/>
                      </a:solidFill>
                      <a:prstDash val="solid"/>
                      <a:round/>
                      <a:headEnd type="none" w="med" len="med"/>
                      <a:tailEnd type="none" w="med" len="med"/>
                    </a:lnB>
                    <a:solidFill>
                      <a:schemeClr val="tx1"/>
                    </a:solidFill>
                  </a:tcPr>
                </a:tc>
                <a:tc>
                  <a:txBody>
                    <a:bodyPr/>
                    <a:lstStyle/>
                    <a:p>
                      <a:r>
                        <a:rPr lang="en-US" sz="1400" b="0">
                          <a:solidFill>
                            <a:schemeClr val="bg1"/>
                          </a:solidFill>
                          <a:latin typeface="Segoe UI Semibold" panose="020B0702040204020203" pitchFamily="34" charset="0"/>
                          <a:cs typeface="Segoe UI Semibold" panose="020B0702040204020203" pitchFamily="34" charset="0"/>
                        </a:rPr>
                        <a:t>PaaS</a:t>
                      </a:r>
                    </a:p>
                  </a:txBody>
                  <a:tcPr marL="91427" marR="91427" marT="45713" marB="45713">
                    <a:lnB w="12700" cap="flat" cmpd="sng" algn="ctr">
                      <a:solidFill>
                        <a:schemeClr val="bg1"/>
                      </a:solidFill>
                      <a:prstDash val="solid"/>
                      <a:round/>
                      <a:headEnd type="none" w="med" len="med"/>
                      <a:tailEnd type="none" w="med" len="med"/>
                    </a:lnB>
                    <a:solidFill>
                      <a:schemeClr val="tx1"/>
                    </a:solidFill>
                  </a:tcPr>
                </a:tc>
                <a:tc>
                  <a:txBody>
                    <a:bodyPr/>
                    <a:lstStyle/>
                    <a:p>
                      <a:r>
                        <a:rPr lang="en-US" sz="1400" b="0">
                          <a:solidFill>
                            <a:schemeClr val="bg1"/>
                          </a:solidFill>
                          <a:latin typeface="Segoe UI Semibold" panose="020B0702040204020203" pitchFamily="34" charset="0"/>
                          <a:cs typeface="Segoe UI Semibold" panose="020B0702040204020203" pitchFamily="34" charset="0"/>
                        </a:rPr>
                        <a:t>SaaS</a:t>
                      </a:r>
                    </a:p>
                  </a:txBody>
                  <a:tcPr marL="91427" marR="91427" marT="45713" marB="45713">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345694766"/>
                  </a:ext>
                </a:extLst>
              </a:tr>
              <a:tr h="541295">
                <a:tc>
                  <a:txBody>
                    <a:bodyPr/>
                    <a:lstStyle/>
                    <a:p>
                      <a:r>
                        <a:rPr lang="en-US" sz="1600">
                          <a:solidFill>
                            <a:schemeClr val="bg1"/>
                          </a:solidFill>
                        </a:rPr>
                        <a:t>Applications</a:t>
                      </a:r>
                    </a:p>
                  </a:txBody>
                  <a:tcPr marL="91427" marR="91427" marT="45713" marB="45713" anchor="b">
                    <a:lnT w="12700" cap="flat" cmpd="sng" algn="ctr">
                      <a:solidFill>
                        <a:schemeClr val="bg1"/>
                      </a:solidFill>
                      <a:prstDash val="solid"/>
                      <a:round/>
                      <a:headEnd type="none" w="med" len="med"/>
                      <a:tailEnd type="none" w="med" len="med"/>
                    </a:lnT>
                    <a:solidFill>
                      <a:schemeClr val="tx1"/>
                    </a:solidFill>
                  </a:tcPr>
                </a:tc>
                <a:tc>
                  <a:txBody>
                    <a:bodyPr/>
                    <a:lstStyle/>
                    <a:p>
                      <a:endParaRPr lang="en-US" sz="1700">
                        <a:solidFill>
                          <a:schemeClr val="bg1"/>
                        </a:solidFill>
                      </a:endParaRPr>
                    </a:p>
                  </a:txBody>
                  <a:tcPr marL="91427" marR="91427" marT="45713" marB="45713">
                    <a:lnT w="12700" cap="flat" cmpd="sng" algn="ctr">
                      <a:solidFill>
                        <a:schemeClr val="bg1"/>
                      </a:solidFill>
                      <a:prstDash val="solid"/>
                      <a:round/>
                      <a:headEnd type="none" w="med" len="med"/>
                      <a:tailEnd type="none" w="med" len="med"/>
                    </a:lnT>
                    <a:solidFill>
                      <a:schemeClr val="tx1"/>
                    </a:solidFill>
                  </a:tcPr>
                </a:tc>
                <a:tc>
                  <a:txBody>
                    <a:bodyPr/>
                    <a:lstStyle/>
                    <a:p>
                      <a:endParaRPr lang="en-US" sz="1700">
                        <a:solidFill>
                          <a:schemeClr val="bg1"/>
                        </a:solidFill>
                      </a:endParaRPr>
                    </a:p>
                  </a:txBody>
                  <a:tcPr marL="91427" marR="91427" marT="45713" marB="45713">
                    <a:lnT w="12700" cap="flat" cmpd="sng" algn="ctr">
                      <a:solidFill>
                        <a:schemeClr val="bg1"/>
                      </a:solidFill>
                      <a:prstDash val="solid"/>
                      <a:round/>
                      <a:headEnd type="none" w="med" len="med"/>
                      <a:tailEnd type="none" w="med" len="med"/>
                    </a:lnT>
                    <a:solidFill>
                      <a:schemeClr val="tx1"/>
                    </a:solidFill>
                  </a:tcPr>
                </a:tc>
                <a:tc>
                  <a:txBody>
                    <a:bodyPr/>
                    <a:lstStyle/>
                    <a:p>
                      <a:endParaRPr lang="en-US" sz="1700">
                        <a:solidFill>
                          <a:schemeClr val="bg1"/>
                        </a:solidFill>
                      </a:endParaRPr>
                    </a:p>
                  </a:txBody>
                  <a:tcPr marL="91427" marR="91427" marT="45713" marB="45713">
                    <a:lnT w="12700" cap="flat" cmpd="sng" algn="ctr">
                      <a:solidFill>
                        <a:schemeClr val="bg1"/>
                      </a:solidFill>
                      <a:prstDash val="solid"/>
                      <a:round/>
                      <a:headEnd type="none" w="med" len="med"/>
                      <a:tailEnd type="none" w="med" len="med"/>
                    </a:lnT>
                    <a:solidFill>
                      <a:schemeClr val="tx1"/>
                    </a:solidFill>
                  </a:tcPr>
                </a:tc>
                <a:tc>
                  <a:txBody>
                    <a:bodyPr/>
                    <a:lstStyle/>
                    <a:p>
                      <a:endParaRPr lang="en-US" sz="1700">
                        <a:solidFill>
                          <a:schemeClr val="bg1"/>
                        </a:solidFill>
                      </a:endParaRPr>
                    </a:p>
                  </a:txBody>
                  <a:tcPr marL="91427" marR="91427" marT="45713" marB="45713">
                    <a:lnT w="12700" cap="flat" cmpd="sng" algn="ctr">
                      <a:solidFill>
                        <a:schemeClr val="bg1"/>
                      </a:solidFill>
                      <a:prstDash val="solid"/>
                      <a:round/>
                      <a:headEnd type="none" w="med" len="med"/>
                      <a:tailEnd type="none" w="med" len="med"/>
                    </a:lnT>
                    <a:solidFill>
                      <a:schemeClr val="tx1"/>
                    </a:solidFill>
                  </a:tcPr>
                </a:tc>
                <a:extLst>
                  <a:ext uri="{0D108BD9-81ED-4DB2-BD59-A6C34878D82A}">
                    <a16:rowId xmlns:a16="http://schemas.microsoft.com/office/drawing/2014/main" val="975920690"/>
                  </a:ext>
                </a:extLst>
              </a:tr>
              <a:tr h="541295">
                <a:tc>
                  <a:txBody>
                    <a:bodyPr/>
                    <a:lstStyle/>
                    <a:p>
                      <a:r>
                        <a:rPr lang="en-US" sz="1600">
                          <a:solidFill>
                            <a:schemeClr val="bg1"/>
                          </a:solidFill>
                        </a:rPr>
                        <a:t>Data</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2958753268"/>
                  </a:ext>
                </a:extLst>
              </a:tr>
              <a:tr h="541295">
                <a:tc>
                  <a:txBody>
                    <a:bodyPr/>
                    <a:lstStyle/>
                    <a:p>
                      <a:r>
                        <a:rPr lang="en-US" sz="1600">
                          <a:solidFill>
                            <a:schemeClr val="bg1"/>
                          </a:solidFill>
                        </a:rPr>
                        <a:t>Runtime</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1033960191"/>
                  </a:ext>
                </a:extLst>
              </a:tr>
              <a:tr h="541295">
                <a:tc>
                  <a:txBody>
                    <a:bodyPr/>
                    <a:lstStyle/>
                    <a:p>
                      <a:r>
                        <a:rPr lang="en-US" sz="1600">
                          <a:solidFill>
                            <a:schemeClr val="bg1"/>
                          </a:solidFill>
                        </a:rPr>
                        <a:t>Middleware</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2876098919"/>
                  </a:ext>
                </a:extLst>
              </a:tr>
              <a:tr h="541295">
                <a:tc>
                  <a:txBody>
                    <a:bodyPr/>
                    <a:lstStyle/>
                    <a:p>
                      <a:r>
                        <a:rPr lang="en-US" sz="1600">
                          <a:solidFill>
                            <a:schemeClr val="bg1"/>
                          </a:solidFill>
                        </a:rPr>
                        <a:t>O/S</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899666371"/>
                  </a:ext>
                </a:extLst>
              </a:tr>
              <a:tr h="541295">
                <a:tc>
                  <a:txBody>
                    <a:bodyPr/>
                    <a:lstStyle/>
                    <a:p>
                      <a:r>
                        <a:rPr lang="en-US" sz="1600">
                          <a:solidFill>
                            <a:schemeClr val="bg1"/>
                          </a:solidFill>
                        </a:rPr>
                        <a:t>Virtualization</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highlight>
                          <a:srgbClr val="FFFF00"/>
                        </a:highlight>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2337277180"/>
                  </a:ext>
                </a:extLst>
              </a:tr>
              <a:tr h="541295">
                <a:tc>
                  <a:txBody>
                    <a:bodyPr/>
                    <a:lstStyle/>
                    <a:p>
                      <a:r>
                        <a:rPr lang="en-US" sz="1600">
                          <a:solidFill>
                            <a:schemeClr val="bg1"/>
                          </a:solidFill>
                        </a:rPr>
                        <a:t>Servers</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highlight>
                          <a:srgbClr val="FFFF00"/>
                        </a:highlight>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943673154"/>
                  </a:ext>
                </a:extLst>
              </a:tr>
              <a:tr h="541295">
                <a:tc>
                  <a:txBody>
                    <a:bodyPr/>
                    <a:lstStyle/>
                    <a:p>
                      <a:r>
                        <a:rPr lang="en-US" sz="1600">
                          <a:solidFill>
                            <a:schemeClr val="bg1"/>
                          </a:solidFill>
                        </a:rPr>
                        <a:t>Storage</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highlight>
                          <a:srgbClr val="FFFF00"/>
                        </a:highlight>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2802216785"/>
                  </a:ext>
                </a:extLst>
              </a:tr>
              <a:tr h="541295">
                <a:tc>
                  <a:txBody>
                    <a:bodyPr/>
                    <a:lstStyle/>
                    <a:p>
                      <a:r>
                        <a:rPr lang="en-US" sz="1600">
                          <a:solidFill>
                            <a:schemeClr val="bg1"/>
                          </a:solidFill>
                        </a:rPr>
                        <a:t>Networking</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highlight>
                          <a:srgbClr val="FFFF00"/>
                        </a:highlight>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2384714135"/>
                  </a:ext>
                </a:extLst>
              </a:tr>
            </a:tbl>
          </a:graphicData>
        </a:graphic>
      </p:graphicFrame>
      <p:grpSp>
        <p:nvGrpSpPr>
          <p:cNvPr id="49" name="Group 48"/>
          <p:cNvGrpSpPr/>
          <p:nvPr/>
        </p:nvGrpSpPr>
        <p:grpSpPr>
          <a:xfrm>
            <a:off x="11281497" y="1099059"/>
            <a:ext cx="457136" cy="4733336"/>
            <a:chOff x="9027714" y="1049587"/>
            <a:chExt cx="457201" cy="4734008"/>
          </a:xfrm>
          <a:solidFill>
            <a:srgbClr val="0078D7"/>
          </a:solidFill>
        </p:grpSpPr>
        <p:sp>
          <p:nvSpPr>
            <p:cNvPr id="7" name="Rectangle 6"/>
            <p:cNvSpPr/>
            <p:nvPr/>
          </p:nvSpPr>
          <p:spPr bwMode="auto">
            <a:xfrm>
              <a:off x="9027715" y="1049587"/>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2" name="Rectangle 11"/>
            <p:cNvSpPr/>
            <p:nvPr/>
          </p:nvSpPr>
          <p:spPr bwMode="auto">
            <a:xfrm>
              <a:off x="9027715" y="1584188"/>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6" name="Rectangle 15"/>
            <p:cNvSpPr/>
            <p:nvPr/>
          </p:nvSpPr>
          <p:spPr bwMode="auto">
            <a:xfrm>
              <a:off x="9027715" y="2118789"/>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0" name="Rectangle 19"/>
            <p:cNvSpPr/>
            <p:nvPr/>
          </p:nvSpPr>
          <p:spPr bwMode="auto">
            <a:xfrm>
              <a:off x="9027715" y="2653390"/>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4" name="Rectangle 23"/>
            <p:cNvSpPr/>
            <p:nvPr/>
          </p:nvSpPr>
          <p:spPr bwMode="auto">
            <a:xfrm>
              <a:off x="9027715" y="3187991"/>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8" name="Rectangle 27"/>
            <p:cNvSpPr/>
            <p:nvPr/>
          </p:nvSpPr>
          <p:spPr bwMode="auto">
            <a:xfrm>
              <a:off x="9027715" y="3722592"/>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2" name="Rectangle 31"/>
            <p:cNvSpPr/>
            <p:nvPr/>
          </p:nvSpPr>
          <p:spPr bwMode="auto">
            <a:xfrm>
              <a:off x="9027715" y="4257193"/>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6" name="Rectangle 35"/>
            <p:cNvSpPr/>
            <p:nvPr/>
          </p:nvSpPr>
          <p:spPr bwMode="auto">
            <a:xfrm>
              <a:off x="9027715" y="4791794"/>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40" name="Rectangle 39"/>
            <p:cNvSpPr/>
            <p:nvPr/>
          </p:nvSpPr>
          <p:spPr bwMode="auto">
            <a:xfrm>
              <a:off x="9027714" y="5326395"/>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grpSp>
      <p:grpSp>
        <p:nvGrpSpPr>
          <p:cNvPr id="50" name="Group 49"/>
          <p:cNvGrpSpPr/>
          <p:nvPr/>
        </p:nvGrpSpPr>
        <p:grpSpPr>
          <a:xfrm>
            <a:off x="10594741" y="1099059"/>
            <a:ext cx="457135" cy="4733336"/>
            <a:chOff x="9691654" y="1049587"/>
            <a:chExt cx="457200" cy="4734008"/>
          </a:xfrm>
        </p:grpSpPr>
        <p:sp>
          <p:nvSpPr>
            <p:cNvPr id="8" name="Rectangle 7"/>
            <p:cNvSpPr/>
            <p:nvPr/>
          </p:nvSpPr>
          <p:spPr bwMode="auto">
            <a:xfrm>
              <a:off x="9691654" y="1049587"/>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3" name="Rectangle 12"/>
            <p:cNvSpPr/>
            <p:nvPr/>
          </p:nvSpPr>
          <p:spPr bwMode="auto">
            <a:xfrm>
              <a:off x="9691654" y="1584188"/>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7" name="Rectangle 16"/>
            <p:cNvSpPr/>
            <p:nvPr/>
          </p:nvSpPr>
          <p:spPr bwMode="auto">
            <a:xfrm>
              <a:off x="9691654" y="2118789"/>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1" name="Rectangle 20"/>
            <p:cNvSpPr/>
            <p:nvPr/>
          </p:nvSpPr>
          <p:spPr bwMode="auto">
            <a:xfrm>
              <a:off x="9691654" y="2653390"/>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5" name="Rectangle 24"/>
            <p:cNvSpPr/>
            <p:nvPr/>
          </p:nvSpPr>
          <p:spPr bwMode="auto">
            <a:xfrm>
              <a:off x="9691654" y="3187991"/>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9" name="Rectangle 28"/>
            <p:cNvSpPr/>
            <p:nvPr/>
          </p:nvSpPr>
          <p:spPr bwMode="auto">
            <a:xfrm>
              <a:off x="9691654" y="3722592"/>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3" name="Rectangle 32"/>
            <p:cNvSpPr/>
            <p:nvPr/>
          </p:nvSpPr>
          <p:spPr bwMode="auto">
            <a:xfrm>
              <a:off x="9691654" y="4257193"/>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7" name="Rectangle 36"/>
            <p:cNvSpPr/>
            <p:nvPr/>
          </p:nvSpPr>
          <p:spPr bwMode="auto">
            <a:xfrm>
              <a:off x="9691654" y="4791794"/>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41" name="Rectangle 40"/>
            <p:cNvSpPr/>
            <p:nvPr/>
          </p:nvSpPr>
          <p:spPr bwMode="auto">
            <a:xfrm>
              <a:off x="9691654" y="5326395"/>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grpSp>
      <p:grpSp>
        <p:nvGrpSpPr>
          <p:cNvPr id="61" name="Group 60"/>
          <p:cNvGrpSpPr/>
          <p:nvPr/>
        </p:nvGrpSpPr>
        <p:grpSpPr>
          <a:xfrm>
            <a:off x="9899412" y="1099060"/>
            <a:ext cx="457136" cy="4732942"/>
            <a:chOff x="10608689" y="1049587"/>
            <a:chExt cx="457200" cy="4733613"/>
          </a:xfrm>
        </p:grpSpPr>
        <p:sp>
          <p:nvSpPr>
            <p:cNvPr id="9" name="Rectangle 8"/>
            <p:cNvSpPr/>
            <p:nvPr/>
          </p:nvSpPr>
          <p:spPr bwMode="auto">
            <a:xfrm>
              <a:off x="10608689" y="1049587"/>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4" name="Rectangle 13"/>
            <p:cNvSpPr/>
            <p:nvPr/>
          </p:nvSpPr>
          <p:spPr bwMode="auto">
            <a:xfrm>
              <a:off x="10608689" y="1584139"/>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8" name="Rectangle 17"/>
            <p:cNvSpPr/>
            <p:nvPr/>
          </p:nvSpPr>
          <p:spPr bwMode="auto">
            <a:xfrm>
              <a:off x="10608689" y="2118691"/>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2" name="Rectangle 21"/>
            <p:cNvSpPr/>
            <p:nvPr/>
          </p:nvSpPr>
          <p:spPr bwMode="auto">
            <a:xfrm>
              <a:off x="10608689" y="2653243"/>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6" name="Rectangle 25"/>
            <p:cNvSpPr/>
            <p:nvPr/>
          </p:nvSpPr>
          <p:spPr bwMode="auto">
            <a:xfrm>
              <a:off x="10608689" y="3187795"/>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0" name="Rectangle 29"/>
            <p:cNvSpPr/>
            <p:nvPr/>
          </p:nvSpPr>
          <p:spPr bwMode="auto">
            <a:xfrm>
              <a:off x="10608689" y="3722347"/>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4" name="Rectangle 33"/>
            <p:cNvSpPr/>
            <p:nvPr/>
          </p:nvSpPr>
          <p:spPr bwMode="auto">
            <a:xfrm>
              <a:off x="10608689" y="4256899"/>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8" name="Rectangle 37"/>
            <p:cNvSpPr/>
            <p:nvPr/>
          </p:nvSpPr>
          <p:spPr bwMode="auto">
            <a:xfrm>
              <a:off x="10608689" y="4791451"/>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42" name="Rectangle 41"/>
            <p:cNvSpPr/>
            <p:nvPr/>
          </p:nvSpPr>
          <p:spPr bwMode="auto">
            <a:xfrm>
              <a:off x="10608689" y="5326000"/>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grpSp>
      <p:grpSp>
        <p:nvGrpSpPr>
          <p:cNvPr id="59" name="Group 58"/>
          <p:cNvGrpSpPr/>
          <p:nvPr/>
        </p:nvGrpSpPr>
        <p:grpSpPr>
          <a:xfrm>
            <a:off x="10652119" y="6083101"/>
            <a:ext cx="1420855" cy="521303"/>
            <a:chOff x="9205950" y="5966176"/>
            <a:chExt cx="1421057" cy="521377"/>
          </a:xfrm>
        </p:grpSpPr>
        <p:sp>
          <p:nvSpPr>
            <p:cNvPr id="54" name="Rectangle 53"/>
            <p:cNvSpPr/>
            <p:nvPr/>
          </p:nvSpPr>
          <p:spPr bwMode="auto">
            <a:xfrm>
              <a:off x="9205950" y="6071863"/>
              <a:ext cx="274320" cy="27432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55" name="TextBox 54"/>
            <p:cNvSpPr txBox="1"/>
            <p:nvPr/>
          </p:nvSpPr>
          <p:spPr>
            <a:xfrm>
              <a:off x="9381237" y="5966176"/>
              <a:ext cx="1245770" cy="521377"/>
            </a:xfrm>
            <a:prstGeom prst="rect">
              <a:avLst/>
            </a:prstGeom>
            <a:noFill/>
          </p:spPr>
          <p:txBody>
            <a:bodyPr wrap="none" lIns="182854" tIns="146283" rIns="182854" bIns="146283" rtlCol="0">
              <a:spAutoFit/>
            </a:bodyPr>
            <a:lstStyle/>
            <a:p>
              <a:pPr defTabSz="914224">
                <a:lnSpc>
                  <a:spcPct val="90000"/>
                </a:lnSpc>
                <a:spcAft>
                  <a:spcPts val="600"/>
                </a:spcAft>
              </a:pPr>
              <a:r>
                <a:rPr lang="en-US" sz="1599" kern="0">
                  <a:solidFill>
                    <a:schemeClr val="bg1"/>
                  </a:solidFill>
                </a:rPr>
                <a:t>Microsoft</a:t>
              </a:r>
            </a:p>
          </p:txBody>
        </p:sp>
      </p:grpSp>
      <p:grpSp>
        <p:nvGrpSpPr>
          <p:cNvPr id="58" name="Group 57"/>
          <p:cNvGrpSpPr/>
          <p:nvPr/>
        </p:nvGrpSpPr>
        <p:grpSpPr>
          <a:xfrm>
            <a:off x="8908187" y="6083101"/>
            <a:ext cx="1406468" cy="521303"/>
            <a:chOff x="10595131" y="5966176"/>
            <a:chExt cx="1406667" cy="521377"/>
          </a:xfrm>
        </p:grpSpPr>
        <p:sp>
          <p:nvSpPr>
            <p:cNvPr id="56" name="Rectangle 55"/>
            <p:cNvSpPr/>
            <p:nvPr/>
          </p:nvSpPr>
          <p:spPr bwMode="auto">
            <a:xfrm>
              <a:off x="10595131" y="6071862"/>
              <a:ext cx="274320" cy="27432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57" name="TextBox 56"/>
            <p:cNvSpPr txBox="1"/>
            <p:nvPr/>
          </p:nvSpPr>
          <p:spPr>
            <a:xfrm>
              <a:off x="10742947" y="5966176"/>
              <a:ext cx="1258851" cy="521377"/>
            </a:xfrm>
            <a:prstGeom prst="rect">
              <a:avLst/>
            </a:prstGeom>
            <a:noFill/>
          </p:spPr>
          <p:txBody>
            <a:bodyPr wrap="none" lIns="182854" tIns="146283" rIns="182854" bIns="146283" rtlCol="0">
              <a:spAutoFit/>
            </a:bodyPr>
            <a:lstStyle/>
            <a:p>
              <a:pPr defTabSz="914224">
                <a:lnSpc>
                  <a:spcPct val="90000"/>
                </a:lnSpc>
                <a:spcAft>
                  <a:spcPts val="600"/>
                </a:spcAft>
              </a:pPr>
              <a:r>
                <a:rPr lang="en-US" sz="1599" kern="0">
                  <a:solidFill>
                    <a:schemeClr val="bg1"/>
                  </a:solidFill>
                </a:rPr>
                <a:t>Customer</a:t>
              </a:r>
            </a:p>
          </p:txBody>
        </p:sp>
      </p:grpSp>
      <p:grpSp>
        <p:nvGrpSpPr>
          <p:cNvPr id="44" name="Group 43"/>
          <p:cNvGrpSpPr/>
          <p:nvPr/>
        </p:nvGrpSpPr>
        <p:grpSpPr>
          <a:xfrm>
            <a:off x="12802656" y="6242766"/>
            <a:ext cx="457135" cy="458431"/>
            <a:chOff x="7976278" y="6226405"/>
            <a:chExt cx="457200" cy="458496"/>
          </a:xfrm>
        </p:grpSpPr>
        <p:sp>
          <p:nvSpPr>
            <p:cNvPr id="52" name="Rectangle 51"/>
            <p:cNvSpPr/>
            <p:nvPr/>
          </p:nvSpPr>
          <p:spPr bwMode="auto">
            <a:xfrm>
              <a:off x="7976278" y="6227701"/>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5" name="Isosceles Triangle 4"/>
            <p:cNvSpPr/>
            <p:nvPr/>
          </p:nvSpPr>
          <p:spPr bwMode="auto">
            <a:xfrm>
              <a:off x="7976278" y="6226405"/>
              <a:ext cx="457200" cy="457200"/>
            </a:xfrm>
            <a:prstGeom prst="triangle">
              <a:avLst>
                <a:gd name="adj" fmla="val 0"/>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grpSp>
      <p:grpSp>
        <p:nvGrpSpPr>
          <p:cNvPr id="11" name="Group 10">
            <a:extLst>
              <a:ext uri="{FF2B5EF4-FFF2-40B4-BE49-F238E27FC236}">
                <a16:creationId xmlns:a16="http://schemas.microsoft.com/office/drawing/2014/main" id="{FFE37EC7-A9E2-4CA2-9F31-9E1A476BD6DC}"/>
              </a:ext>
            </a:extLst>
          </p:cNvPr>
          <p:cNvGrpSpPr/>
          <p:nvPr/>
        </p:nvGrpSpPr>
        <p:grpSpPr>
          <a:xfrm>
            <a:off x="9006482" y="251037"/>
            <a:ext cx="818113" cy="5580964"/>
            <a:chOff x="8829822" y="361748"/>
            <a:chExt cx="802144" cy="5472030"/>
          </a:xfrm>
        </p:grpSpPr>
        <p:grpSp>
          <p:nvGrpSpPr>
            <p:cNvPr id="60" name="Group 59"/>
            <p:cNvGrpSpPr/>
            <p:nvPr/>
          </p:nvGrpSpPr>
          <p:grpSpPr>
            <a:xfrm>
              <a:off x="9009434" y="1193218"/>
              <a:ext cx="448212" cy="4640560"/>
              <a:chOff x="11310059" y="1049587"/>
              <a:chExt cx="457200" cy="4733613"/>
            </a:xfrm>
            <a:solidFill>
              <a:srgbClr val="BAD80A"/>
            </a:solidFill>
          </p:grpSpPr>
          <p:sp>
            <p:nvSpPr>
              <p:cNvPr id="10" name="Rectangle 9"/>
              <p:cNvSpPr/>
              <p:nvPr/>
            </p:nvSpPr>
            <p:spPr bwMode="auto">
              <a:xfrm>
                <a:off x="11310059" y="1049587"/>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5" name="Rectangle 14"/>
              <p:cNvSpPr/>
              <p:nvPr/>
            </p:nvSpPr>
            <p:spPr bwMode="auto">
              <a:xfrm>
                <a:off x="11310059" y="1584139"/>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9" name="Rectangle 18"/>
              <p:cNvSpPr/>
              <p:nvPr/>
            </p:nvSpPr>
            <p:spPr bwMode="auto">
              <a:xfrm>
                <a:off x="11310059" y="2118691"/>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3" name="Rectangle 22"/>
              <p:cNvSpPr/>
              <p:nvPr/>
            </p:nvSpPr>
            <p:spPr bwMode="auto">
              <a:xfrm>
                <a:off x="11310059" y="2653243"/>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7" name="Rectangle 26"/>
              <p:cNvSpPr/>
              <p:nvPr/>
            </p:nvSpPr>
            <p:spPr bwMode="auto">
              <a:xfrm>
                <a:off x="11310059" y="3187795"/>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1" name="Rectangle 30"/>
              <p:cNvSpPr/>
              <p:nvPr/>
            </p:nvSpPr>
            <p:spPr bwMode="auto">
              <a:xfrm>
                <a:off x="11310059" y="3722347"/>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5" name="Rectangle 34"/>
              <p:cNvSpPr/>
              <p:nvPr/>
            </p:nvSpPr>
            <p:spPr bwMode="auto">
              <a:xfrm>
                <a:off x="11310059" y="4256899"/>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9" name="Rectangle 38"/>
              <p:cNvSpPr/>
              <p:nvPr/>
            </p:nvSpPr>
            <p:spPr bwMode="auto">
              <a:xfrm>
                <a:off x="11310059" y="4791451"/>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43" name="Rectangle 42"/>
              <p:cNvSpPr/>
              <p:nvPr/>
            </p:nvSpPr>
            <p:spPr bwMode="auto">
              <a:xfrm>
                <a:off x="11310059" y="5326000"/>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grpSp>
        <p:sp>
          <p:nvSpPr>
            <p:cNvPr id="3" name="TextBox 2">
              <a:extLst>
                <a:ext uri="{FF2B5EF4-FFF2-40B4-BE49-F238E27FC236}">
                  <a16:creationId xmlns:a16="http://schemas.microsoft.com/office/drawing/2014/main" id="{ADEDDBB4-3AF9-4612-9164-E43A2C9987C2}"/>
                </a:ext>
              </a:extLst>
            </p:cNvPr>
            <p:cNvSpPr txBox="1"/>
            <p:nvPr/>
          </p:nvSpPr>
          <p:spPr>
            <a:xfrm>
              <a:off x="8829822" y="361748"/>
              <a:ext cx="802144" cy="690958"/>
            </a:xfrm>
            <a:prstGeom prst="rect">
              <a:avLst/>
            </a:prstGeom>
            <a:noFill/>
          </p:spPr>
          <p:txBody>
            <a:bodyPr wrap="none" lIns="186521" tIns="149217" rIns="186521" bIns="149217" rtlCol="0">
              <a:spAutoFit/>
            </a:bodyPr>
            <a:lstStyle/>
            <a:p>
              <a:pPr algn="ctr">
                <a:lnSpc>
                  <a:spcPct val="90000"/>
                </a:lnSpc>
                <a:spcAft>
                  <a:spcPts val="612"/>
                </a:spcAft>
              </a:pPr>
              <a:r>
                <a:rPr lang="en-US" sz="1428">
                  <a:solidFill>
                    <a:schemeClr val="bg1"/>
                  </a:solidFill>
                  <a:latin typeface="Segoe UI Semibold" panose="020B0702040204020203" pitchFamily="34" charset="0"/>
                  <a:cs typeface="Segoe UI Semibold" panose="020B0702040204020203" pitchFamily="34" charset="0"/>
                </a:rPr>
                <a:t>On</a:t>
              </a:r>
              <a:br>
                <a:rPr lang="en-US" sz="1428">
                  <a:solidFill>
                    <a:schemeClr val="bg1"/>
                  </a:solidFill>
                  <a:latin typeface="Segoe UI Semibold" panose="020B0702040204020203" pitchFamily="34" charset="0"/>
                  <a:cs typeface="Segoe UI Semibold" panose="020B0702040204020203" pitchFamily="34" charset="0"/>
                </a:rPr>
              </a:br>
              <a:r>
                <a:rPr lang="en-US" sz="1428" err="1">
                  <a:solidFill>
                    <a:schemeClr val="bg1"/>
                  </a:solidFill>
                  <a:latin typeface="Segoe UI Semibold" panose="020B0702040204020203" pitchFamily="34" charset="0"/>
                  <a:cs typeface="Segoe UI Semibold" panose="020B0702040204020203" pitchFamily="34" charset="0"/>
                </a:rPr>
                <a:t>Prem</a:t>
              </a:r>
              <a:endParaRPr lang="en-GB" sz="1428" err="1">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654084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500"/>
                                        <p:tgtEl>
                                          <p:spTgt spid="61"/>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59"/>
                                        </p:tgtEl>
                                        <p:attrNameLst>
                                          <p:attrName>style.visibility</p:attrName>
                                        </p:attrNameLst>
                                      </p:cBhvr>
                                      <p:to>
                                        <p:strVal val="visible"/>
                                      </p:to>
                                    </p:set>
                                    <p:animEffect transition="in" filter="fade">
                                      <p:cBhvr>
                                        <p:cTn id="28" dur="500"/>
                                        <p:tgtEl>
                                          <p:spTgt spid="59"/>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a:xfrm>
            <a:off x="889645" y="2674807"/>
            <a:ext cx="3489671" cy="302624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429">
              <a:defRPr/>
            </a:pPr>
            <a:r>
              <a:rPr lang="en-US" sz="1836" b="1" kern="0">
                <a:solidFill>
                  <a:schemeClr val="bg1">
                    <a:lumMod val="75000"/>
                  </a:schemeClr>
                </a:solidFill>
              </a:rPr>
              <a:t>Build on Infrastructure (IaaS)</a:t>
            </a:r>
          </a:p>
        </p:txBody>
      </p:sp>
      <p:sp>
        <p:nvSpPr>
          <p:cNvPr id="16" name="Rectangle 15"/>
          <p:cNvSpPr/>
          <p:nvPr/>
        </p:nvSpPr>
        <p:spPr>
          <a:xfrm>
            <a:off x="4490615" y="2660145"/>
            <a:ext cx="7037913" cy="302624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429">
              <a:defRPr/>
            </a:pPr>
            <a:r>
              <a:rPr lang="en-US" sz="1836" b="1" kern="0">
                <a:solidFill>
                  <a:schemeClr val="bg1">
                    <a:lumMod val="75000"/>
                  </a:schemeClr>
                </a:solidFill>
              </a:rPr>
              <a:t>Build on Dev framework (PaaS)</a:t>
            </a:r>
          </a:p>
        </p:txBody>
      </p:sp>
      <p:cxnSp>
        <p:nvCxnSpPr>
          <p:cNvPr id="30" name="Straight Connector 29"/>
          <p:cNvCxnSpPr/>
          <p:nvPr/>
        </p:nvCxnSpPr>
        <p:spPr>
          <a:xfrm>
            <a:off x="8433849" y="1774818"/>
            <a:ext cx="491966" cy="0"/>
          </a:xfrm>
          <a:prstGeom prst="line">
            <a:avLst/>
          </a:prstGeom>
          <a:ln w="12700">
            <a:no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889646" y="1125585"/>
            <a:ext cx="10638883" cy="1000272"/>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429">
              <a:defRPr/>
            </a:pPr>
            <a:r>
              <a:rPr lang="en-US" sz="1836" kern="0">
                <a:solidFill>
                  <a:schemeClr val="tx1"/>
                </a:solidFill>
              </a:rPr>
              <a:t>“App Creators”</a:t>
            </a:r>
          </a:p>
        </p:txBody>
      </p:sp>
      <p:sp>
        <p:nvSpPr>
          <p:cNvPr id="5" name="Rectangle 4"/>
          <p:cNvSpPr/>
          <p:nvPr/>
        </p:nvSpPr>
        <p:spPr>
          <a:xfrm>
            <a:off x="1059180" y="1548804"/>
            <a:ext cx="7687935" cy="4407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836" kern="0">
                <a:solidFill>
                  <a:schemeClr val="bg1"/>
                </a:solidFill>
              </a:rPr>
              <a:t>Developers</a:t>
            </a:r>
          </a:p>
        </p:txBody>
      </p:sp>
      <p:sp>
        <p:nvSpPr>
          <p:cNvPr id="6" name="Rectangle 5"/>
          <p:cNvSpPr/>
          <p:nvPr/>
        </p:nvSpPr>
        <p:spPr>
          <a:xfrm>
            <a:off x="9189141" y="1548804"/>
            <a:ext cx="2181640" cy="4407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r>
              <a:rPr lang="en-US" sz="1836" kern="0">
                <a:solidFill>
                  <a:schemeClr val="bg1"/>
                </a:solidFill>
              </a:rPr>
              <a:t>Non-</a:t>
            </a:r>
            <a:r>
              <a:rPr lang="en-US" sz="1836" kern="0" err="1">
                <a:solidFill>
                  <a:schemeClr val="bg1"/>
                </a:solidFill>
              </a:rPr>
              <a:t>Devs</a:t>
            </a:r>
            <a:endParaRPr lang="en-US" sz="1836" kern="0">
              <a:solidFill>
                <a:schemeClr val="bg1"/>
              </a:solidFill>
            </a:endParaRPr>
          </a:p>
        </p:txBody>
      </p:sp>
      <p:sp>
        <p:nvSpPr>
          <p:cNvPr id="7" name="Rectangle 6"/>
          <p:cNvSpPr/>
          <p:nvPr/>
        </p:nvSpPr>
        <p:spPr>
          <a:xfrm>
            <a:off x="889646" y="6241087"/>
            <a:ext cx="10638884" cy="684689"/>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2400" kern="0">
                <a:solidFill>
                  <a:schemeClr val="tx1"/>
                </a:solidFill>
              </a:rPr>
              <a:t>Microsoft Azure</a:t>
            </a:r>
          </a:p>
        </p:txBody>
      </p:sp>
      <p:sp>
        <p:nvSpPr>
          <p:cNvPr id="45" name="Rectangle 44"/>
          <p:cNvSpPr/>
          <p:nvPr/>
        </p:nvSpPr>
        <p:spPr>
          <a:xfrm>
            <a:off x="9189140" y="5772093"/>
            <a:ext cx="2339389" cy="39796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632" kern="0">
                <a:solidFill>
                  <a:schemeClr val="bg1"/>
                </a:solidFill>
              </a:rPr>
              <a:t>LOB</a:t>
            </a:r>
          </a:p>
        </p:txBody>
      </p:sp>
      <p:sp>
        <p:nvSpPr>
          <p:cNvPr id="46" name="Rectangle 45"/>
          <p:cNvSpPr/>
          <p:nvPr/>
        </p:nvSpPr>
        <p:spPr>
          <a:xfrm>
            <a:off x="4490617" y="5769806"/>
            <a:ext cx="4546398" cy="40253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632" kern="0">
                <a:solidFill>
                  <a:schemeClr val="bg1"/>
                </a:solidFill>
              </a:rPr>
              <a:t>SaaS</a:t>
            </a:r>
          </a:p>
        </p:txBody>
      </p:sp>
      <p:sp>
        <p:nvSpPr>
          <p:cNvPr id="47" name="Rectangle 46"/>
          <p:cNvSpPr/>
          <p:nvPr/>
        </p:nvSpPr>
        <p:spPr>
          <a:xfrm>
            <a:off x="889646" y="5772093"/>
            <a:ext cx="2228962" cy="39796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632" kern="0">
                <a:solidFill>
                  <a:schemeClr val="bg1"/>
                </a:solidFill>
              </a:rPr>
              <a:t>Lift &amp; Shift</a:t>
            </a:r>
          </a:p>
        </p:txBody>
      </p:sp>
      <p:sp>
        <p:nvSpPr>
          <p:cNvPr id="48" name="Rectangle 47"/>
          <p:cNvSpPr/>
          <p:nvPr/>
        </p:nvSpPr>
        <p:spPr>
          <a:xfrm>
            <a:off x="3211462" y="5772093"/>
            <a:ext cx="1167856" cy="39796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632" kern="0">
                <a:solidFill>
                  <a:schemeClr val="bg1"/>
                </a:solidFill>
              </a:rPr>
              <a:t>Containers</a:t>
            </a:r>
          </a:p>
        </p:txBody>
      </p:sp>
      <p:sp>
        <p:nvSpPr>
          <p:cNvPr id="13" name="Down Arrow 12"/>
          <p:cNvSpPr/>
          <p:nvPr/>
        </p:nvSpPr>
        <p:spPr>
          <a:xfrm>
            <a:off x="1913253" y="2048818"/>
            <a:ext cx="1445261" cy="699672"/>
          </a:xfrm>
          <a:prstGeom prst="downArrow">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endParaRPr lang="en-US" sz="1836" kern="0">
              <a:solidFill>
                <a:sysClr val="windowText" lastClr="000000"/>
              </a:solidFill>
            </a:endParaRPr>
          </a:p>
        </p:txBody>
      </p:sp>
      <p:grpSp>
        <p:nvGrpSpPr>
          <p:cNvPr id="50" name="Group 49"/>
          <p:cNvGrpSpPr/>
          <p:nvPr/>
        </p:nvGrpSpPr>
        <p:grpSpPr>
          <a:xfrm>
            <a:off x="982890" y="3588099"/>
            <a:ext cx="1085042" cy="1682924"/>
            <a:chOff x="1205346" y="4039982"/>
            <a:chExt cx="1064029" cy="1679170"/>
          </a:xfrm>
          <a:solidFill>
            <a:srgbClr val="002050"/>
          </a:solidFill>
        </p:grpSpPr>
        <p:sp>
          <p:nvSpPr>
            <p:cNvPr id="9" name="Rectangle 8"/>
            <p:cNvSpPr/>
            <p:nvPr/>
          </p:nvSpPr>
          <p:spPr>
            <a:xfrm>
              <a:off x="1205346" y="4039982"/>
              <a:ext cx="1064029" cy="16791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932429">
                <a:defRPr/>
              </a:pPr>
              <a:r>
                <a:rPr lang="en-US" sz="1632" b="1" kern="0">
                  <a:solidFill>
                    <a:schemeClr val="tx1"/>
                  </a:solidFill>
                </a:rPr>
                <a:t>Virtual Machines</a:t>
              </a:r>
            </a:p>
          </p:txBody>
        </p:sp>
        <p:sp>
          <p:nvSpPr>
            <p:cNvPr id="21" name="Rectangle 20"/>
            <p:cNvSpPr/>
            <p:nvPr/>
          </p:nvSpPr>
          <p:spPr>
            <a:xfrm>
              <a:off x="1280160" y="4650167"/>
              <a:ext cx="914400" cy="985862"/>
            </a:xfrm>
            <a:prstGeom prst="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122" kern="0" err="1">
                  <a:solidFill>
                    <a:schemeClr val="tx1"/>
                  </a:solidFill>
                  <a:latin typeface="+mj-lt"/>
                </a:rPr>
                <a:t>Stateful</a:t>
              </a:r>
              <a:r>
                <a:rPr lang="en-US" sz="1122" kern="0">
                  <a:solidFill>
                    <a:schemeClr val="tx1"/>
                  </a:solidFill>
                  <a:latin typeface="+mj-lt"/>
                </a:rPr>
                <a:t> and stateless one-off solutions</a:t>
              </a:r>
            </a:p>
          </p:txBody>
        </p:sp>
      </p:grpSp>
      <p:grpSp>
        <p:nvGrpSpPr>
          <p:cNvPr id="51" name="Group 50"/>
          <p:cNvGrpSpPr/>
          <p:nvPr/>
        </p:nvGrpSpPr>
        <p:grpSpPr>
          <a:xfrm>
            <a:off x="2133926" y="3588098"/>
            <a:ext cx="1017226" cy="1682923"/>
            <a:chOff x="2334092" y="4039982"/>
            <a:chExt cx="997526" cy="1679169"/>
          </a:xfrm>
          <a:solidFill>
            <a:srgbClr val="002050"/>
          </a:solidFill>
        </p:grpSpPr>
        <p:sp>
          <p:nvSpPr>
            <p:cNvPr id="10" name="Rectangle 9"/>
            <p:cNvSpPr/>
            <p:nvPr/>
          </p:nvSpPr>
          <p:spPr>
            <a:xfrm>
              <a:off x="2334092" y="4039982"/>
              <a:ext cx="997526" cy="16791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932429">
                <a:defRPr/>
              </a:pPr>
              <a:r>
                <a:rPr lang="en-US" sz="1632" b="1" kern="0">
                  <a:solidFill>
                    <a:schemeClr val="tx1"/>
                  </a:solidFill>
                </a:rPr>
                <a:t>VM </a:t>
              </a:r>
              <a:r>
                <a:rPr lang="en-US" sz="1632" b="1" kern="0" err="1">
                  <a:solidFill>
                    <a:schemeClr val="tx1"/>
                  </a:solidFill>
                </a:rPr>
                <a:t>ScaleSets</a:t>
              </a:r>
              <a:endParaRPr lang="en-US" sz="1632" b="1" kern="0">
                <a:solidFill>
                  <a:schemeClr val="tx1"/>
                </a:solidFill>
              </a:endParaRPr>
            </a:p>
          </p:txBody>
        </p:sp>
        <p:sp>
          <p:nvSpPr>
            <p:cNvPr id="22" name="Rectangle 21"/>
            <p:cNvSpPr/>
            <p:nvPr/>
          </p:nvSpPr>
          <p:spPr>
            <a:xfrm>
              <a:off x="2371494" y="4650167"/>
              <a:ext cx="914400" cy="985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32429">
                <a:defRPr/>
              </a:pPr>
              <a:r>
                <a:rPr lang="en-US" sz="1224" kern="0">
                  <a:solidFill>
                    <a:schemeClr val="tx1"/>
                  </a:solidFill>
                  <a:latin typeface="+mj-lt"/>
                </a:rPr>
                <a:t>Scalable stateless solutions</a:t>
              </a:r>
            </a:p>
          </p:txBody>
        </p:sp>
      </p:grpSp>
      <p:grpSp>
        <p:nvGrpSpPr>
          <p:cNvPr id="52" name="Group 51"/>
          <p:cNvGrpSpPr/>
          <p:nvPr/>
        </p:nvGrpSpPr>
        <p:grpSpPr>
          <a:xfrm>
            <a:off x="3211460" y="3588099"/>
            <a:ext cx="1083068" cy="1682922"/>
            <a:chOff x="3390759" y="4039982"/>
            <a:chExt cx="1062094" cy="1679168"/>
          </a:xfrm>
          <a:solidFill>
            <a:srgbClr val="002050"/>
          </a:solidFill>
        </p:grpSpPr>
        <p:sp>
          <p:nvSpPr>
            <p:cNvPr id="11" name="Rectangle 10"/>
            <p:cNvSpPr/>
            <p:nvPr/>
          </p:nvSpPr>
          <p:spPr>
            <a:xfrm>
              <a:off x="3390759" y="4039982"/>
              <a:ext cx="1062094" cy="16791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932429">
                <a:defRPr/>
              </a:pPr>
              <a:r>
                <a:rPr lang="en-US" sz="1632" b="1" kern="0">
                  <a:solidFill>
                    <a:schemeClr val="tx1"/>
                  </a:solidFill>
                </a:rPr>
                <a:t>Container Service</a:t>
              </a:r>
            </a:p>
          </p:txBody>
        </p:sp>
        <p:sp>
          <p:nvSpPr>
            <p:cNvPr id="23" name="Rectangle 22"/>
            <p:cNvSpPr/>
            <p:nvPr/>
          </p:nvSpPr>
          <p:spPr>
            <a:xfrm>
              <a:off x="3427529" y="4650167"/>
              <a:ext cx="983761" cy="985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122" kern="0">
                  <a:solidFill>
                    <a:schemeClr val="tx1"/>
                  </a:solidFill>
                  <a:latin typeface="+mj-lt"/>
                </a:rPr>
                <a:t>Scalable &amp; orchestrated Docker containers</a:t>
              </a:r>
            </a:p>
          </p:txBody>
        </p:sp>
      </p:grpSp>
      <p:sp>
        <p:nvSpPr>
          <p:cNvPr id="44" name="Left-Right Arrow 43"/>
          <p:cNvSpPr/>
          <p:nvPr/>
        </p:nvSpPr>
        <p:spPr>
          <a:xfrm>
            <a:off x="4663304" y="2740643"/>
            <a:ext cx="6659386" cy="830193"/>
          </a:xfrm>
          <a:prstGeom prst="leftRightArrow">
            <a:avLst>
              <a:gd name="adj1" fmla="val 58317"/>
              <a:gd name="adj2" fmla="val 52793"/>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2448" kern="0">
                <a:solidFill>
                  <a:schemeClr val="tx1"/>
                </a:solidFill>
              </a:rPr>
              <a:t>Differentiation               	Time to value</a:t>
            </a:r>
          </a:p>
        </p:txBody>
      </p:sp>
      <p:sp>
        <p:nvSpPr>
          <p:cNvPr id="64" name="Rectangle 63"/>
          <p:cNvSpPr/>
          <p:nvPr/>
        </p:nvSpPr>
        <p:spPr>
          <a:xfrm>
            <a:off x="1022325" y="2897935"/>
            <a:ext cx="3266789" cy="540032"/>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632" kern="0">
                <a:solidFill>
                  <a:schemeClr val="tx1"/>
                </a:solidFill>
              </a:rPr>
              <a:t>Existing App Investments</a:t>
            </a:r>
          </a:p>
        </p:txBody>
      </p:sp>
      <p:grpSp>
        <p:nvGrpSpPr>
          <p:cNvPr id="53" name="Group 52"/>
          <p:cNvGrpSpPr/>
          <p:nvPr/>
        </p:nvGrpSpPr>
        <p:grpSpPr>
          <a:xfrm>
            <a:off x="4677376" y="3588099"/>
            <a:ext cx="1101500" cy="1661511"/>
            <a:chOff x="4645143" y="4039980"/>
            <a:chExt cx="1142288" cy="1679168"/>
          </a:xfrm>
          <a:solidFill>
            <a:srgbClr val="002050"/>
          </a:solidFill>
        </p:grpSpPr>
        <p:sp>
          <p:nvSpPr>
            <p:cNvPr id="20" name="Rectangle 19"/>
            <p:cNvSpPr/>
            <p:nvPr/>
          </p:nvSpPr>
          <p:spPr>
            <a:xfrm>
              <a:off x="4645143" y="4039980"/>
              <a:ext cx="1142288" cy="16791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429">
                <a:defRPr/>
              </a:pPr>
              <a:r>
                <a:rPr lang="en-US" sz="1632" b="1" kern="0">
                  <a:solidFill>
                    <a:schemeClr val="tx1"/>
                  </a:solidFill>
                </a:rPr>
                <a:t>Batch</a:t>
              </a:r>
            </a:p>
          </p:txBody>
        </p:sp>
        <p:sp>
          <p:nvSpPr>
            <p:cNvPr id="24" name="Rectangle 23"/>
            <p:cNvSpPr/>
            <p:nvPr/>
          </p:nvSpPr>
          <p:spPr>
            <a:xfrm>
              <a:off x="4709565" y="4650166"/>
              <a:ext cx="1031020" cy="985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p>
              <a:pPr algn="ctr" defTabSz="932429"/>
              <a:r>
                <a:rPr lang="en-US" sz="1224" kern="0">
                  <a:solidFill>
                    <a:schemeClr val="tx1"/>
                  </a:solidFill>
                  <a:latin typeface="+mj-lt"/>
                </a:rPr>
                <a:t>Large scale HPC and grid solutions</a:t>
              </a:r>
            </a:p>
          </p:txBody>
        </p:sp>
      </p:grpSp>
      <p:grpSp>
        <p:nvGrpSpPr>
          <p:cNvPr id="59" name="Group 58"/>
          <p:cNvGrpSpPr/>
          <p:nvPr/>
        </p:nvGrpSpPr>
        <p:grpSpPr>
          <a:xfrm>
            <a:off x="5864342" y="3588099"/>
            <a:ext cx="1101500" cy="1661511"/>
            <a:chOff x="5931804" y="4039980"/>
            <a:chExt cx="1253926" cy="1679168"/>
          </a:xfrm>
          <a:solidFill>
            <a:srgbClr val="002050"/>
          </a:solidFill>
        </p:grpSpPr>
        <p:sp>
          <p:nvSpPr>
            <p:cNvPr id="18" name="Rectangle 17"/>
            <p:cNvSpPr/>
            <p:nvPr/>
          </p:nvSpPr>
          <p:spPr>
            <a:xfrm>
              <a:off x="5931804" y="4039980"/>
              <a:ext cx="1253926" cy="16791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429">
                <a:defRPr/>
              </a:pPr>
              <a:r>
                <a:rPr lang="en-US" sz="1632" b="1" kern="0">
                  <a:solidFill>
                    <a:schemeClr val="tx1"/>
                  </a:solidFill>
                </a:rPr>
                <a:t>Service Fabric</a:t>
              </a:r>
            </a:p>
          </p:txBody>
        </p:sp>
        <p:sp>
          <p:nvSpPr>
            <p:cNvPr id="26" name="Rectangle 25"/>
            <p:cNvSpPr/>
            <p:nvPr/>
          </p:nvSpPr>
          <p:spPr>
            <a:xfrm>
              <a:off x="6017775" y="4650166"/>
              <a:ext cx="1114754" cy="985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p>
              <a:pPr algn="ctr" defTabSz="932429"/>
              <a:r>
                <a:rPr lang="en-US" sz="1071" kern="0">
                  <a:solidFill>
                    <a:schemeClr val="tx1"/>
                  </a:solidFill>
                  <a:latin typeface="+mj-lt"/>
                </a:rPr>
                <a:t>Custom Microservice-based stateless and </a:t>
              </a:r>
              <a:r>
                <a:rPr lang="en-US" sz="1071" kern="0" err="1">
                  <a:solidFill>
                    <a:schemeClr val="tx1"/>
                  </a:solidFill>
                  <a:latin typeface="+mj-lt"/>
                </a:rPr>
                <a:t>stateful</a:t>
              </a:r>
              <a:r>
                <a:rPr lang="en-US" sz="1071" kern="0">
                  <a:solidFill>
                    <a:schemeClr val="tx1"/>
                  </a:solidFill>
                  <a:latin typeface="+mj-lt"/>
                </a:rPr>
                <a:t> solutions</a:t>
              </a:r>
            </a:p>
          </p:txBody>
        </p:sp>
      </p:grpSp>
      <p:grpSp>
        <p:nvGrpSpPr>
          <p:cNvPr id="62" name="Group 61"/>
          <p:cNvGrpSpPr/>
          <p:nvPr/>
        </p:nvGrpSpPr>
        <p:grpSpPr>
          <a:xfrm>
            <a:off x="10377638" y="3579875"/>
            <a:ext cx="945053" cy="1669739"/>
            <a:chOff x="10235015" y="4031668"/>
            <a:chExt cx="926751" cy="1687484"/>
          </a:xfrm>
          <a:solidFill>
            <a:srgbClr val="002050"/>
          </a:solidFill>
        </p:grpSpPr>
        <p:sp>
          <p:nvSpPr>
            <p:cNvPr id="14" name="Rectangle 13"/>
            <p:cNvSpPr/>
            <p:nvPr/>
          </p:nvSpPr>
          <p:spPr>
            <a:xfrm>
              <a:off x="10235015" y="4031668"/>
              <a:ext cx="926751" cy="16874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429">
                <a:defRPr/>
              </a:pPr>
              <a:r>
                <a:rPr lang="en-US" sz="1632" b="1" kern="0">
                  <a:solidFill>
                    <a:schemeClr val="tx1"/>
                  </a:solidFill>
                </a:rPr>
                <a:t>Power Apps</a:t>
              </a:r>
            </a:p>
          </p:txBody>
        </p:sp>
        <p:sp>
          <p:nvSpPr>
            <p:cNvPr id="29" name="Rectangle 28"/>
            <p:cNvSpPr/>
            <p:nvPr/>
          </p:nvSpPr>
          <p:spPr>
            <a:xfrm>
              <a:off x="10291157" y="4634344"/>
              <a:ext cx="828450" cy="985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p>
              <a:pPr algn="ctr" defTabSz="932429"/>
              <a:r>
                <a:rPr lang="en-US" sz="1122" kern="0">
                  <a:solidFill>
                    <a:schemeClr val="tx1"/>
                  </a:solidFill>
                  <a:latin typeface="+mj-lt"/>
                </a:rPr>
                <a:t>Graphically design mobile solutions</a:t>
              </a:r>
            </a:p>
          </p:txBody>
        </p:sp>
      </p:grpSp>
      <p:grpSp>
        <p:nvGrpSpPr>
          <p:cNvPr id="75" name="Group 74"/>
          <p:cNvGrpSpPr/>
          <p:nvPr/>
        </p:nvGrpSpPr>
        <p:grpSpPr>
          <a:xfrm>
            <a:off x="7077141" y="3579877"/>
            <a:ext cx="3156066" cy="1669736"/>
            <a:chOff x="7343049" y="3629790"/>
            <a:chExt cx="2742017" cy="1687481"/>
          </a:xfrm>
          <a:solidFill>
            <a:srgbClr val="002050"/>
          </a:solidFill>
        </p:grpSpPr>
        <p:sp>
          <p:nvSpPr>
            <p:cNvPr id="17" name="Rectangle 16"/>
            <p:cNvSpPr/>
            <p:nvPr/>
          </p:nvSpPr>
          <p:spPr>
            <a:xfrm>
              <a:off x="7343049" y="3629790"/>
              <a:ext cx="2742017" cy="168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p>
              <a:pPr algn="ctr" defTabSz="932429"/>
              <a:endParaRPr lang="en-US" sz="918" kern="0">
                <a:solidFill>
                  <a:schemeClr val="tx1"/>
                </a:solidFill>
              </a:endParaRPr>
            </a:p>
          </p:txBody>
        </p:sp>
        <p:sp>
          <p:nvSpPr>
            <p:cNvPr id="27" name="Rectangle 26"/>
            <p:cNvSpPr/>
            <p:nvPr/>
          </p:nvSpPr>
          <p:spPr>
            <a:xfrm>
              <a:off x="7393827" y="4325000"/>
              <a:ext cx="946806" cy="8045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p>
              <a:pPr algn="ctr" defTabSz="932429"/>
              <a:r>
                <a:rPr lang="en-US" sz="1020" kern="0">
                  <a:solidFill>
                    <a:schemeClr val="tx1"/>
                  </a:solidFill>
                  <a:latin typeface="+mj-lt"/>
                </a:rPr>
                <a:t>Rapid development of web, mobile &amp; </a:t>
              </a:r>
              <a:br>
                <a:rPr lang="en-US" sz="1020" kern="0">
                  <a:solidFill>
                    <a:schemeClr val="tx1"/>
                  </a:solidFill>
                  <a:latin typeface="+mj-lt"/>
                </a:rPr>
              </a:br>
              <a:r>
                <a:rPr lang="en-US" sz="1020" kern="0">
                  <a:solidFill>
                    <a:schemeClr val="tx1"/>
                  </a:solidFill>
                  <a:latin typeface="+mj-lt"/>
                </a:rPr>
                <a:t>API solutions</a:t>
              </a:r>
            </a:p>
          </p:txBody>
        </p:sp>
        <p:sp>
          <p:nvSpPr>
            <p:cNvPr id="28" name="Rectangle 27"/>
            <p:cNvSpPr/>
            <p:nvPr/>
          </p:nvSpPr>
          <p:spPr>
            <a:xfrm>
              <a:off x="9292247" y="4338948"/>
              <a:ext cx="740499" cy="8045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32429"/>
              <a:r>
                <a:rPr lang="en-US" sz="1020" kern="0">
                  <a:solidFill>
                    <a:schemeClr val="tx1"/>
                  </a:solidFill>
                  <a:latin typeface="+mj-lt"/>
                </a:rPr>
                <a:t>Orchestrated workflow based integration solutions</a:t>
              </a:r>
            </a:p>
          </p:txBody>
        </p:sp>
        <p:sp>
          <p:nvSpPr>
            <p:cNvPr id="12" name="Rectangle 11"/>
            <p:cNvSpPr/>
            <p:nvPr/>
          </p:nvSpPr>
          <p:spPr>
            <a:xfrm>
              <a:off x="9401813" y="3727290"/>
              <a:ext cx="569877" cy="548163"/>
            </a:xfrm>
            <a:prstGeom prst="rect">
              <a:avLst/>
            </a:prstGeom>
            <a:grpFill/>
          </p:spPr>
          <p:txBody>
            <a:bodyPr wrap="none">
              <a:spAutoFit/>
            </a:bodyPr>
            <a:lstStyle/>
            <a:p>
              <a:pPr algn="ctr" defTabSz="932429">
                <a:defRPr/>
              </a:pPr>
              <a:r>
                <a:rPr lang="en-US" sz="1428" b="1" kern="0"/>
                <a:t>Logic</a:t>
              </a:r>
            </a:p>
            <a:p>
              <a:pPr algn="ctr" defTabSz="932429">
                <a:defRPr/>
              </a:pPr>
              <a:r>
                <a:rPr lang="en-US" sz="1428" b="1" kern="0"/>
                <a:t>Apps</a:t>
              </a:r>
              <a:endParaRPr lang="en-US" sz="2040" b="1" kern="0"/>
            </a:p>
          </p:txBody>
        </p:sp>
        <p:sp>
          <p:nvSpPr>
            <p:cNvPr id="68" name="Rectangle 67"/>
            <p:cNvSpPr/>
            <p:nvPr/>
          </p:nvSpPr>
          <p:spPr>
            <a:xfrm>
              <a:off x="7350055" y="3727290"/>
              <a:ext cx="1113702" cy="537464"/>
            </a:xfrm>
            <a:prstGeom prst="rect">
              <a:avLst/>
            </a:prstGeom>
            <a:grpFill/>
          </p:spPr>
          <p:txBody>
            <a:bodyPr wrap="square">
              <a:spAutoFit/>
            </a:bodyPr>
            <a:lstStyle/>
            <a:p>
              <a:pPr algn="ctr" defTabSz="932429">
                <a:defRPr/>
              </a:pPr>
              <a:r>
                <a:rPr lang="en-US" sz="1428" b="1" kern="0"/>
                <a:t>Web, Mobile &amp; API Apps</a:t>
              </a:r>
              <a:endParaRPr lang="en-US" sz="2040" b="1" kern="0"/>
            </a:p>
          </p:txBody>
        </p:sp>
        <p:sp>
          <p:nvSpPr>
            <p:cNvPr id="61" name="Rectangle 60"/>
            <p:cNvSpPr/>
            <p:nvPr/>
          </p:nvSpPr>
          <p:spPr>
            <a:xfrm>
              <a:off x="8423749" y="4336953"/>
              <a:ext cx="809980" cy="8045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32429"/>
              <a:r>
                <a:rPr lang="en-US" sz="1020" kern="0" err="1">
                  <a:solidFill>
                    <a:schemeClr val="tx1"/>
                  </a:solidFill>
                  <a:latin typeface="+mj-lt"/>
                </a:rPr>
                <a:t>Serverless</a:t>
              </a:r>
              <a:r>
                <a:rPr lang="en-US" sz="1020" kern="0">
                  <a:solidFill>
                    <a:schemeClr val="tx1"/>
                  </a:solidFill>
                  <a:latin typeface="+mj-lt"/>
                </a:rPr>
                <a:t> event driven code. Nano scale services</a:t>
              </a:r>
            </a:p>
          </p:txBody>
        </p:sp>
        <p:sp>
          <p:nvSpPr>
            <p:cNvPr id="63" name="Rectangle 62"/>
            <p:cNvSpPr/>
            <p:nvPr/>
          </p:nvSpPr>
          <p:spPr>
            <a:xfrm>
              <a:off x="8408923" y="3727290"/>
              <a:ext cx="897995" cy="321668"/>
            </a:xfrm>
            <a:prstGeom prst="rect">
              <a:avLst/>
            </a:prstGeom>
            <a:grpFill/>
          </p:spPr>
          <p:txBody>
            <a:bodyPr wrap="none">
              <a:spAutoFit/>
            </a:bodyPr>
            <a:lstStyle/>
            <a:p>
              <a:pPr algn="ctr" defTabSz="932429">
                <a:defRPr/>
              </a:pPr>
              <a:r>
                <a:rPr lang="en-US" sz="1428" b="1" kern="0"/>
                <a:t>Functions</a:t>
              </a:r>
              <a:endParaRPr lang="en-US" sz="1299" b="1" kern="0"/>
            </a:p>
          </p:txBody>
        </p:sp>
      </p:grpSp>
      <p:sp>
        <p:nvSpPr>
          <p:cNvPr id="71" name="Down Arrow 70"/>
          <p:cNvSpPr/>
          <p:nvPr/>
        </p:nvSpPr>
        <p:spPr>
          <a:xfrm>
            <a:off x="6203591" y="2048818"/>
            <a:ext cx="1445261" cy="674562"/>
          </a:xfrm>
          <a:prstGeom prst="downArrow">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endParaRPr lang="en-US" sz="1836" kern="0">
              <a:solidFill>
                <a:sysClr val="windowText" lastClr="000000"/>
              </a:solidFill>
            </a:endParaRPr>
          </a:p>
        </p:txBody>
      </p:sp>
      <p:sp>
        <p:nvSpPr>
          <p:cNvPr id="72" name="Down Arrow 71"/>
          <p:cNvSpPr/>
          <p:nvPr/>
        </p:nvSpPr>
        <p:spPr>
          <a:xfrm>
            <a:off x="9657300" y="2048819"/>
            <a:ext cx="1445261" cy="674208"/>
          </a:xfrm>
          <a:prstGeom prst="downArrow">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endParaRPr lang="en-US" sz="1836" kern="0">
              <a:solidFill>
                <a:sysClr val="windowText" lastClr="000000"/>
              </a:solidFill>
            </a:endParaRPr>
          </a:p>
        </p:txBody>
      </p:sp>
      <p:sp>
        <p:nvSpPr>
          <p:cNvPr id="15" name="Title 14"/>
          <p:cNvSpPr>
            <a:spLocks noGrp="1"/>
          </p:cNvSpPr>
          <p:nvPr>
            <p:ph type="title"/>
          </p:nvPr>
        </p:nvSpPr>
        <p:spPr>
          <a:xfrm>
            <a:off x="275481" y="225677"/>
            <a:ext cx="11887878" cy="917575"/>
          </a:xfrm>
        </p:spPr>
        <p:txBody>
          <a:bodyPr/>
          <a:lstStyle/>
          <a:p>
            <a:r>
              <a:rPr lang="en-GB"/>
              <a:t>Azure IaaS &amp; PaaS Spectrum</a:t>
            </a:r>
          </a:p>
        </p:txBody>
      </p:sp>
      <p:cxnSp>
        <p:nvCxnSpPr>
          <p:cNvPr id="3" name="Straight Connector 2"/>
          <p:cNvCxnSpPr/>
          <p:nvPr/>
        </p:nvCxnSpPr>
        <p:spPr>
          <a:xfrm flipH="1">
            <a:off x="9286868" y="3588098"/>
            <a:ext cx="9275" cy="1661512"/>
          </a:xfrm>
          <a:prstGeom prst="line">
            <a:avLst/>
          </a:prstGeom>
          <a:ln>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8321028" y="3588098"/>
            <a:ext cx="0" cy="1661512"/>
          </a:xfrm>
          <a:prstGeom prst="line">
            <a:avLst/>
          </a:prstGeom>
          <a:ln>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6009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App Service – Azure PaaS </a:t>
            </a:r>
          </a:p>
        </p:txBody>
      </p:sp>
      <p:grpSp>
        <p:nvGrpSpPr>
          <p:cNvPr id="41" name="Group 40"/>
          <p:cNvGrpSpPr/>
          <p:nvPr/>
        </p:nvGrpSpPr>
        <p:grpSpPr>
          <a:xfrm>
            <a:off x="4615317" y="3363680"/>
            <a:ext cx="462642" cy="272457"/>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5" name="Group 34"/>
          <p:cNvGrpSpPr/>
          <p:nvPr/>
        </p:nvGrpSpPr>
        <p:grpSpPr>
          <a:xfrm>
            <a:off x="884238" y="1825992"/>
            <a:ext cx="3343054" cy="3327828"/>
            <a:chOff x="827088" y="-3463925"/>
            <a:chExt cx="3833812" cy="3816350"/>
          </a:xfrm>
        </p:grpSpPr>
        <p:sp>
          <p:nvSpPr>
            <p:cNvPr id="37"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6"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7"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8"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33" name="Group 32"/>
          <p:cNvGrpSpPr/>
          <p:nvPr/>
        </p:nvGrpSpPr>
        <p:grpSpPr>
          <a:xfrm>
            <a:off x="9145690" y="3643020"/>
            <a:ext cx="2635145" cy="1689599"/>
            <a:chOff x="8728103" y="4231511"/>
            <a:chExt cx="2635145" cy="1689599"/>
          </a:xfrm>
        </p:grpSpPr>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4157" y="4231511"/>
              <a:ext cx="683036" cy="683036"/>
            </a:xfrm>
            <a:prstGeom prst="flowChartOffpageConnector">
              <a:avLst/>
            </a:prstGeom>
            <a:noFill/>
          </p:spPr>
        </p:pic>
        <p:sp>
          <p:nvSpPr>
            <p:cNvPr id="49" name="TextBox 48"/>
            <p:cNvSpPr txBox="1"/>
            <p:nvPr/>
          </p:nvSpPr>
          <p:spPr>
            <a:xfrm>
              <a:off x="8728103" y="5010007"/>
              <a:ext cx="2635145" cy="5724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2000" dirty="0">
                  <a:solidFill>
                    <a:schemeClr val="tx1"/>
                  </a:solidFill>
                </a:rPr>
                <a:t>API Apps</a:t>
              </a:r>
            </a:p>
          </p:txBody>
        </p:sp>
        <p:sp>
          <p:nvSpPr>
            <p:cNvPr id="54" name="TextBox 53"/>
            <p:cNvSpPr txBox="1"/>
            <p:nvPr/>
          </p:nvSpPr>
          <p:spPr>
            <a:xfrm>
              <a:off x="8728103" y="5444056"/>
              <a:ext cx="2635145" cy="477054"/>
            </a:xfrm>
            <a:prstGeom prst="rect">
              <a:avLst/>
            </a:prstGeom>
            <a:noFill/>
          </p:spPr>
          <p:txBody>
            <a:bodyPr wrap="square" lIns="186494" rIns="186494"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600" dirty="0">
                  <a:solidFill>
                    <a:schemeClr val="tx1"/>
                  </a:solidFill>
                </a:rPr>
                <a:t>Easily build and consume APIs in the cloud</a:t>
              </a:r>
            </a:p>
          </p:txBody>
        </p:sp>
      </p:grpSp>
      <p:grpSp>
        <p:nvGrpSpPr>
          <p:cNvPr id="55" name="Group 54"/>
          <p:cNvGrpSpPr/>
          <p:nvPr/>
        </p:nvGrpSpPr>
        <p:grpSpPr>
          <a:xfrm>
            <a:off x="5466918" y="1487693"/>
            <a:ext cx="3380957" cy="1713152"/>
            <a:chOff x="5434663" y="1339128"/>
            <a:chExt cx="3380957" cy="1713152"/>
          </a:xfrm>
        </p:grpSpPr>
        <p:sp>
          <p:nvSpPr>
            <p:cNvPr id="56" name="TextBox 55"/>
            <p:cNvSpPr txBox="1"/>
            <p:nvPr/>
          </p:nvSpPr>
          <p:spPr>
            <a:xfrm>
              <a:off x="5648241" y="2147024"/>
              <a:ext cx="2929173" cy="5724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2000" dirty="0">
                  <a:solidFill>
                    <a:schemeClr val="tx1"/>
                  </a:solidFill>
                </a:rPr>
                <a:t>Web Apps</a:t>
              </a:r>
            </a:p>
          </p:txBody>
        </p:sp>
        <p:sp>
          <p:nvSpPr>
            <p:cNvPr id="57" name="TextBox 56"/>
            <p:cNvSpPr txBox="1"/>
            <p:nvPr/>
          </p:nvSpPr>
          <p:spPr>
            <a:xfrm>
              <a:off x="5434663" y="2575226"/>
              <a:ext cx="3380957" cy="477054"/>
            </a:xfrm>
            <a:prstGeom prst="rect">
              <a:avLst/>
            </a:prstGeom>
            <a:noFill/>
          </p:spPr>
          <p:txBody>
            <a:bodyPr wrap="square" lIns="186494" rIns="186494" rtlCol="0">
              <a:spAutoFit/>
            </a:bodyPr>
            <a:lstStyle/>
            <a:p>
              <a:pPr algn="ctr">
                <a:lnSpc>
                  <a:spcPts val="1530"/>
                </a:lnSpc>
                <a:defRPr/>
              </a:pPr>
              <a:r>
                <a:rPr lang="en-US" sz="1600" kern="0" dirty="0">
                  <a:latin typeface="Segoe UI Light"/>
                </a:rPr>
                <a:t>Web apps that scale </a:t>
              </a:r>
              <a:br>
                <a:rPr lang="en-US" sz="1600" kern="0" dirty="0">
                  <a:latin typeface="Segoe UI Light"/>
                </a:rPr>
              </a:br>
              <a:r>
                <a:rPr lang="en-US" sz="1600" kern="0" dirty="0">
                  <a:latin typeface="Segoe UI Light"/>
                </a:rPr>
                <a:t>with your business</a:t>
              </a:r>
            </a:p>
          </p:txBody>
        </p:sp>
        <p:pic>
          <p:nvPicPr>
            <p:cNvPr id="58" name="Picture 57"/>
            <p:cNvPicPr>
              <a:picLocks noChangeAspect="1"/>
            </p:cNvPicPr>
            <p:nvPr/>
          </p:nvPicPr>
          <p:blipFill>
            <a:blip r:embed="rId4"/>
            <a:stretch>
              <a:fillRect/>
            </a:stretch>
          </p:blipFill>
          <p:spPr>
            <a:xfrm>
              <a:off x="6781285" y="1339128"/>
              <a:ext cx="724282" cy="707395"/>
            </a:xfrm>
            <a:prstGeom prst="rect">
              <a:avLst/>
            </a:prstGeom>
          </p:spPr>
        </p:pic>
      </p:grpSp>
      <p:grpSp>
        <p:nvGrpSpPr>
          <p:cNvPr id="59" name="Group 58"/>
          <p:cNvGrpSpPr/>
          <p:nvPr/>
        </p:nvGrpSpPr>
        <p:grpSpPr>
          <a:xfrm>
            <a:off x="9145691" y="1439862"/>
            <a:ext cx="2635146" cy="1760983"/>
            <a:chOff x="8642021" y="1291297"/>
            <a:chExt cx="2635146" cy="1760983"/>
          </a:xfrm>
        </p:grpSpPr>
        <p:sp>
          <p:nvSpPr>
            <p:cNvPr id="60" name="TextBox 59"/>
            <p:cNvSpPr txBox="1"/>
            <p:nvPr/>
          </p:nvSpPr>
          <p:spPr>
            <a:xfrm>
              <a:off x="8642022" y="2147024"/>
              <a:ext cx="2635145" cy="5724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2000" dirty="0">
                  <a:solidFill>
                    <a:schemeClr val="tx1"/>
                  </a:solidFill>
                </a:rPr>
                <a:t>Mobile Apps</a:t>
              </a:r>
            </a:p>
          </p:txBody>
        </p:sp>
        <p:sp>
          <p:nvSpPr>
            <p:cNvPr id="61" name="TextBox 60"/>
            <p:cNvSpPr txBox="1"/>
            <p:nvPr/>
          </p:nvSpPr>
          <p:spPr>
            <a:xfrm>
              <a:off x="8642021" y="2575226"/>
              <a:ext cx="2635145" cy="477054"/>
            </a:xfrm>
            <a:prstGeom prst="rect">
              <a:avLst/>
            </a:prstGeom>
            <a:noFill/>
          </p:spPr>
          <p:txBody>
            <a:bodyPr wrap="square" lIns="186494" rIns="186494"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600" dirty="0">
                  <a:solidFill>
                    <a:schemeClr val="tx1"/>
                  </a:solidFill>
                </a:rPr>
                <a:t>Build Mobile apps </a:t>
              </a:r>
              <a:br>
                <a:rPr lang="en-US" sz="1600" dirty="0">
                  <a:solidFill>
                    <a:schemeClr val="tx1"/>
                  </a:solidFill>
                </a:rPr>
              </a:br>
              <a:r>
                <a:rPr lang="en-US" sz="1600" dirty="0">
                  <a:solidFill>
                    <a:schemeClr val="tx1"/>
                  </a:solidFill>
                </a:rPr>
                <a:t>for any device</a:t>
              </a:r>
            </a:p>
          </p:txBody>
        </p:sp>
        <p:pic>
          <p:nvPicPr>
            <p:cNvPr id="62" name="Picture 61"/>
            <p:cNvPicPr>
              <a:picLocks noChangeAspect="1"/>
            </p:cNvPicPr>
            <p:nvPr/>
          </p:nvPicPr>
          <p:blipFill>
            <a:blip r:embed="rId5"/>
            <a:stretch>
              <a:fillRect/>
            </a:stretch>
          </p:blipFill>
          <p:spPr>
            <a:xfrm>
              <a:off x="9633371" y="1291297"/>
              <a:ext cx="556237" cy="798699"/>
            </a:xfrm>
            <a:prstGeom prst="rect">
              <a:avLst/>
            </a:prstGeom>
          </p:spPr>
        </p:pic>
      </p:grpSp>
      <p:cxnSp>
        <p:nvCxnSpPr>
          <p:cNvPr id="63" name="Straight Connector 62"/>
          <p:cNvCxnSpPr/>
          <p:nvPr/>
        </p:nvCxnSpPr>
        <p:spPr>
          <a:xfrm>
            <a:off x="8904293" y="1484912"/>
            <a:ext cx="0" cy="4132056"/>
          </a:xfrm>
          <a:prstGeom prst="line">
            <a:avLst/>
          </a:prstGeom>
          <a:ln>
            <a:solidFill>
              <a:schemeClr val="accent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146229" y="3385899"/>
            <a:ext cx="5516128" cy="0"/>
          </a:xfrm>
          <a:prstGeom prst="line">
            <a:avLst/>
          </a:prstGeom>
          <a:ln>
            <a:solidFill>
              <a:schemeClr val="accent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7652023" y="5810984"/>
            <a:ext cx="2910199" cy="901606"/>
            <a:chOff x="5731151" y="2575724"/>
            <a:chExt cx="2910199" cy="901606"/>
          </a:xfrm>
        </p:grpSpPr>
        <p:sp>
          <p:nvSpPr>
            <p:cNvPr id="67" name="TextBox 66"/>
            <p:cNvSpPr txBox="1"/>
            <p:nvPr/>
          </p:nvSpPr>
          <p:spPr>
            <a:xfrm>
              <a:off x="5827509" y="2575724"/>
              <a:ext cx="2635145" cy="5724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2000" dirty="0">
                  <a:solidFill>
                    <a:schemeClr val="tx1"/>
                  </a:solidFill>
                </a:rPr>
                <a:t>Logic Apps</a:t>
              </a:r>
            </a:p>
          </p:txBody>
        </p:sp>
        <p:sp>
          <p:nvSpPr>
            <p:cNvPr id="68" name="TextBox 67"/>
            <p:cNvSpPr txBox="1"/>
            <p:nvPr/>
          </p:nvSpPr>
          <p:spPr>
            <a:xfrm>
              <a:off x="5731151" y="3000276"/>
              <a:ext cx="2910199" cy="477054"/>
            </a:xfrm>
            <a:prstGeom prst="rect">
              <a:avLst/>
            </a:prstGeom>
            <a:noFill/>
          </p:spPr>
          <p:txBody>
            <a:bodyPr wrap="square" lIns="186494" rIns="186494"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600" dirty="0">
                  <a:solidFill>
                    <a:schemeClr val="tx1"/>
                  </a:solidFill>
                </a:rPr>
                <a:t>Automate business process across SaaS and on-premises </a:t>
              </a:r>
            </a:p>
          </p:txBody>
        </p:sp>
      </p:grpSp>
      <p:pic>
        <p:nvPicPr>
          <p:cNvPr id="6" name="Picture 5"/>
          <p:cNvPicPr>
            <a:picLocks noChangeAspect="1"/>
          </p:cNvPicPr>
          <p:nvPr/>
        </p:nvPicPr>
        <p:blipFill>
          <a:blip r:embed="rId6"/>
          <a:stretch>
            <a:fillRect/>
          </a:stretch>
        </p:blipFill>
        <p:spPr>
          <a:xfrm>
            <a:off x="6813540" y="3636137"/>
            <a:ext cx="843033" cy="843033"/>
          </a:xfrm>
          <a:prstGeom prst="rect">
            <a:avLst/>
          </a:prstGeom>
        </p:spPr>
      </p:pic>
      <p:sp>
        <p:nvSpPr>
          <p:cNvPr id="52" name="TextBox 51"/>
          <p:cNvSpPr txBox="1"/>
          <p:nvPr/>
        </p:nvSpPr>
        <p:spPr>
          <a:xfrm>
            <a:off x="6474817" y="4396763"/>
            <a:ext cx="1562700" cy="5724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2000" dirty="0">
                <a:solidFill>
                  <a:schemeClr val="tx1"/>
                </a:solidFill>
              </a:rPr>
              <a:t>Functions</a:t>
            </a:r>
          </a:p>
        </p:txBody>
      </p:sp>
      <p:sp>
        <p:nvSpPr>
          <p:cNvPr id="53" name="TextBox 52"/>
          <p:cNvSpPr txBox="1"/>
          <p:nvPr/>
        </p:nvSpPr>
        <p:spPr>
          <a:xfrm>
            <a:off x="5939966" y="4826705"/>
            <a:ext cx="2605059" cy="477054"/>
          </a:xfrm>
          <a:prstGeom prst="rect">
            <a:avLst/>
          </a:prstGeom>
          <a:noFill/>
        </p:spPr>
        <p:txBody>
          <a:bodyPr wrap="square" lIns="186494" rIns="186494"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600" dirty="0">
                <a:solidFill>
                  <a:schemeClr val="tx1"/>
                </a:solidFill>
              </a:rPr>
              <a:t>Create </a:t>
            </a:r>
            <a:r>
              <a:rPr lang="en-US" sz="1600" dirty="0" err="1">
                <a:solidFill>
                  <a:schemeClr val="tx1"/>
                </a:solidFill>
              </a:rPr>
              <a:t>serverless</a:t>
            </a:r>
            <a:r>
              <a:rPr lang="en-US" sz="1600" dirty="0">
                <a:solidFill>
                  <a:schemeClr val="tx1"/>
                </a:solidFill>
              </a:rPr>
              <a:t> apps without infrastructure</a:t>
            </a:r>
          </a:p>
        </p:txBody>
      </p:sp>
      <p:pic>
        <p:nvPicPr>
          <p:cNvPr id="36" name="Graphic 35">
            <a:extLst>
              <a:ext uri="{FF2B5EF4-FFF2-40B4-BE49-F238E27FC236}">
                <a16:creationId xmlns:a16="http://schemas.microsoft.com/office/drawing/2014/main" id="{B4506F05-CBC3-45C3-A216-6FB835FEF06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14488" y="5958850"/>
            <a:ext cx="785714" cy="785714"/>
          </a:xfrm>
          <a:prstGeom prst="rect">
            <a:avLst/>
          </a:prstGeom>
        </p:spPr>
      </p:pic>
    </p:spTree>
    <p:extLst>
      <p:ext uri="{BB962C8B-B14F-4D97-AF65-F5344CB8AC3E}">
        <p14:creationId xmlns:p14="http://schemas.microsoft.com/office/powerpoint/2010/main" val="50157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98576" y="295730"/>
            <a:ext cx="10962419" cy="917444"/>
          </a:xfrm>
        </p:spPr>
        <p:txBody>
          <a:bodyPr/>
          <a:lstStyle/>
          <a:p>
            <a:r>
              <a:rPr lang="en-US"/>
              <a:t>Azure App Service</a:t>
            </a:r>
          </a:p>
        </p:txBody>
      </p:sp>
      <p:grpSp>
        <p:nvGrpSpPr>
          <p:cNvPr id="61" name="Group 60"/>
          <p:cNvGrpSpPr>
            <a:grpSpLocks noChangeAspect="1"/>
          </p:cNvGrpSpPr>
          <p:nvPr/>
        </p:nvGrpSpPr>
        <p:grpSpPr>
          <a:xfrm>
            <a:off x="275482" y="299319"/>
            <a:ext cx="918456" cy="914270"/>
            <a:chOff x="827088" y="-3463925"/>
            <a:chExt cx="3833812" cy="3816350"/>
          </a:xfrm>
        </p:grpSpPr>
        <p:sp>
          <p:nvSpPr>
            <p:cNvPr id="62"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3"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4"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5"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6"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7"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8"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9"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grpSp>
      <p:sp>
        <p:nvSpPr>
          <p:cNvPr id="70" name="TextBox 69"/>
          <p:cNvSpPr txBox="1"/>
          <p:nvPr/>
        </p:nvSpPr>
        <p:spPr>
          <a:xfrm>
            <a:off x="275483" y="1618180"/>
            <a:ext cx="3931363" cy="4900489"/>
          </a:xfrm>
          <a:prstGeom prst="rect">
            <a:avLst/>
          </a:prstGeom>
          <a:solidFill>
            <a:srgbClr val="4B4B4B"/>
          </a:solidFill>
        </p:spPr>
        <p:txBody>
          <a:bodyPr wrap="square" lIns="182854" tIns="146283" rIns="182854" bIns="146283" rtlCol="0">
            <a:noAutofit/>
          </a:bodyPr>
          <a:lstStyle/>
          <a:p>
            <a:pPr algn="ctr" defTabSz="913637">
              <a:lnSpc>
                <a:spcPct val="90000"/>
              </a:lnSpc>
              <a:tabLst>
                <a:tab pos="895639" algn="l"/>
              </a:tabLst>
              <a:defRPr/>
            </a:pPr>
            <a:r>
              <a:rPr lang="en-US" sz="2448" kern="0">
                <a:gradFill>
                  <a:gsLst>
                    <a:gs pos="0">
                      <a:srgbClr val="FFFFFF"/>
                    </a:gs>
                    <a:gs pos="100000">
                      <a:srgbClr val="FFFFFF"/>
                    </a:gs>
                  </a:gsLst>
                  <a:lin ang="5400000" scaled="1"/>
                </a:gradFill>
                <a:latin typeface="Segoe UI Semilight" charset="0"/>
                <a:ea typeface="Segoe UI Semilight" charset="0"/>
                <a:cs typeface="Segoe UI Semilight" charset="0"/>
              </a:rPr>
              <a:t>Enterprise-grade apps</a:t>
            </a:r>
          </a:p>
        </p:txBody>
      </p:sp>
      <p:sp>
        <p:nvSpPr>
          <p:cNvPr id="71" name="TextBox 70"/>
          <p:cNvSpPr txBox="1"/>
          <p:nvPr/>
        </p:nvSpPr>
        <p:spPr>
          <a:xfrm>
            <a:off x="4252557" y="1618182"/>
            <a:ext cx="3931363" cy="4900489"/>
          </a:xfrm>
          <a:prstGeom prst="rect">
            <a:avLst/>
          </a:prstGeom>
          <a:solidFill>
            <a:srgbClr val="1B1B1B"/>
          </a:solidFill>
        </p:spPr>
        <p:txBody>
          <a:bodyPr wrap="square" lIns="182854" tIns="146283" rIns="182854" bIns="146283" rtlCol="0">
            <a:noAutofit/>
          </a:bodyPr>
          <a:lstStyle/>
          <a:p>
            <a:pPr algn="ctr" defTabSz="913637">
              <a:lnSpc>
                <a:spcPct val="90000"/>
              </a:lnSpc>
              <a:tabLst>
                <a:tab pos="895639" algn="l"/>
              </a:tabLst>
              <a:defRPr/>
            </a:pPr>
            <a:r>
              <a:rPr lang="en-US" sz="2448" kern="0">
                <a:gradFill>
                  <a:gsLst>
                    <a:gs pos="0">
                      <a:srgbClr val="FFFFFF"/>
                    </a:gs>
                    <a:gs pos="100000">
                      <a:srgbClr val="FFFFFF"/>
                    </a:gs>
                  </a:gsLst>
                  <a:lin ang="5400000" scaled="1"/>
                </a:gradFill>
                <a:latin typeface="Segoe UI Semilight" charset="0"/>
                <a:ea typeface="Segoe UI Semilight" charset="0"/>
                <a:cs typeface="Segoe UI Semilight" charset="0"/>
              </a:rPr>
              <a:t>Fully managed platform</a:t>
            </a:r>
          </a:p>
        </p:txBody>
      </p:sp>
      <p:sp>
        <p:nvSpPr>
          <p:cNvPr id="72" name="TextBox 71"/>
          <p:cNvSpPr txBox="1"/>
          <p:nvPr/>
        </p:nvSpPr>
        <p:spPr>
          <a:xfrm>
            <a:off x="8229632" y="1618182"/>
            <a:ext cx="3931363" cy="4900489"/>
          </a:xfrm>
          <a:prstGeom prst="rect">
            <a:avLst/>
          </a:prstGeom>
          <a:solidFill>
            <a:srgbClr val="4B4B4B"/>
          </a:solidFill>
        </p:spPr>
        <p:txBody>
          <a:bodyPr wrap="square" lIns="182854" tIns="146283" rIns="182854" bIns="146283" rtlCol="0">
            <a:noAutofit/>
          </a:bodyPr>
          <a:lstStyle/>
          <a:p>
            <a:pPr algn="ctr" defTabSz="913637">
              <a:lnSpc>
                <a:spcPct val="90000"/>
              </a:lnSpc>
              <a:tabLst>
                <a:tab pos="895639" algn="l"/>
              </a:tabLst>
              <a:defRPr/>
            </a:pPr>
            <a:r>
              <a:rPr lang="en-US" sz="2448" kern="0">
                <a:gradFill>
                  <a:gsLst>
                    <a:gs pos="0">
                      <a:srgbClr val="FFFFFF"/>
                    </a:gs>
                    <a:gs pos="100000">
                      <a:srgbClr val="FFFFFF"/>
                    </a:gs>
                  </a:gsLst>
                  <a:lin ang="5400000" scaled="1"/>
                </a:gradFill>
                <a:latin typeface="Segoe UI Semilight" charset="0"/>
                <a:ea typeface="Segoe UI Semilight" charset="0"/>
                <a:cs typeface="Segoe UI Semilight" charset="0"/>
              </a:rPr>
              <a:t>High productivity development</a:t>
            </a:r>
          </a:p>
        </p:txBody>
      </p:sp>
      <p:grpSp>
        <p:nvGrpSpPr>
          <p:cNvPr id="30" name="Group 29"/>
          <p:cNvGrpSpPr/>
          <p:nvPr/>
        </p:nvGrpSpPr>
        <p:grpSpPr>
          <a:xfrm>
            <a:off x="497683" y="4735338"/>
            <a:ext cx="1518730" cy="1131305"/>
            <a:chOff x="496870" y="4735511"/>
            <a:chExt cx="1518944" cy="1131465"/>
          </a:xfrm>
        </p:grpSpPr>
        <p:sp>
          <p:nvSpPr>
            <p:cNvPr id="85" name="Freeform 118"/>
            <p:cNvSpPr>
              <a:spLocks noChangeAspect="1" noEditPoints="1"/>
            </p:cNvSpPr>
            <p:nvPr/>
          </p:nvSpPr>
          <p:spPr bwMode="auto">
            <a:xfrm>
              <a:off x="895581" y="4735511"/>
              <a:ext cx="721520" cy="450057"/>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10" name="TextBox 109"/>
            <p:cNvSpPr txBox="1"/>
            <p:nvPr/>
          </p:nvSpPr>
          <p:spPr>
            <a:xfrm>
              <a:off x="496870" y="5379331"/>
              <a:ext cx="1518944" cy="48764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99"/>
                <a:t>Active Directory </a:t>
              </a:r>
            </a:p>
            <a:p>
              <a:r>
                <a:rPr lang="en-US" sz="1399"/>
                <a:t>integrated </a:t>
              </a:r>
            </a:p>
          </p:txBody>
        </p:sp>
      </p:grpSp>
      <p:grpSp>
        <p:nvGrpSpPr>
          <p:cNvPr id="31" name="Group 30"/>
          <p:cNvGrpSpPr/>
          <p:nvPr/>
        </p:nvGrpSpPr>
        <p:grpSpPr>
          <a:xfrm>
            <a:off x="2315507" y="4661526"/>
            <a:ext cx="1808109" cy="1007484"/>
            <a:chOff x="2314953" y="4661692"/>
            <a:chExt cx="1808365" cy="1007627"/>
          </a:xfrm>
        </p:grpSpPr>
        <p:sp>
          <p:nvSpPr>
            <p:cNvPr id="74" name="Freeform 144"/>
            <p:cNvSpPr>
              <a:spLocks noChangeAspect="1" noEditPoints="1"/>
            </p:cNvSpPr>
            <p:nvPr/>
          </p:nvSpPr>
          <p:spPr bwMode="auto">
            <a:xfrm>
              <a:off x="2945291" y="4661692"/>
              <a:ext cx="547688" cy="597695"/>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16" name="TextBox 115"/>
            <p:cNvSpPr txBox="1"/>
            <p:nvPr/>
          </p:nvSpPr>
          <p:spPr>
            <a:xfrm>
              <a:off x="2314953" y="5379331"/>
              <a:ext cx="1808365" cy="289988"/>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99"/>
                <a:t>Secure + compliant </a:t>
              </a:r>
            </a:p>
          </p:txBody>
        </p:sp>
      </p:grpSp>
      <p:grpSp>
        <p:nvGrpSpPr>
          <p:cNvPr id="35" name="Group 34"/>
          <p:cNvGrpSpPr/>
          <p:nvPr/>
        </p:nvGrpSpPr>
        <p:grpSpPr>
          <a:xfrm>
            <a:off x="4454990" y="4655380"/>
            <a:ext cx="1557967" cy="1211259"/>
            <a:chOff x="4454739" y="4655544"/>
            <a:chExt cx="1558187" cy="1211432"/>
          </a:xfrm>
        </p:grpSpPr>
        <p:sp>
          <p:nvSpPr>
            <p:cNvPr id="78" name="Freeform 290"/>
            <p:cNvSpPr>
              <a:spLocks noChangeAspect="1" noEditPoints="1"/>
            </p:cNvSpPr>
            <p:nvPr/>
          </p:nvSpPr>
          <p:spPr bwMode="auto">
            <a:xfrm>
              <a:off x="4919759" y="4655544"/>
              <a:ext cx="628146" cy="609990"/>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25" name="TextBox 124"/>
            <p:cNvSpPr txBox="1"/>
            <p:nvPr/>
          </p:nvSpPr>
          <p:spPr>
            <a:xfrm>
              <a:off x="4454739" y="5379331"/>
              <a:ext cx="1558187" cy="48764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99"/>
                <a:t>Reduced</a:t>
              </a:r>
              <a:br>
                <a:rPr lang="en-US" sz="1399"/>
              </a:br>
              <a:r>
                <a:rPr lang="en-US" sz="1399"/>
                <a:t>operations costs </a:t>
              </a:r>
            </a:p>
          </p:txBody>
        </p:sp>
      </p:grpSp>
      <p:grpSp>
        <p:nvGrpSpPr>
          <p:cNvPr id="36" name="Group 35"/>
          <p:cNvGrpSpPr/>
          <p:nvPr/>
        </p:nvGrpSpPr>
        <p:grpSpPr>
          <a:xfrm>
            <a:off x="6635779" y="4594861"/>
            <a:ext cx="1124715" cy="1271779"/>
            <a:chOff x="6635837" y="4595017"/>
            <a:chExt cx="1124874" cy="1271959"/>
          </a:xfrm>
        </p:grpSpPr>
        <p:sp>
          <p:nvSpPr>
            <p:cNvPr id="77" name="Freeform 149"/>
            <p:cNvSpPr>
              <a:spLocks noChangeAspect="1" noEditPoints="1"/>
            </p:cNvSpPr>
            <p:nvPr/>
          </p:nvSpPr>
          <p:spPr bwMode="auto">
            <a:xfrm>
              <a:off x="6895855" y="4595017"/>
              <a:ext cx="604838" cy="731045"/>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28" name="TextBox 127"/>
            <p:cNvSpPr txBox="1"/>
            <p:nvPr/>
          </p:nvSpPr>
          <p:spPr>
            <a:xfrm>
              <a:off x="6635837" y="5379331"/>
              <a:ext cx="1124874" cy="48764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99"/>
                <a:t>Backup and</a:t>
              </a:r>
              <a:br>
                <a:rPr lang="en-US" sz="1399"/>
              </a:br>
              <a:r>
                <a:rPr lang="en-US" sz="1399"/>
                <a:t>recovery </a:t>
              </a:r>
            </a:p>
          </p:txBody>
        </p:sp>
      </p:grpSp>
      <p:grpSp>
        <p:nvGrpSpPr>
          <p:cNvPr id="40" name="Group 39"/>
          <p:cNvGrpSpPr/>
          <p:nvPr/>
        </p:nvGrpSpPr>
        <p:grpSpPr>
          <a:xfrm>
            <a:off x="8673822" y="4690098"/>
            <a:ext cx="1077302" cy="1176542"/>
            <a:chOff x="8674171" y="4690267"/>
            <a:chExt cx="1077455" cy="1176709"/>
          </a:xfrm>
        </p:grpSpPr>
        <p:sp>
          <p:nvSpPr>
            <p:cNvPr id="79" name="Freeform 150"/>
            <p:cNvSpPr>
              <a:spLocks noChangeAspect="1" noEditPoints="1"/>
            </p:cNvSpPr>
            <p:nvPr/>
          </p:nvSpPr>
          <p:spPr bwMode="auto">
            <a:xfrm>
              <a:off x="8897382" y="4690267"/>
              <a:ext cx="631032" cy="540545"/>
            </a:xfrm>
            <a:custGeom>
              <a:avLst/>
              <a:gdLst>
                <a:gd name="T0" fmla="*/ 227 w 265"/>
                <a:gd name="T1" fmla="*/ 57 h 227"/>
                <a:gd name="T2" fmla="*/ 208 w 265"/>
                <a:gd name="T3" fmla="*/ 57 h 227"/>
                <a:gd name="T4" fmla="*/ 208 w 265"/>
                <a:gd name="T5" fmla="*/ 38 h 227"/>
                <a:gd name="T6" fmla="*/ 227 w 265"/>
                <a:gd name="T7" fmla="*/ 38 h 227"/>
                <a:gd name="T8" fmla="*/ 227 w 265"/>
                <a:gd name="T9" fmla="*/ 57 h 227"/>
                <a:gd name="T10" fmla="*/ 94 w 265"/>
                <a:gd name="T11" fmla="*/ 189 h 227"/>
                <a:gd name="T12" fmla="*/ 0 w 265"/>
                <a:gd name="T13" fmla="*/ 189 h 227"/>
                <a:gd name="T14" fmla="*/ 0 w 265"/>
                <a:gd name="T15" fmla="*/ 57 h 227"/>
                <a:gd name="T16" fmla="*/ 123 w 265"/>
                <a:gd name="T17" fmla="*/ 57 h 227"/>
                <a:gd name="T18" fmla="*/ 123 w 265"/>
                <a:gd name="T19" fmla="*/ 0 h 227"/>
                <a:gd name="T20" fmla="*/ 265 w 265"/>
                <a:gd name="T21" fmla="*/ 0 h 227"/>
                <a:gd name="T22" fmla="*/ 265 w 265"/>
                <a:gd name="T23" fmla="*/ 227 h 227"/>
                <a:gd name="T24" fmla="*/ 56 w 265"/>
                <a:gd name="T25" fmla="*/ 227 h 227"/>
                <a:gd name="T26" fmla="*/ 56 w 265"/>
                <a:gd name="T27" fmla="*/ 208 h 227"/>
                <a:gd name="T28" fmla="*/ 94 w 265"/>
                <a:gd name="T29" fmla="*/ 208 h 227"/>
                <a:gd name="T30" fmla="*/ 94 w 265"/>
                <a:gd name="T31" fmla="*/ 189 h 227"/>
                <a:gd name="T32" fmla="*/ 246 w 265"/>
                <a:gd name="T33" fmla="*/ 151 h 227"/>
                <a:gd name="T34" fmla="*/ 198 w 265"/>
                <a:gd name="T35" fmla="*/ 151 h 227"/>
                <a:gd name="T36" fmla="*/ 198 w 265"/>
                <a:gd name="T37" fmla="*/ 189 h 227"/>
                <a:gd name="T38" fmla="*/ 113 w 265"/>
                <a:gd name="T39" fmla="*/ 189 h 227"/>
                <a:gd name="T40" fmla="*/ 113 w 265"/>
                <a:gd name="T41" fmla="*/ 208 h 227"/>
                <a:gd name="T42" fmla="*/ 246 w 265"/>
                <a:gd name="T43" fmla="*/ 208 h 227"/>
                <a:gd name="T44" fmla="*/ 246 w 265"/>
                <a:gd name="T45" fmla="*/ 151 h 227"/>
                <a:gd name="T46" fmla="*/ 246 w 265"/>
                <a:gd name="T47" fmla="*/ 94 h 227"/>
                <a:gd name="T48" fmla="*/ 198 w 265"/>
                <a:gd name="T49" fmla="*/ 94 h 227"/>
                <a:gd name="T50" fmla="*/ 198 w 265"/>
                <a:gd name="T51" fmla="*/ 132 h 227"/>
                <a:gd name="T52" fmla="*/ 246 w 265"/>
                <a:gd name="T53" fmla="*/ 132 h 227"/>
                <a:gd name="T54" fmla="*/ 246 w 265"/>
                <a:gd name="T55" fmla="*/ 94 h 227"/>
                <a:gd name="T56" fmla="*/ 142 w 265"/>
                <a:gd name="T57" fmla="*/ 57 h 227"/>
                <a:gd name="T58" fmla="*/ 198 w 265"/>
                <a:gd name="T59" fmla="*/ 57 h 227"/>
                <a:gd name="T60" fmla="*/ 198 w 265"/>
                <a:gd name="T61" fmla="*/ 75 h 227"/>
                <a:gd name="T62" fmla="*/ 246 w 265"/>
                <a:gd name="T63" fmla="*/ 75 h 227"/>
                <a:gd name="T64" fmla="*/ 246 w 265"/>
                <a:gd name="T65" fmla="*/ 19 h 227"/>
                <a:gd name="T66" fmla="*/ 142 w 265"/>
                <a:gd name="T67" fmla="*/ 19 h 227"/>
                <a:gd name="T68" fmla="*/ 142 w 265"/>
                <a:gd name="T69" fmla="*/ 57 h 227"/>
                <a:gd name="T70" fmla="*/ 179 w 265"/>
                <a:gd name="T71" fmla="*/ 170 h 227"/>
                <a:gd name="T72" fmla="*/ 179 w 265"/>
                <a:gd name="T73" fmla="*/ 75 h 227"/>
                <a:gd name="T74" fmla="*/ 19 w 265"/>
                <a:gd name="T75" fmla="*/ 75 h 227"/>
                <a:gd name="T76" fmla="*/ 19 w 265"/>
                <a:gd name="T77" fmla="*/ 170 h 227"/>
                <a:gd name="T78" fmla="*/ 179 w 265"/>
                <a:gd name="T79" fmla="*/ 17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5" h="227">
                  <a:moveTo>
                    <a:pt x="227" y="57"/>
                  </a:moveTo>
                  <a:lnTo>
                    <a:pt x="208" y="57"/>
                  </a:lnTo>
                  <a:lnTo>
                    <a:pt x="208" y="38"/>
                  </a:lnTo>
                  <a:lnTo>
                    <a:pt x="227" y="38"/>
                  </a:lnTo>
                  <a:lnTo>
                    <a:pt x="227" y="57"/>
                  </a:lnTo>
                  <a:close/>
                  <a:moveTo>
                    <a:pt x="94" y="189"/>
                  </a:moveTo>
                  <a:lnTo>
                    <a:pt x="0" y="189"/>
                  </a:lnTo>
                  <a:lnTo>
                    <a:pt x="0" y="57"/>
                  </a:lnTo>
                  <a:lnTo>
                    <a:pt x="123" y="57"/>
                  </a:lnTo>
                  <a:lnTo>
                    <a:pt x="123" y="0"/>
                  </a:lnTo>
                  <a:lnTo>
                    <a:pt x="265" y="0"/>
                  </a:lnTo>
                  <a:lnTo>
                    <a:pt x="265" y="227"/>
                  </a:lnTo>
                  <a:lnTo>
                    <a:pt x="56" y="227"/>
                  </a:lnTo>
                  <a:lnTo>
                    <a:pt x="56" y="208"/>
                  </a:lnTo>
                  <a:lnTo>
                    <a:pt x="94" y="208"/>
                  </a:lnTo>
                  <a:lnTo>
                    <a:pt x="94" y="189"/>
                  </a:lnTo>
                  <a:close/>
                  <a:moveTo>
                    <a:pt x="246" y="151"/>
                  </a:moveTo>
                  <a:lnTo>
                    <a:pt x="198" y="151"/>
                  </a:lnTo>
                  <a:lnTo>
                    <a:pt x="198" y="189"/>
                  </a:lnTo>
                  <a:lnTo>
                    <a:pt x="113" y="189"/>
                  </a:lnTo>
                  <a:lnTo>
                    <a:pt x="113" y="208"/>
                  </a:lnTo>
                  <a:lnTo>
                    <a:pt x="246" y="208"/>
                  </a:lnTo>
                  <a:lnTo>
                    <a:pt x="246" y="151"/>
                  </a:lnTo>
                  <a:close/>
                  <a:moveTo>
                    <a:pt x="246" y="94"/>
                  </a:moveTo>
                  <a:lnTo>
                    <a:pt x="198" y="94"/>
                  </a:lnTo>
                  <a:lnTo>
                    <a:pt x="198" y="132"/>
                  </a:lnTo>
                  <a:lnTo>
                    <a:pt x="246" y="132"/>
                  </a:lnTo>
                  <a:lnTo>
                    <a:pt x="246" y="94"/>
                  </a:lnTo>
                  <a:close/>
                  <a:moveTo>
                    <a:pt x="142" y="57"/>
                  </a:moveTo>
                  <a:lnTo>
                    <a:pt x="198" y="57"/>
                  </a:lnTo>
                  <a:lnTo>
                    <a:pt x="198" y="75"/>
                  </a:lnTo>
                  <a:lnTo>
                    <a:pt x="246" y="75"/>
                  </a:lnTo>
                  <a:lnTo>
                    <a:pt x="246" y="19"/>
                  </a:lnTo>
                  <a:lnTo>
                    <a:pt x="142" y="19"/>
                  </a:lnTo>
                  <a:lnTo>
                    <a:pt x="142" y="57"/>
                  </a:lnTo>
                  <a:close/>
                  <a:moveTo>
                    <a:pt x="179" y="170"/>
                  </a:moveTo>
                  <a:lnTo>
                    <a:pt x="179" y="75"/>
                  </a:lnTo>
                  <a:lnTo>
                    <a:pt x="19" y="75"/>
                  </a:lnTo>
                  <a:lnTo>
                    <a:pt x="19" y="170"/>
                  </a:lnTo>
                  <a:lnTo>
                    <a:pt x="179" y="17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37" name="TextBox 136"/>
            <p:cNvSpPr txBox="1"/>
            <p:nvPr/>
          </p:nvSpPr>
          <p:spPr>
            <a:xfrm>
              <a:off x="8674171" y="5379331"/>
              <a:ext cx="1077455" cy="48764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99"/>
                <a:t>Testing in</a:t>
              </a:r>
              <a:br>
                <a:rPr lang="en-US" sz="1399"/>
              </a:br>
              <a:r>
                <a:rPr lang="en-US" sz="1399"/>
                <a:t>production</a:t>
              </a:r>
            </a:p>
          </p:txBody>
        </p:sp>
      </p:grpSp>
      <p:grpSp>
        <p:nvGrpSpPr>
          <p:cNvPr id="39" name="Group 38"/>
          <p:cNvGrpSpPr/>
          <p:nvPr/>
        </p:nvGrpSpPr>
        <p:grpSpPr>
          <a:xfrm>
            <a:off x="10590618" y="4649622"/>
            <a:ext cx="1175397" cy="1217016"/>
            <a:chOff x="10591235" y="4649786"/>
            <a:chExt cx="1175564" cy="1217189"/>
          </a:xfrm>
        </p:grpSpPr>
        <p:sp>
          <p:nvSpPr>
            <p:cNvPr id="24" name="Freeform 21"/>
            <p:cNvSpPr>
              <a:spLocks noChangeAspect="1" noEditPoints="1"/>
            </p:cNvSpPr>
            <p:nvPr/>
          </p:nvSpPr>
          <p:spPr bwMode="auto">
            <a:xfrm>
              <a:off x="10807542" y="4649786"/>
              <a:ext cx="742950" cy="621507"/>
            </a:xfrm>
            <a:custGeom>
              <a:avLst/>
              <a:gdLst>
                <a:gd name="T0" fmla="*/ 95 w 161"/>
                <a:gd name="T1" fmla="*/ 134 h 134"/>
                <a:gd name="T2" fmla="*/ 83 w 161"/>
                <a:gd name="T3" fmla="*/ 123 h 134"/>
                <a:gd name="T4" fmla="*/ 95 w 161"/>
                <a:gd name="T5" fmla="*/ 111 h 134"/>
                <a:gd name="T6" fmla="*/ 106 w 161"/>
                <a:gd name="T7" fmla="*/ 123 h 134"/>
                <a:gd name="T8" fmla="*/ 95 w 161"/>
                <a:gd name="T9" fmla="*/ 134 h 134"/>
                <a:gd name="T10" fmla="*/ 95 w 161"/>
                <a:gd name="T11" fmla="*/ 119 h 134"/>
                <a:gd name="T12" fmla="*/ 91 w 161"/>
                <a:gd name="T13" fmla="*/ 123 h 134"/>
                <a:gd name="T14" fmla="*/ 95 w 161"/>
                <a:gd name="T15" fmla="*/ 126 h 134"/>
                <a:gd name="T16" fmla="*/ 98 w 161"/>
                <a:gd name="T17" fmla="*/ 123 h 134"/>
                <a:gd name="T18" fmla="*/ 95 w 161"/>
                <a:gd name="T19" fmla="*/ 119 h 134"/>
                <a:gd name="T20" fmla="*/ 29 w 161"/>
                <a:gd name="T21" fmla="*/ 134 h 134"/>
                <a:gd name="T22" fmla="*/ 18 w 161"/>
                <a:gd name="T23" fmla="*/ 123 h 134"/>
                <a:gd name="T24" fmla="*/ 29 w 161"/>
                <a:gd name="T25" fmla="*/ 111 h 134"/>
                <a:gd name="T26" fmla="*/ 40 w 161"/>
                <a:gd name="T27" fmla="*/ 123 h 134"/>
                <a:gd name="T28" fmla="*/ 29 w 161"/>
                <a:gd name="T29" fmla="*/ 134 h 134"/>
                <a:gd name="T30" fmla="*/ 29 w 161"/>
                <a:gd name="T31" fmla="*/ 119 h 134"/>
                <a:gd name="T32" fmla="*/ 26 w 161"/>
                <a:gd name="T33" fmla="*/ 123 h 134"/>
                <a:gd name="T34" fmla="*/ 29 w 161"/>
                <a:gd name="T35" fmla="*/ 126 h 134"/>
                <a:gd name="T36" fmla="*/ 32 w 161"/>
                <a:gd name="T37" fmla="*/ 123 h 134"/>
                <a:gd name="T38" fmla="*/ 29 w 161"/>
                <a:gd name="T39" fmla="*/ 119 h 134"/>
                <a:gd name="T40" fmla="*/ 130 w 161"/>
                <a:gd name="T41" fmla="*/ 0 h 134"/>
                <a:gd name="T42" fmla="*/ 126 w 161"/>
                <a:gd name="T43" fmla="*/ 15 h 134"/>
                <a:gd name="T44" fmla="*/ 0 w 161"/>
                <a:gd name="T45" fmla="*/ 15 h 134"/>
                <a:gd name="T46" fmla="*/ 16 w 161"/>
                <a:gd name="T47" fmla="*/ 86 h 134"/>
                <a:gd name="T48" fmla="*/ 109 w 161"/>
                <a:gd name="T49" fmla="*/ 86 h 134"/>
                <a:gd name="T50" fmla="*/ 105 w 161"/>
                <a:gd name="T51" fmla="*/ 100 h 134"/>
                <a:gd name="T52" fmla="*/ 14 w 161"/>
                <a:gd name="T53" fmla="*/ 100 h 134"/>
                <a:gd name="T54" fmla="*/ 14 w 161"/>
                <a:gd name="T55" fmla="*/ 108 h 134"/>
                <a:gd name="T56" fmla="*/ 111 w 161"/>
                <a:gd name="T57" fmla="*/ 108 h 134"/>
                <a:gd name="T58" fmla="*/ 136 w 161"/>
                <a:gd name="T59" fmla="*/ 8 h 134"/>
                <a:gd name="T60" fmla="*/ 161 w 161"/>
                <a:gd name="T61" fmla="*/ 8 h 134"/>
                <a:gd name="T62" fmla="*/ 161 w 161"/>
                <a:gd name="T63" fmla="*/ 0 h 134"/>
                <a:gd name="T64" fmla="*/ 130 w 161"/>
                <a:gd name="T65" fmla="*/ 0 h 134"/>
                <a:gd name="T66" fmla="*/ 23 w 161"/>
                <a:gd name="T67" fmla="*/ 78 h 134"/>
                <a:gd name="T68" fmla="*/ 10 w 161"/>
                <a:gd name="T69" fmla="*/ 23 h 134"/>
                <a:gd name="T70" fmla="*/ 124 w 161"/>
                <a:gd name="T71" fmla="*/ 23 h 134"/>
                <a:gd name="T72" fmla="*/ 111 w 161"/>
                <a:gd name="T73" fmla="*/ 78 h 134"/>
                <a:gd name="T74" fmla="*/ 23 w 161"/>
                <a:gd name="T75"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34">
                  <a:moveTo>
                    <a:pt x="95" y="134"/>
                  </a:moveTo>
                  <a:cubicBezTo>
                    <a:pt x="88" y="134"/>
                    <a:pt x="83" y="129"/>
                    <a:pt x="83" y="123"/>
                  </a:cubicBezTo>
                  <a:cubicBezTo>
                    <a:pt x="83" y="116"/>
                    <a:pt x="88" y="111"/>
                    <a:pt x="95" y="111"/>
                  </a:cubicBezTo>
                  <a:cubicBezTo>
                    <a:pt x="101" y="111"/>
                    <a:pt x="106" y="116"/>
                    <a:pt x="106" y="123"/>
                  </a:cubicBezTo>
                  <a:cubicBezTo>
                    <a:pt x="106" y="129"/>
                    <a:pt x="101" y="134"/>
                    <a:pt x="95" y="134"/>
                  </a:cubicBezTo>
                  <a:close/>
                  <a:moveTo>
                    <a:pt x="95" y="119"/>
                  </a:moveTo>
                  <a:cubicBezTo>
                    <a:pt x="93" y="119"/>
                    <a:pt x="91" y="121"/>
                    <a:pt x="91" y="123"/>
                  </a:cubicBezTo>
                  <a:cubicBezTo>
                    <a:pt x="91" y="125"/>
                    <a:pt x="93" y="126"/>
                    <a:pt x="95" y="126"/>
                  </a:cubicBezTo>
                  <a:cubicBezTo>
                    <a:pt x="96" y="126"/>
                    <a:pt x="98" y="125"/>
                    <a:pt x="98" y="123"/>
                  </a:cubicBezTo>
                  <a:cubicBezTo>
                    <a:pt x="98" y="121"/>
                    <a:pt x="96" y="119"/>
                    <a:pt x="95" y="119"/>
                  </a:cubicBezTo>
                  <a:close/>
                  <a:moveTo>
                    <a:pt x="29" y="134"/>
                  </a:moveTo>
                  <a:cubicBezTo>
                    <a:pt x="23" y="134"/>
                    <a:pt x="18" y="129"/>
                    <a:pt x="18" y="123"/>
                  </a:cubicBezTo>
                  <a:cubicBezTo>
                    <a:pt x="18" y="116"/>
                    <a:pt x="23" y="111"/>
                    <a:pt x="29" y="111"/>
                  </a:cubicBezTo>
                  <a:cubicBezTo>
                    <a:pt x="35" y="111"/>
                    <a:pt x="40" y="116"/>
                    <a:pt x="40" y="123"/>
                  </a:cubicBezTo>
                  <a:cubicBezTo>
                    <a:pt x="40" y="129"/>
                    <a:pt x="35" y="134"/>
                    <a:pt x="29" y="134"/>
                  </a:cubicBezTo>
                  <a:close/>
                  <a:moveTo>
                    <a:pt x="29" y="119"/>
                  </a:moveTo>
                  <a:cubicBezTo>
                    <a:pt x="27" y="119"/>
                    <a:pt x="26" y="121"/>
                    <a:pt x="26" y="123"/>
                  </a:cubicBezTo>
                  <a:cubicBezTo>
                    <a:pt x="26" y="125"/>
                    <a:pt x="27" y="126"/>
                    <a:pt x="29" y="126"/>
                  </a:cubicBezTo>
                  <a:cubicBezTo>
                    <a:pt x="31" y="126"/>
                    <a:pt x="32" y="125"/>
                    <a:pt x="32" y="123"/>
                  </a:cubicBezTo>
                  <a:cubicBezTo>
                    <a:pt x="32" y="121"/>
                    <a:pt x="31" y="119"/>
                    <a:pt x="29" y="119"/>
                  </a:cubicBezTo>
                  <a:close/>
                  <a:moveTo>
                    <a:pt x="130" y="0"/>
                  </a:moveTo>
                  <a:cubicBezTo>
                    <a:pt x="126" y="15"/>
                    <a:pt x="126" y="15"/>
                    <a:pt x="126" y="15"/>
                  </a:cubicBezTo>
                  <a:cubicBezTo>
                    <a:pt x="0" y="15"/>
                    <a:pt x="0" y="15"/>
                    <a:pt x="0" y="15"/>
                  </a:cubicBezTo>
                  <a:cubicBezTo>
                    <a:pt x="16" y="86"/>
                    <a:pt x="16" y="86"/>
                    <a:pt x="16" y="86"/>
                  </a:cubicBezTo>
                  <a:cubicBezTo>
                    <a:pt x="109" y="86"/>
                    <a:pt x="109" y="86"/>
                    <a:pt x="109" y="86"/>
                  </a:cubicBezTo>
                  <a:cubicBezTo>
                    <a:pt x="105" y="100"/>
                    <a:pt x="105" y="100"/>
                    <a:pt x="105" y="100"/>
                  </a:cubicBezTo>
                  <a:cubicBezTo>
                    <a:pt x="14" y="100"/>
                    <a:pt x="14" y="100"/>
                    <a:pt x="14" y="100"/>
                  </a:cubicBezTo>
                  <a:cubicBezTo>
                    <a:pt x="14" y="108"/>
                    <a:pt x="14" y="108"/>
                    <a:pt x="14" y="108"/>
                  </a:cubicBezTo>
                  <a:cubicBezTo>
                    <a:pt x="111" y="108"/>
                    <a:pt x="111" y="108"/>
                    <a:pt x="111" y="108"/>
                  </a:cubicBezTo>
                  <a:cubicBezTo>
                    <a:pt x="136" y="8"/>
                    <a:pt x="136" y="8"/>
                    <a:pt x="136" y="8"/>
                  </a:cubicBezTo>
                  <a:cubicBezTo>
                    <a:pt x="161" y="8"/>
                    <a:pt x="161" y="8"/>
                    <a:pt x="161" y="8"/>
                  </a:cubicBezTo>
                  <a:cubicBezTo>
                    <a:pt x="161" y="0"/>
                    <a:pt x="161" y="0"/>
                    <a:pt x="161" y="0"/>
                  </a:cubicBezTo>
                  <a:lnTo>
                    <a:pt x="130" y="0"/>
                  </a:lnTo>
                  <a:close/>
                  <a:moveTo>
                    <a:pt x="23" y="78"/>
                  </a:moveTo>
                  <a:cubicBezTo>
                    <a:pt x="10" y="23"/>
                    <a:pt x="10" y="23"/>
                    <a:pt x="10" y="23"/>
                  </a:cubicBezTo>
                  <a:cubicBezTo>
                    <a:pt x="124" y="23"/>
                    <a:pt x="124" y="23"/>
                    <a:pt x="124" y="23"/>
                  </a:cubicBezTo>
                  <a:cubicBezTo>
                    <a:pt x="111" y="78"/>
                    <a:pt x="111" y="78"/>
                    <a:pt x="111" y="78"/>
                  </a:cubicBezTo>
                  <a:lnTo>
                    <a:pt x="23" y="78"/>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40" name="TextBox 139"/>
            <p:cNvSpPr txBox="1"/>
            <p:nvPr/>
          </p:nvSpPr>
          <p:spPr>
            <a:xfrm>
              <a:off x="10591235" y="5379330"/>
              <a:ext cx="1175564" cy="48764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99"/>
                <a:t>App gallery</a:t>
              </a:r>
              <a:br>
                <a:rPr lang="en-US" sz="1399"/>
              </a:br>
              <a:r>
                <a:rPr lang="en-US" sz="1399"/>
                <a:t>marketplace</a:t>
              </a:r>
            </a:p>
          </p:txBody>
        </p:sp>
      </p:grpSp>
      <p:grpSp>
        <p:nvGrpSpPr>
          <p:cNvPr id="29" name="Group 28"/>
          <p:cNvGrpSpPr/>
          <p:nvPr/>
        </p:nvGrpSpPr>
        <p:grpSpPr>
          <a:xfrm>
            <a:off x="502586" y="2670029"/>
            <a:ext cx="1508919" cy="1314809"/>
            <a:chOff x="501774" y="2669912"/>
            <a:chExt cx="1509134" cy="1314995"/>
          </a:xfrm>
        </p:grpSpPr>
        <p:sp>
          <p:nvSpPr>
            <p:cNvPr id="73" name="Freeform 90"/>
            <p:cNvSpPr>
              <a:spLocks noChangeAspect="1" noEditPoints="1"/>
            </p:cNvSpPr>
            <p:nvPr/>
          </p:nvSpPr>
          <p:spPr bwMode="auto">
            <a:xfrm>
              <a:off x="895581" y="2669912"/>
              <a:ext cx="721520" cy="72152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07" name="TextBox 106"/>
            <p:cNvSpPr txBox="1"/>
            <p:nvPr/>
          </p:nvSpPr>
          <p:spPr>
            <a:xfrm>
              <a:off x="501774" y="3497262"/>
              <a:ext cx="1509134" cy="487645"/>
            </a:xfrm>
            <a:prstGeom prst="rect">
              <a:avLst/>
            </a:prstGeom>
            <a:noFill/>
          </p:spPr>
          <p:txBody>
            <a:bodyPr wrap="none" lIns="91427" tIns="45713" rIns="91427" bIns="45713" rtlCol="0">
              <a:spAutoFit/>
            </a:bodyPr>
            <a:lstStyle/>
            <a:p>
              <a:pPr algn="ctr" defTabSz="913489">
                <a:lnSpc>
                  <a:spcPct val="90000"/>
                </a:lnSpc>
                <a:defRPr/>
              </a:pPr>
              <a:r>
                <a:rPr lang="en-US" sz="1399" kern="0">
                  <a:gradFill>
                    <a:gsLst>
                      <a:gs pos="0">
                        <a:srgbClr val="FFFFFF"/>
                      </a:gs>
                      <a:gs pos="100000">
                        <a:srgbClr val="FFFFFF"/>
                      </a:gs>
                    </a:gsLst>
                    <a:lin ang="5400000" scaled="1"/>
                  </a:gradFill>
                </a:rPr>
                <a:t>Global data</a:t>
              </a:r>
              <a:br>
                <a:rPr lang="en-US" sz="1399" kern="0">
                  <a:gradFill>
                    <a:gsLst>
                      <a:gs pos="0">
                        <a:srgbClr val="FFFFFF"/>
                      </a:gs>
                      <a:gs pos="100000">
                        <a:srgbClr val="FFFFFF"/>
                      </a:gs>
                    </a:gsLst>
                    <a:lin ang="5400000" scaled="1"/>
                  </a:gradFill>
                </a:rPr>
              </a:br>
              <a:r>
                <a:rPr lang="en-US" sz="1399" kern="0">
                  <a:gradFill>
                    <a:gsLst>
                      <a:gs pos="0">
                        <a:srgbClr val="FFFFFF"/>
                      </a:gs>
                      <a:gs pos="100000">
                        <a:srgbClr val="FFFFFF"/>
                      </a:gs>
                    </a:gsLst>
                    <a:lin ang="5400000" scaled="1"/>
                  </a:gradFill>
                </a:rPr>
                <a:t>center footprint </a:t>
              </a:r>
            </a:p>
          </p:txBody>
        </p:sp>
      </p:grpSp>
      <p:grpSp>
        <p:nvGrpSpPr>
          <p:cNvPr id="32" name="Group 31"/>
          <p:cNvGrpSpPr/>
          <p:nvPr/>
        </p:nvGrpSpPr>
        <p:grpSpPr>
          <a:xfrm>
            <a:off x="2491262" y="2756458"/>
            <a:ext cx="1456602" cy="1030752"/>
            <a:chOff x="2490732" y="2756352"/>
            <a:chExt cx="1456808" cy="1030898"/>
          </a:xfrm>
        </p:grpSpPr>
        <p:sp>
          <p:nvSpPr>
            <p:cNvPr id="15" name="Freeform 9"/>
            <p:cNvSpPr>
              <a:spLocks noChangeAspect="1" noEditPoints="1"/>
            </p:cNvSpPr>
            <p:nvPr/>
          </p:nvSpPr>
          <p:spPr bwMode="auto">
            <a:xfrm>
              <a:off x="2826574" y="2756352"/>
              <a:ext cx="785123" cy="548640"/>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38 w 128"/>
                <a:gd name="T45" fmla="*/ 80 h 88"/>
                <a:gd name="T46" fmla="*/ 33 w 128"/>
                <a:gd name="T47" fmla="*/ 74 h 88"/>
                <a:gd name="T48" fmla="*/ 38 w 128"/>
                <a:gd name="T49" fmla="*/ 69 h 88"/>
                <a:gd name="T50" fmla="*/ 43 w 128"/>
                <a:gd name="T51" fmla="*/ 75 h 88"/>
                <a:gd name="T52" fmla="*/ 38 w 128"/>
                <a:gd name="T53" fmla="*/ 80 h 88"/>
                <a:gd name="T54" fmla="*/ 49 w 128"/>
                <a:gd name="T55" fmla="*/ 70 h 88"/>
                <a:gd name="T56" fmla="*/ 44 w 128"/>
                <a:gd name="T57" fmla="*/ 64 h 88"/>
                <a:gd name="T58" fmla="*/ 50 w 128"/>
                <a:gd name="T59" fmla="*/ 59 h 88"/>
                <a:gd name="T60" fmla="*/ 55 w 128"/>
                <a:gd name="T61" fmla="*/ 65 h 88"/>
                <a:gd name="T62" fmla="*/ 49 w 128"/>
                <a:gd name="T63" fmla="*/ 70 h 88"/>
                <a:gd name="T64" fmla="*/ 61 w 128"/>
                <a:gd name="T65" fmla="*/ 60 h 88"/>
                <a:gd name="T66" fmla="*/ 55 w 128"/>
                <a:gd name="T67" fmla="*/ 54 h 88"/>
                <a:gd name="T68" fmla="*/ 61 w 128"/>
                <a:gd name="T69" fmla="*/ 49 h 88"/>
                <a:gd name="T70" fmla="*/ 66 w 128"/>
                <a:gd name="T71" fmla="*/ 55 h 88"/>
                <a:gd name="T72" fmla="*/ 61 w 128"/>
                <a:gd name="T73" fmla="*/ 60 h 88"/>
                <a:gd name="T74" fmla="*/ 72 w 128"/>
                <a:gd name="T75" fmla="*/ 50 h 88"/>
                <a:gd name="T76" fmla="*/ 67 w 128"/>
                <a:gd name="T77" fmla="*/ 44 h 88"/>
                <a:gd name="T78" fmla="*/ 73 w 128"/>
                <a:gd name="T79" fmla="*/ 39 h 88"/>
                <a:gd name="T80" fmla="*/ 78 w 128"/>
                <a:gd name="T81" fmla="*/ 45 h 88"/>
                <a:gd name="T82" fmla="*/ 72 w 128"/>
                <a:gd name="T83" fmla="*/ 50 h 88"/>
                <a:gd name="T84" fmla="*/ 83 w 128"/>
                <a:gd name="T85" fmla="*/ 40 h 88"/>
                <a:gd name="T86" fmla="*/ 78 w 128"/>
                <a:gd name="T87" fmla="*/ 34 h 88"/>
                <a:gd name="T88" fmla="*/ 84 w 128"/>
                <a:gd name="T89" fmla="*/ 29 h 88"/>
                <a:gd name="T90" fmla="*/ 89 w 128"/>
                <a:gd name="T91" fmla="*/ 35 h 88"/>
                <a:gd name="T92" fmla="*/ 83 w 128"/>
                <a:gd name="T9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moveTo>
                    <a:pt x="38" y="80"/>
                  </a:moveTo>
                  <a:cubicBezTo>
                    <a:pt x="33" y="74"/>
                    <a:pt x="33" y="74"/>
                    <a:pt x="33" y="74"/>
                  </a:cubicBezTo>
                  <a:cubicBezTo>
                    <a:pt x="38" y="69"/>
                    <a:pt x="38" y="69"/>
                    <a:pt x="38" y="69"/>
                  </a:cubicBezTo>
                  <a:cubicBezTo>
                    <a:pt x="43" y="75"/>
                    <a:pt x="43" y="75"/>
                    <a:pt x="43" y="75"/>
                  </a:cubicBezTo>
                  <a:lnTo>
                    <a:pt x="38" y="80"/>
                  </a:lnTo>
                  <a:close/>
                  <a:moveTo>
                    <a:pt x="49" y="70"/>
                  </a:moveTo>
                  <a:cubicBezTo>
                    <a:pt x="44" y="64"/>
                    <a:pt x="44" y="64"/>
                    <a:pt x="44" y="64"/>
                  </a:cubicBezTo>
                  <a:cubicBezTo>
                    <a:pt x="50" y="59"/>
                    <a:pt x="50" y="59"/>
                    <a:pt x="50" y="59"/>
                  </a:cubicBezTo>
                  <a:cubicBezTo>
                    <a:pt x="55" y="65"/>
                    <a:pt x="55" y="65"/>
                    <a:pt x="55" y="65"/>
                  </a:cubicBezTo>
                  <a:lnTo>
                    <a:pt x="49" y="70"/>
                  </a:lnTo>
                  <a:close/>
                  <a:moveTo>
                    <a:pt x="61" y="60"/>
                  </a:moveTo>
                  <a:cubicBezTo>
                    <a:pt x="55" y="54"/>
                    <a:pt x="55" y="54"/>
                    <a:pt x="55" y="54"/>
                  </a:cubicBezTo>
                  <a:cubicBezTo>
                    <a:pt x="61" y="49"/>
                    <a:pt x="61" y="49"/>
                    <a:pt x="61" y="49"/>
                  </a:cubicBezTo>
                  <a:cubicBezTo>
                    <a:pt x="66" y="55"/>
                    <a:pt x="66" y="55"/>
                    <a:pt x="66" y="55"/>
                  </a:cubicBezTo>
                  <a:lnTo>
                    <a:pt x="61" y="60"/>
                  </a:lnTo>
                  <a:close/>
                  <a:moveTo>
                    <a:pt x="72" y="50"/>
                  </a:moveTo>
                  <a:cubicBezTo>
                    <a:pt x="67" y="44"/>
                    <a:pt x="67" y="44"/>
                    <a:pt x="67" y="44"/>
                  </a:cubicBezTo>
                  <a:cubicBezTo>
                    <a:pt x="73" y="39"/>
                    <a:pt x="73" y="39"/>
                    <a:pt x="73" y="39"/>
                  </a:cubicBezTo>
                  <a:cubicBezTo>
                    <a:pt x="78" y="45"/>
                    <a:pt x="78" y="45"/>
                    <a:pt x="78" y="45"/>
                  </a:cubicBezTo>
                  <a:lnTo>
                    <a:pt x="72" y="50"/>
                  </a:lnTo>
                  <a:close/>
                  <a:moveTo>
                    <a:pt x="83" y="40"/>
                  </a:moveTo>
                  <a:cubicBezTo>
                    <a:pt x="78" y="34"/>
                    <a:pt x="78" y="34"/>
                    <a:pt x="78" y="34"/>
                  </a:cubicBezTo>
                  <a:cubicBezTo>
                    <a:pt x="84" y="29"/>
                    <a:pt x="84" y="29"/>
                    <a:pt x="84" y="29"/>
                  </a:cubicBezTo>
                  <a:cubicBezTo>
                    <a:pt x="89" y="35"/>
                    <a:pt x="89" y="35"/>
                    <a:pt x="89" y="35"/>
                  </a:cubicBezTo>
                  <a:lnTo>
                    <a:pt x="83" y="4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13" name="TextBox 112"/>
            <p:cNvSpPr txBox="1"/>
            <p:nvPr/>
          </p:nvSpPr>
          <p:spPr>
            <a:xfrm>
              <a:off x="2490732" y="3497262"/>
              <a:ext cx="1456808" cy="289988"/>
            </a:xfrm>
            <a:prstGeom prst="rect">
              <a:avLst/>
            </a:prstGeom>
            <a:noFill/>
          </p:spPr>
          <p:txBody>
            <a:bodyPr wrap="none" lIns="91427" tIns="45713" rIns="91427" bIns="45713" rtlCol="0">
              <a:spAutoFit/>
            </a:bodyPr>
            <a:lstStyle/>
            <a:p>
              <a:pPr algn="ctr" defTabSz="913489">
                <a:lnSpc>
                  <a:spcPct val="90000"/>
                </a:lnSpc>
                <a:defRPr/>
              </a:pPr>
              <a:r>
                <a:rPr lang="en-US" sz="1399" kern="0">
                  <a:gradFill>
                    <a:gsLst>
                      <a:gs pos="0">
                        <a:srgbClr val="FFFFFF"/>
                      </a:gs>
                      <a:gs pos="100000">
                        <a:srgbClr val="FFFFFF"/>
                      </a:gs>
                    </a:gsLst>
                    <a:lin ang="5400000" scaled="1"/>
                  </a:gradFill>
                </a:rPr>
                <a:t>Hybrid support </a:t>
              </a:r>
            </a:p>
          </p:txBody>
        </p:sp>
      </p:grpSp>
      <p:grpSp>
        <p:nvGrpSpPr>
          <p:cNvPr id="33" name="Group 32"/>
          <p:cNvGrpSpPr/>
          <p:nvPr/>
        </p:nvGrpSpPr>
        <p:grpSpPr>
          <a:xfrm>
            <a:off x="4346267" y="2760505"/>
            <a:ext cx="1775410" cy="1224333"/>
            <a:chOff x="4346001" y="2760400"/>
            <a:chExt cx="1775661" cy="1224507"/>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19" name="TextBox 118"/>
            <p:cNvSpPr txBox="1"/>
            <p:nvPr/>
          </p:nvSpPr>
          <p:spPr>
            <a:xfrm>
              <a:off x="4346001" y="3497262"/>
              <a:ext cx="1775661" cy="487645"/>
            </a:xfrm>
            <a:prstGeom prst="rect">
              <a:avLst/>
            </a:prstGeom>
            <a:noFill/>
          </p:spPr>
          <p:txBody>
            <a:bodyPr wrap="none" lIns="91427" tIns="45713" rIns="91427" bIns="45713" rtlCol="0">
              <a:spAutoFit/>
            </a:bodyPr>
            <a:lstStyle/>
            <a:p>
              <a:pPr algn="ctr" defTabSz="913489">
                <a:lnSpc>
                  <a:spcPct val="90000"/>
                </a:lnSpc>
                <a:defRPr/>
              </a:pPr>
              <a:r>
                <a:rPr lang="en-US" sz="1399" kern="0">
                  <a:gradFill>
                    <a:gsLst>
                      <a:gs pos="0">
                        <a:srgbClr val="FFFFFF"/>
                      </a:gs>
                      <a:gs pos="100000">
                        <a:srgbClr val="FFFFFF"/>
                      </a:gs>
                    </a:gsLst>
                    <a:lin ang="5400000" scaled="1"/>
                  </a:gradFill>
                </a:rPr>
                <a:t>Built-in auto scale</a:t>
              </a:r>
              <a:br>
                <a:rPr lang="en-US" sz="1399" kern="0">
                  <a:gradFill>
                    <a:gsLst>
                      <a:gs pos="0">
                        <a:srgbClr val="FFFFFF"/>
                      </a:gs>
                      <a:gs pos="100000">
                        <a:srgbClr val="FFFFFF"/>
                      </a:gs>
                    </a:gsLst>
                    <a:lin ang="5400000" scaled="1"/>
                  </a:gradFill>
                </a:rPr>
              </a:br>
              <a:r>
                <a:rPr lang="en-US" sz="1399" kern="0">
                  <a:gradFill>
                    <a:gsLst>
                      <a:gs pos="0">
                        <a:srgbClr val="FFFFFF"/>
                      </a:gs>
                      <a:gs pos="100000">
                        <a:srgbClr val="FFFFFF"/>
                      </a:gs>
                    </a:gsLst>
                    <a:lin ang="5400000" scaled="1"/>
                  </a:gradFill>
                </a:rPr>
                <a:t>and load balancing </a:t>
              </a:r>
            </a:p>
          </p:txBody>
        </p:sp>
      </p:grpSp>
      <p:grpSp>
        <p:nvGrpSpPr>
          <p:cNvPr id="34" name="Group 33"/>
          <p:cNvGrpSpPr/>
          <p:nvPr/>
        </p:nvGrpSpPr>
        <p:grpSpPr>
          <a:xfrm>
            <a:off x="6311250" y="2675982"/>
            <a:ext cx="1773776" cy="1308855"/>
            <a:chOff x="6311261" y="2675866"/>
            <a:chExt cx="1774027" cy="1309041"/>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22" name="TextBox 121"/>
            <p:cNvSpPr txBox="1"/>
            <p:nvPr/>
          </p:nvSpPr>
          <p:spPr>
            <a:xfrm>
              <a:off x="6311261" y="3497262"/>
              <a:ext cx="1774027" cy="487645"/>
            </a:xfrm>
            <a:prstGeom prst="rect">
              <a:avLst/>
            </a:prstGeom>
            <a:noFill/>
          </p:spPr>
          <p:txBody>
            <a:bodyPr wrap="none" lIns="91427" tIns="45713" rIns="91427" bIns="45713" rtlCol="0">
              <a:spAutoFit/>
            </a:bodyPr>
            <a:lstStyle/>
            <a:p>
              <a:pPr algn="ctr" defTabSz="913489">
                <a:lnSpc>
                  <a:spcPct val="90000"/>
                </a:lnSpc>
                <a:defRPr/>
              </a:pPr>
              <a:r>
                <a:rPr lang="en-US" sz="1399" kern="0">
                  <a:gradFill>
                    <a:gsLst>
                      <a:gs pos="0">
                        <a:srgbClr val="FFFFFF"/>
                      </a:gs>
                      <a:gs pos="100000">
                        <a:srgbClr val="FFFFFF"/>
                      </a:gs>
                    </a:gsLst>
                    <a:lin ang="5400000" scaled="1"/>
                  </a:gradFill>
                </a:rPr>
                <a:t>High availability</a:t>
              </a:r>
              <a:br>
                <a:rPr lang="en-US" sz="1399" kern="0">
                  <a:gradFill>
                    <a:gsLst>
                      <a:gs pos="0">
                        <a:srgbClr val="FFFFFF"/>
                      </a:gs>
                      <a:gs pos="100000">
                        <a:srgbClr val="FFFFFF"/>
                      </a:gs>
                    </a:gsLst>
                    <a:lin ang="5400000" scaled="1"/>
                  </a:gradFill>
                </a:rPr>
              </a:br>
              <a:r>
                <a:rPr lang="en-US" sz="1399" kern="0">
                  <a:gradFill>
                    <a:gsLst>
                      <a:gs pos="0">
                        <a:srgbClr val="FFFFFF"/>
                      </a:gs>
                      <a:gs pos="100000">
                        <a:srgbClr val="FFFFFF"/>
                      </a:gs>
                    </a:gsLst>
                    <a:lin ang="5400000" scaled="1"/>
                  </a:gradFill>
                </a:rPr>
                <a:t>with auto-patching </a:t>
              </a:r>
            </a:p>
          </p:txBody>
        </p:sp>
      </p:grpSp>
      <p:grpSp>
        <p:nvGrpSpPr>
          <p:cNvPr id="37" name="Group 36"/>
          <p:cNvGrpSpPr/>
          <p:nvPr/>
        </p:nvGrpSpPr>
        <p:grpSpPr>
          <a:xfrm>
            <a:off x="8364009" y="2678362"/>
            <a:ext cx="1696935" cy="1306475"/>
            <a:chOff x="8364311" y="2678247"/>
            <a:chExt cx="1697175" cy="1306660"/>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31" name="TextBox 130"/>
            <p:cNvSpPr txBox="1"/>
            <p:nvPr/>
          </p:nvSpPr>
          <p:spPr>
            <a:xfrm>
              <a:off x="8364311" y="3497262"/>
              <a:ext cx="1697175" cy="487645"/>
            </a:xfrm>
            <a:prstGeom prst="rect">
              <a:avLst/>
            </a:prstGeom>
            <a:noFill/>
          </p:spPr>
          <p:txBody>
            <a:bodyPr wrap="none" lIns="91427" tIns="45713" rIns="91427" bIns="45713" rtlCol="0">
              <a:spAutoFit/>
            </a:bodyPr>
            <a:lstStyle/>
            <a:p>
              <a:pPr algn="ctr" defTabSz="913489">
                <a:lnSpc>
                  <a:spcPct val="90000"/>
                </a:lnSpc>
                <a:defRPr/>
              </a:pPr>
              <a:r>
                <a:rPr lang="en-US" sz="1399" kern="0">
                  <a:gradFill>
                    <a:gsLst>
                      <a:gs pos="0">
                        <a:srgbClr val="FFFFFF"/>
                      </a:gs>
                      <a:gs pos="100000">
                        <a:srgbClr val="FFFFFF"/>
                      </a:gs>
                    </a:gsLst>
                    <a:lin ang="5400000" scaled="1"/>
                  </a:gradFill>
                </a:rPr>
                <a:t>.NET, Java, PHP,</a:t>
              </a:r>
              <a:br>
                <a:rPr lang="en-US" sz="1399" kern="0">
                  <a:gradFill>
                    <a:gsLst>
                      <a:gs pos="0">
                        <a:srgbClr val="FFFFFF"/>
                      </a:gs>
                      <a:gs pos="100000">
                        <a:srgbClr val="FFFFFF"/>
                      </a:gs>
                    </a:gsLst>
                    <a:lin ang="5400000" scaled="1"/>
                  </a:gradFill>
                </a:rPr>
              </a:br>
              <a:r>
                <a:rPr lang="en-US" sz="1399" kern="0">
                  <a:gradFill>
                    <a:gsLst>
                      <a:gs pos="0">
                        <a:srgbClr val="FFFFFF"/>
                      </a:gs>
                      <a:gs pos="100000">
                        <a:srgbClr val="FFFFFF"/>
                      </a:gs>
                    </a:gsLst>
                    <a:lin ang="5400000" scaled="1"/>
                  </a:gradFill>
                </a:rPr>
                <a:t>Node, and Python </a:t>
              </a:r>
            </a:p>
          </p:txBody>
        </p:sp>
      </p:grpSp>
      <p:grpSp>
        <p:nvGrpSpPr>
          <p:cNvPr id="38" name="Group 37"/>
          <p:cNvGrpSpPr/>
          <p:nvPr/>
        </p:nvGrpSpPr>
        <p:grpSpPr>
          <a:xfrm>
            <a:off x="10600421" y="2691458"/>
            <a:ext cx="1155778" cy="1293379"/>
            <a:chOff x="10601045" y="2691344"/>
            <a:chExt cx="1155943" cy="1293563"/>
          </a:xfrm>
        </p:grpSpPr>
        <p:sp>
          <p:nvSpPr>
            <p:cNvPr id="21" name="Freeform 17"/>
            <p:cNvSpPr>
              <a:spLocks noChangeAspect="1" noEditPoints="1"/>
            </p:cNvSpPr>
            <p:nvPr/>
          </p:nvSpPr>
          <p:spPr bwMode="auto">
            <a:xfrm>
              <a:off x="10780157" y="2691344"/>
              <a:ext cx="797720" cy="678657"/>
            </a:xfrm>
            <a:custGeom>
              <a:avLst/>
              <a:gdLst>
                <a:gd name="T0" fmla="*/ 283 w 335"/>
                <a:gd name="T1" fmla="*/ 102 h 285"/>
                <a:gd name="T2" fmla="*/ 335 w 335"/>
                <a:gd name="T3" fmla="*/ 68 h 285"/>
                <a:gd name="T4" fmla="*/ 219 w 335"/>
                <a:gd name="T5" fmla="*/ 0 h 285"/>
                <a:gd name="T6" fmla="*/ 168 w 335"/>
                <a:gd name="T7" fmla="*/ 31 h 285"/>
                <a:gd name="T8" fmla="*/ 116 w 335"/>
                <a:gd name="T9" fmla="*/ 0 h 285"/>
                <a:gd name="T10" fmla="*/ 0 w 335"/>
                <a:gd name="T11" fmla="*/ 68 h 285"/>
                <a:gd name="T12" fmla="*/ 54 w 335"/>
                <a:gd name="T13" fmla="*/ 102 h 285"/>
                <a:gd name="T14" fmla="*/ 4 w 335"/>
                <a:gd name="T15" fmla="*/ 143 h 285"/>
                <a:gd name="T16" fmla="*/ 60 w 335"/>
                <a:gd name="T17" fmla="*/ 178 h 285"/>
                <a:gd name="T18" fmla="*/ 60 w 335"/>
                <a:gd name="T19" fmla="*/ 221 h 285"/>
                <a:gd name="T20" fmla="*/ 168 w 335"/>
                <a:gd name="T21" fmla="*/ 285 h 285"/>
                <a:gd name="T22" fmla="*/ 277 w 335"/>
                <a:gd name="T23" fmla="*/ 221 h 285"/>
                <a:gd name="T24" fmla="*/ 277 w 335"/>
                <a:gd name="T25" fmla="*/ 178 h 285"/>
                <a:gd name="T26" fmla="*/ 335 w 335"/>
                <a:gd name="T27" fmla="*/ 143 h 285"/>
                <a:gd name="T28" fmla="*/ 283 w 335"/>
                <a:gd name="T29" fmla="*/ 102 h 285"/>
                <a:gd name="T30" fmla="*/ 168 w 335"/>
                <a:gd name="T31" fmla="*/ 49 h 285"/>
                <a:gd name="T32" fmla="*/ 254 w 335"/>
                <a:gd name="T33" fmla="*/ 100 h 285"/>
                <a:gd name="T34" fmla="*/ 168 w 335"/>
                <a:gd name="T35" fmla="*/ 150 h 285"/>
                <a:gd name="T36" fmla="*/ 83 w 335"/>
                <a:gd name="T37" fmla="*/ 100 h 285"/>
                <a:gd name="T38" fmla="*/ 168 w 335"/>
                <a:gd name="T39" fmla="*/ 49 h 285"/>
                <a:gd name="T40" fmla="*/ 269 w 335"/>
                <a:gd name="T41" fmla="*/ 109 h 285"/>
                <a:gd name="T42" fmla="*/ 308 w 335"/>
                <a:gd name="T43" fmla="*/ 141 h 285"/>
                <a:gd name="T44" fmla="*/ 221 w 335"/>
                <a:gd name="T45" fmla="*/ 191 h 285"/>
                <a:gd name="T46" fmla="*/ 182 w 335"/>
                <a:gd name="T47" fmla="*/ 160 h 285"/>
                <a:gd name="T48" fmla="*/ 269 w 335"/>
                <a:gd name="T49" fmla="*/ 109 h 285"/>
                <a:gd name="T50" fmla="*/ 219 w 335"/>
                <a:gd name="T51" fmla="*/ 20 h 285"/>
                <a:gd name="T52" fmla="*/ 306 w 335"/>
                <a:gd name="T53" fmla="*/ 68 h 285"/>
                <a:gd name="T54" fmla="*/ 269 w 335"/>
                <a:gd name="T55" fmla="*/ 90 h 285"/>
                <a:gd name="T56" fmla="*/ 184 w 335"/>
                <a:gd name="T57" fmla="*/ 41 h 285"/>
                <a:gd name="T58" fmla="*/ 219 w 335"/>
                <a:gd name="T59" fmla="*/ 20 h 285"/>
                <a:gd name="T60" fmla="*/ 116 w 335"/>
                <a:gd name="T61" fmla="*/ 20 h 285"/>
                <a:gd name="T62" fmla="*/ 153 w 335"/>
                <a:gd name="T63" fmla="*/ 41 h 285"/>
                <a:gd name="T64" fmla="*/ 68 w 335"/>
                <a:gd name="T65" fmla="*/ 90 h 285"/>
                <a:gd name="T66" fmla="*/ 31 w 335"/>
                <a:gd name="T67" fmla="*/ 68 h 285"/>
                <a:gd name="T68" fmla="*/ 116 w 335"/>
                <a:gd name="T69" fmla="*/ 20 h 285"/>
                <a:gd name="T70" fmla="*/ 68 w 335"/>
                <a:gd name="T71" fmla="*/ 109 h 285"/>
                <a:gd name="T72" fmla="*/ 155 w 335"/>
                <a:gd name="T73" fmla="*/ 160 h 285"/>
                <a:gd name="T74" fmla="*/ 110 w 335"/>
                <a:gd name="T75" fmla="*/ 191 h 285"/>
                <a:gd name="T76" fmla="*/ 29 w 335"/>
                <a:gd name="T77" fmla="*/ 141 h 285"/>
                <a:gd name="T78" fmla="*/ 68 w 335"/>
                <a:gd name="T79" fmla="*/ 109 h 285"/>
                <a:gd name="T80" fmla="*/ 75 w 335"/>
                <a:gd name="T81" fmla="*/ 187 h 285"/>
                <a:gd name="T82" fmla="*/ 112 w 335"/>
                <a:gd name="T83" fmla="*/ 211 h 285"/>
                <a:gd name="T84" fmla="*/ 161 w 335"/>
                <a:gd name="T85" fmla="*/ 174 h 285"/>
                <a:gd name="T86" fmla="*/ 161 w 335"/>
                <a:gd name="T87" fmla="*/ 262 h 285"/>
                <a:gd name="T88" fmla="*/ 75 w 335"/>
                <a:gd name="T89" fmla="*/ 211 h 285"/>
                <a:gd name="T90" fmla="*/ 75 w 335"/>
                <a:gd name="T91" fmla="*/ 187 h 285"/>
                <a:gd name="T92" fmla="*/ 261 w 335"/>
                <a:gd name="T93" fmla="*/ 211 h 285"/>
                <a:gd name="T94" fmla="*/ 176 w 335"/>
                <a:gd name="T95" fmla="*/ 262 h 285"/>
                <a:gd name="T96" fmla="*/ 176 w 335"/>
                <a:gd name="T97" fmla="*/ 176 h 285"/>
                <a:gd name="T98" fmla="*/ 219 w 335"/>
                <a:gd name="T99" fmla="*/ 211 h 285"/>
                <a:gd name="T100" fmla="*/ 261 w 335"/>
                <a:gd name="T101" fmla="*/ 185 h 285"/>
                <a:gd name="T102" fmla="*/ 261 w 335"/>
                <a:gd name="T103" fmla="*/ 21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285">
                  <a:moveTo>
                    <a:pt x="283" y="102"/>
                  </a:moveTo>
                  <a:lnTo>
                    <a:pt x="335" y="68"/>
                  </a:lnTo>
                  <a:lnTo>
                    <a:pt x="219" y="0"/>
                  </a:lnTo>
                  <a:lnTo>
                    <a:pt x="168" y="31"/>
                  </a:lnTo>
                  <a:lnTo>
                    <a:pt x="116" y="0"/>
                  </a:lnTo>
                  <a:lnTo>
                    <a:pt x="0" y="68"/>
                  </a:lnTo>
                  <a:lnTo>
                    <a:pt x="54" y="102"/>
                  </a:lnTo>
                  <a:lnTo>
                    <a:pt x="4" y="143"/>
                  </a:lnTo>
                  <a:lnTo>
                    <a:pt x="60" y="178"/>
                  </a:lnTo>
                  <a:lnTo>
                    <a:pt x="60" y="221"/>
                  </a:lnTo>
                  <a:lnTo>
                    <a:pt x="168" y="285"/>
                  </a:lnTo>
                  <a:lnTo>
                    <a:pt x="277" y="221"/>
                  </a:lnTo>
                  <a:lnTo>
                    <a:pt x="277" y="178"/>
                  </a:lnTo>
                  <a:lnTo>
                    <a:pt x="335" y="143"/>
                  </a:lnTo>
                  <a:lnTo>
                    <a:pt x="283" y="102"/>
                  </a:lnTo>
                  <a:close/>
                  <a:moveTo>
                    <a:pt x="168" y="49"/>
                  </a:moveTo>
                  <a:lnTo>
                    <a:pt x="254" y="100"/>
                  </a:lnTo>
                  <a:lnTo>
                    <a:pt x="168" y="150"/>
                  </a:lnTo>
                  <a:lnTo>
                    <a:pt x="83" y="100"/>
                  </a:lnTo>
                  <a:lnTo>
                    <a:pt x="168" y="49"/>
                  </a:lnTo>
                  <a:close/>
                  <a:moveTo>
                    <a:pt x="269" y="109"/>
                  </a:moveTo>
                  <a:lnTo>
                    <a:pt x="308" y="141"/>
                  </a:lnTo>
                  <a:lnTo>
                    <a:pt x="221" y="191"/>
                  </a:lnTo>
                  <a:lnTo>
                    <a:pt x="182" y="160"/>
                  </a:lnTo>
                  <a:lnTo>
                    <a:pt x="269" y="109"/>
                  </a:lnTo>
                  <a:close/>
                  <a:moveTo>
                    <a:pt x="219" y="20"/>
                  </a:moveTo>
                  <a:lnTo>
                    <a:pt x="306" y="68"/>
                  </a:lnTo>
                  <a:lnTo>
                    <a:pt x="269" y="90"/>
                  </a:lnTo>
                  <a:lnTo>
                    <a:pt x="184" y="41"/>
                  </a:lnTo>
                  <a:lnTo>
                    <a:pt x="219" y="20"/>
                  </a:lnTo>
                  <a:close/>
                  <a:moveTo>
                    <a:pt x="116" y="20"/>
                  </a:moveTo>
                  <a:lnTo>
                    <a:pt x="153" y="41"/>
                  </a:lnTo>
                  <a:lnTo>
                    <a:pt x="68" y="90"/>
                  </a:lnTo>
                  <a:lnTo>
                    <a:pt x="31" y="68"/>
                  </a:lnTo>
                  <a:lnTo>
                    <a:pt x="116" y="20"/>
                  </a:lnTo>
                  <a:close/>
                  <a:moveTo>
                    <a:pt x="68" y="109"/>
                  </a:moveTo>
                  <a:lnTo>
                    <a:pt x="155" y="160"/>
                  </a:lnTo>
                  <a:lnTo>
                    <a:pt x="110" y="191"/>
                  </a:lnTo>
                  <a:lnTo>
                    <a:pt x="29" y="141"/>
                  </a:lnTo>
                  <a:lnTo>
                    <a:pt x="68" y="109"/>
                  </a:lnTo>
                  <a:close/>
                  <a:moveTo>
                    <a:pt x="75" y="187"/>
                  </a:moveTo>
                  <a:lnTo>
                    <a:pt x="112" y="211"/>
                  </a:lnTo>
                  <a:lnTo>
                    <a:pt x="161" y="174"/>
                  </a:lnTo>
                  <a:lnTo>
                    <a:pt x="161" y="262"/>
                  </a:lnTo>
                  <a:lnTo>
                    <a:pt x="75" y="211"/>
                  </a:lnTo>
                  <a:lnTo>
                    <a:pt x="75" y="187"/>
                  </a:lnTo>
                  <a:close/>
                  <a:moveTo>
                    <a:pt x="261" y="211"/>
                  </a:moveTo>
                  <a:lnTo>
                    <a:pt x="176" y="262"/>
                  </a:lnTo>
                  <a:lnTo>
                    <a:pt x="176" y="176"/>
                  </a:lnTo>
                  <a:lnTo>
                    <a:pt x="219" y="211"/>
                  </a:lnTo>
                  <a:lnTo>
                    <a:pt x="261" y="185"/>
                  </a:lnTo>
                  <a:lnTo>
                    <a:pt x="261" y="211"/>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34" name="TextBox 133"/>
            <p:cNvSpPr txBox="1"/>
            <p:nvPr/>
          </p:nvSpPr>
          <p:spPr>
            <a:xfrm>
              <a:off x="10601045" y="3497262"/>
              <a:ext cx="1155943" cy="487645"/>
            </a:xfrm>
            <a:prstGeom prst="rect">
              <a:avLst/>
            </a:prstGeom>
            <a:noFill/>
          </p:spPr>
          <p:txBody>
            <a:bodyPr wrap="none" lIns="91427" tIns="45713" rIns="91427" bIns="45713" rtlCol="0">
              <a:spAutoFit/>
            </a:bodyPr>
            <a:lstStyle/>
            <a:p>
              <a:pPr algn="ctr" defTabSz="913489">
                <a:lnSpc>
                  <a:spcPct val="90000"/>
                </a:lnSpc>
                <a:defRPr/>
              </a:pPr>
              <a:r>
                <a:rPr lang="en-US" sz="1399" kern="0">
                  <a:gradFill>
                    <a:gsLst>
                      <a:gs pos="0">
                        <a:srgbClr val="FFFFFF"/>
                      </a:gs>
                      <a:gs pos="100000">
                        <a:srgbClr val="FFFFFF"/>
                      </a:gs>
                    </a:gsLst>
                    <a:lin ang="5400000" scaled="1"/>
                  </a:gradFill>
                </a:rPr>
                <a:t>Staging and</a:t>
              </a:r>
              <a:br>
                <a:rPr lang="en-US" sz="1399" kern="0">
                  <a:gradFill>
                    <a:gsLst>
                      <a:gs pos="0">
                        <a:srgbClr val="FFFFFF"/>
                      </a:gs>
                      <a:gs pos="100000">
                        <a:srgbClr val="FFFFFF"/>
                      </a:gs>
                    </a:gsLst>
                    <a:lin ang="5400000" scaled="1"/>
                  </a:gradFill>
                </a:rPr>
              </a:br>
              <a:r>
                <a:rPr lang="en-US" sz="1399" kern="0">
                  <a:gradFill>
                    <a:gsLst>
                      <a:gs pos="0">
                        <a:srgbClr val="FFFFFF"/>
                      </a:gs>
                      <a:gs pos="100000">
                        <a:srgbClr val="FFFFFF"/>
                      </a:gs>
                    </a:gsLst>
                    <a:lin ang="5400000" scaled="1"/>
                  </a:gradFill>
                </a:rPr>
                <a:t>deployment</a:t>
              </a:r>
            </a:p>
          </p:txBody>
        </p:sp>
      </p:grpSp>
    </p:spTree>
    <p:extLst>
      <p:ext uri="{BB962C8B-B14F-4D97-AF65-F5344CB8AC3E}">
        <p14:creationId xmlns:p14="http://schemas.microsoft.com/office/powerpoint/2010/main" val="861743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35" presetClass="path" presetSubtype="0" decel="100000" fill="hold" nodeType="withEffect">
                                  <p:stCondLst>
                                    <p:cond delay="200"/>
                                  </p:stCondLst>
                                  <p:childTnLst>
                                    <p:animMotion origin="layout" path="M 2.77556E-17 -3.7037E-6 L 2.77556E-17 0.02616 " pathEditMode="relative" rAng="0" ptsTypes="AA">
                                      <p:cBhvr>
                                        <p:cTn id="9" dur="500" spd="-100000" fill="hold"/>
                                        <p:tgtEl>
                                          <p:spTgt spid="29"/>
                                        </p:tgtEl>
                                        <p:attrNameLst>
                                          <p:attrName>ppt_x</p:attrName>
                                          <p:attrName>ppt_y</p:attrName>
                                        </p:attrNameLst>
                                      </p:cBhvr>
                                      <p:rCtr x="0" y="1296"/>
                                    </p:animMotion>
                                  </p:childTnLst>
                                </p:cTn>
                              </p:par>
                              <p:par>
                                <p:cTn id="10" presetID="10" presetClass="entr" presetSubtype="0" fill="hold" nodeType="withEffect">
                                  <p:stCondLst>
                                    <p:cond delay="30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par>
                                <p:cTn id="13" presetID="35" presetClass="path" presetSubtype="0" decel="100000" fill="hold" nodeType="withEffect">
                                  <p:stCondLst>
                                    <p:cond delay="300"/>
                                  </p:stCondLst>
                                  <p:childTnLst>
                                    <p:animMotion origin="layout" path="M 2.77556E-17 -3.7037E-6 L 2.77556E-17 0.02616 " pathEditMode="relative" rAng="0" ptsTypes="AA">
                                      <p:cBhvr>
                                        <p:cTn id="14" dur="500" spd="-100000" fill="hold"/>
                                        <p:tgtEl>
                                          <p:spTgt spid="32"/>
                                        </p:tgtEl>
                                        <p:attrNameLst>
                                          <p:attrName>ppt_x</p:attrName>
                                          <p:attrName>ppt_y</p:attrName>
                                        </p:attrNameLst>
                                      </p:cBhvr>
                                      <p:rCtr x="0" y="1296"/>
                                    </p:animMotion>
                                  </p:childTnLst>
                                </p:cTn>
                              </p:par>
                              <p:par>
                                <p:cTn id="15" presetID="10" presetClass="entr" presetSubtype="0" fill="hold" nodeType="withEffect">
                                  <p:stCondLst>
                                    <p:cond delay="40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35" presetClass="path" presetSubtype="0" decel="100000" fill="hold" nodeType="withEffect">
                                  <p:stCondLst>
                                    <p:cond delay="400"/>
                                  </p:stCondLst>
                                  <p:childTnLst>
                                    <p:animMotion origin="layout" path="M 2.77556E-17 -3.7037E-6 L 2.77556E-17 0.02616 " pathEditMode="relative" rAng="0" ptsTypes="AA">
                                      <p:cBhvr>
                                        <p:cTn id="19" dur="500" spd="-100000" fill="hold"/>
                                        <p:tgtEl>
                                          <p:spTgt spid="30"/>
                                        </p:tgtEl>
                                        <p:attrNameLst>
                                          <p:attrName>ppt_x</p:attrName>
                                          <p:attrName>ppt_y</p:attrName>
                                        </p:attrNameLst>
                                      </p:cBhvr>
                                      <p:rCtr x="0" y="1296"/>
                                    </p:animMotion>
                                  </p:childTnLst>
                                </p:cTn>
                              </p:par>
                              <p:par>
                                <p:cTn id="20" presetID="10" presetClass="entr" presetSubtype="0" fill="hold" nodeType="withEffect">
                                  <p:stCondLst>
                                    <p:cond delay="50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35" presetClass="path" presetSubtype="0" decel="100000" fill="hold" nodeType="withEffect">
                                  <p:stCondLst>
                                    <p:cond delay="500"/>
                                  </p:stCondLst>
                                  <p:childTnLst>
                                    <p:animMotion origin="layout" path="M 2.77556E-17 -3.7037E-6 L 2.77556E-17 0.02616 " pathEditMode="relative" rAng="0" ptsTypes="AA">
                                      <p:cBhvr>
                                        <p:cTn id="24" dur="500" spd="-100000" fill="hold"/>
                                        <p:tgtEl>
                                          <p:spTgt spid="31"/>
                                        </p:tgtEl>
                                        <p:attrNameLst>
                                          <p:attrName>ppt_x</p:attrName>
                                          <p:attrName>ppt_y</p:attrName>
                                        </p:attrNameLst>
                                      </p:cBhvr>
                                      <p:rCtr x="0" y="1296"/>
                                    </p:animMotion>
                                  </p:childTnLst>
                                </p:cTn>
                              </p:par>
                              <p:par>
                                <p:cTn id="25" presetID="10" presetClass="entr" presetSubtype="0" fill="hold" nodeType="withEffect">
                                  <p:stCondLst>
                                    <p:cond delay="60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35" presetClass="path" presetSubtype="0" decel="100000" fill="hold" nodeType="withEffect">
                                  <p:stCondLst>
                                    <p:cond delay="600"/>
                                  </p:stCondLst>
                                  <p:childTnLst>
                                    <p:animMotion origin="layout" path="M 2.77556E-17 -3.7037E-6 L 2.77556E-17 0.02616 " pathEditMode="relative" rAng="0" ptsTypes="AA">
                                      <p:cBhvr>
                                        <p:cTn id="29" dur="500" spd="-100000" fill="hold"/>
                                        <p:tgtEl>
                                          <p:spTgt spid="33"/>
                                        </p:tgtEl>
                                        <p:attrNameLst>
                                          <p:attrName>ppt_x</p:attrName>
                                          <p:attrName>ppt_y</p:attrName>
                                        </p:attrNameLst>
                                      </p:cBhvr>
                                      <p:rCtr x="0" y="1296"/>
                                    </p:animMotion>
                                  </p:childTnLst>
                                </p:cTn>
                              </p:par>
                              <p:par>
                                <p:cTn id="30" presetID="10" presetClass="entr" presetSubtype="0" fill="hold" nodeType="withEffect">
                                  <p:stCondLst>
                                    <p:cond delay="70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35" presetClass="path" presetSubtype="0" decel="100000" fill="hold" nodeType="withEffect">
                                  <p:stCondLst>
                                    <p:cond delay="700"/>
                                  </p:stCondLst>
                                  <p:childTnLst>
                                    <p:animMotion origin="layout" path="M 2.77556E-17 -3.7037E-6 L 2.77556E-17 0.02616 " pathEditMode="relative" rAng="0" ptsTypes="AA">
                                      <p:cBhvr>
                                        <p:cTn id="34" dur="500" spd="-100000" fill="hold"/>
                                        <p:tgtEl>
                                          <p:spTgt spid="34"/>
                                        </p:tgtEl>
                                        <p:attrNameLst>
                                          <p:attrName>ppt_x</p:attrName>
                                          <p:attrName>ppt_y</p:attrName>
                                        </p:attrNameLst>
                                      </p:cBhvr>
                                      <p:rCtr x="0" y="1296"/>
                                    </p:animMotion>
                                  </p:childTnLst>
                                </p:cTn>
                              </p:par>
                              <p:par>
                                <p:cTn id="35" presetID="10" presetClass="entr" presetSubtype="0" fill="hold" nodeType="withEffect">
                                  <p:stCondLst>
                                    <p:cond delay="80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35" presetClass="path" presetSubtype="0" decel="100000" fill="hold" nodeType="withEffect">
                                  <p:stCondLst>
                                    <p:cond delay="800"/>
                                  </p:stCondLst>
                                  <p:childTnLst>
                                    <p:animMotion origin="layout" path="M 2.77556E-17 -3.7037E-6 L 2.77556E-17 0.02616 " pathEditMode="relative" rAng="0" ptsTypes="AA">
                                      <p:cBhvr>
                                        <p:cTn id="39" dur="500" spd="-100000" fill="hold"/>
                                        <p:tgtEl>
                                          <p:spTgt spid="35"/>
                                        </p:tgtEl>
                                        <p:attrNameLst>
                                          <p:attrName>ppt_x</p:attrName>
                                          <p:attrName>ppt_y</p:attrName>
                                        </p:attrNameLst>
                                      </p:cBhvr>
                                      <p:rCtr x="0" y="1296"/>
                                    </p:animMotion>
                                  </p:childTnLst>
                                </p:cTn>
                              </p:par>
                              <p:par>
                                <p:cTn id="40" presetID="10" presetClass="entr" presetSubtype="0" fill="hold" nodeType="withEffect">
                                  <p:stCondLst>
                                    <p:cond delay="90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par>
                                <p:cTn id="43" presetID="35" presetClass="path" presetSubtype="0" decel="100000" fill="hold" nodeType="withEffect">
                                  <p:stCondLst>
                                    <p:cond delay="900"/>
                                  </p:stCondLst>
                                  <p:childTnLst>
                                    <p:animMotion origin="layout" path="M 2.77556E-17 -3.7037E-6 L 2.77556E-17 0.02616 " pathEditMode="relative" rAng="0" ptsTypes="AA">
                                      <p:cBhvr>
                                        <p:cTn id="44" dur="500" spd="-100000" fill="hold"/>
                                        <p:tgtEl>
                                          <p:spTgt spid="36"/>
                                        </p:tgtEl>
                                        <p:attrNameLst>
                                          <p:attrName>ppt_x</p:attrName>
                                          <p:attrName>ppt_y</p:attrName>
                                        </p:attrNameLst>
                                      </p:cBhvr>
                                      <p:rCtr x="0" y="1296"/>
                                    </p:animMotion>
                                  </p:childTnLst>
                                </p:cTn>
                              </p:par>
                              <p:par>
                                <p:cTn id="45" presetID="10" presetClass="entr" presetSubtype="0" fill="hold" nodeType="withEffect">
                                  <p:stCondLst>
                                    <p:cond delay="100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35" presetClass="path" presetSubtype="0" decel="100000" fill="hold" nodeType="withEffect">
                                  <p:stCondLst>
                                    <p:cond delay="1000"/>
                                  </p:stCondLst>
                                  <p:childTnLst>
                                    <p:animMotion origin="layout" path="M 2.77556E-17 -3.7037E-6 L 2.77556E-17 0.02616 " pathEditMode="relative" rAng="0" ptsTypes="AA">
                                      <p:cBhvr>
                                        <p:cTn id="49" dur="500" spd="-100000" fill="hold"/>
                                        <p:tgtEl>
                                          <p:spTgt spid="37"/>
                                        </p:tgtEl>
                                        <p:attrNameLst>
                                          <p:attrName>ppt_x</p:attrName>
                                          <p:attrName>ppt_y</p:attrName>
                                        </p:attrNameLst>
                                      </p:cBhvr>
                                      <p:rCtr x="0" y="1296"/>
                                    </p:animMotion>
                                  </p:childTnLst>
                                </p:cTn>
                              </p:par>
                              <p:par>
                                <p:cTn id="50" presetID="10" presetClass="entr" presetSubtype="0" fill="hold" nodeType="withEffect">
                                  <p:stCondLst>
                                    <p:cond delay="110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par>
                                <p:cTn id="53" presetID="35" presetClass="path" presetSubtype="0" decel="100000" fill="hold" nodeType="withEffect">
                                  <p:stCondLst>
                                    <p:cond delay="1100"/>
                                  </p:stCondLst>
                                  <p:childTnLst>
                                    <p:animMotion origin="layout" path="M 2.77556E-17 -3.7037E-6 L 2.77556E-17 0.02616 " pathEditMode="relative" rAng="0" ptsTypes="AA">
                                      <p:cBhvr>
                                        <p:cTn id="54" dur="500" spd="-100000" fill="hold"/>
                                        <p:tgtEl>
                                          <p:spTgt spid="38"/>
                                        </p:tgtEl>
                                        <p:attrNameLst>
                                          <p:attrName>ppt_x</p:attrName>
                                          <p:attrName>ppt_y</p:attrName>
                                        </p:attrNameLst>
                                      </p:cBhvr>
                                      <p:rCtr x="0" y="1296"/>
                                    </p:animMotion>
                                  </p:childTnLst>
                                </p:cTn>
                              </p:par>
                              <p:par>
                                <p:cTn id="55" presetID="10" presetClass="entr" presetSubtype="0" fill="hold" nodeType="withEffect">
                                  <p:stCondLst>
                                    <p:cond delay="120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500"/>
                                        <p:tgtEl>
                                          <p:spTgt spid="40"/>
                                        </p:tgtEl>
                                      </p:cBhvr>
                                    </p:animEffect>
                                  </p:childTnLst>
                                </p:cTn>
                              </p:par>
                              <p:par>
                                <p:cTn id="58" presetID="35" presetClass="path" presetSubtype="0" decel="100000" fill="hold" nodeType="withEffect">
                                  <p:stCondLst>
                                    <p:cond delay="1200"/>
                                  </p:stCondLst>
                                  <p:childTnLst>
                                    <p:animMotion origin="layout" path="M 2.77556E-17 -3.7037E-6 L 2.77556E-17 0.02616 " pathEditMode="relative" rAng="0" ptsTypes="AA">
                                      <p:cBhvr>
                                        <p:cTn id="59" dur="500" spd="-100000" fill="hold"/>
                                        <p:tgtEl>
                                          <p:spTgt spid="40"/>
                                        </p:tgtEl>
                                        <p:attrNameLst>
                                          <p:attrName>ppt_x</p:attrName>
                                          <p:attrName>ppt_y</p:attrName>
                                        </p:attrNameLst>
                                      </p:cBhvr>
                                      <p:rCtr x="0" y="1296"/>
                                    </p:animMotion>
                                  </p:childTnLst>
                                </p:cTn>
                              </p:par>
                              <p:par>
                                <p:cTn id="60" presetID="10" presetClass="entr" presetSubtype="0" fill="hold" nodeType="withEffect">
                                  <p:stCondLst>
                                    <p:cond delay="130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par>
                                <p:cTn id="63" presetID="35" presetClass="path" presetSubtype="0" decel="100000" fill="hold" nodeType="withEffect">
                                  <p:stCondLst>
                                    <p:cond delay="1300"/>
                                  </p:stCondLst>
                                  <p:childTnLst>
                                    <p:animMotion origin="layout" path="M 2.77556E-17 -3.7037E-6 L 2.77556E-17 0.02616 " pathEditMode="relative" rAng="0" ptsTypes="AA">
                                      <p:cBhvr>
                                        <p:cTn id="64" dur="500" spd="-100000" fill="hold"/>
                                        <p:tgtEl>
                                          <p:spTgt spid="39"/>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827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dirty="0"/>
              <a:t>Lab 3: Web Apps</a:t>
            </a:r>
          </a:p>
        </p:txBody>
      </p:sp>
      <p:sp>
        <p:nvSpPr>
          <p:cNvPr id="39" name="Content Placeholder 2">
            <a:extLst>
              <a:ext uri="{FF2B5EF4-FFF2-40B4-BE49-F238E27FC236}">
                <a16:creationId xmlns:a16="http://schemas.microsoft.com/office/drawing/2014/main" id="{EE31190F-6E11-4B97-B80B-566517E06820}"/>
              </a:ext>
            </a:extLst>
          </p:cNvPr>
          <p:cNvSpPr txBox="1">
            <a:spLocks/>
          </p:cNvSpPr>
          <p:nvPr/>
        </p:nvSpPr>
        <p:spPr>
          <a:xfrm>
            <a:off x="1629917" y="1552605"/>
            <a:ext cx="8101912" cy="3527119"/>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Show the time to value of using Web Apps</a:t>
            </a:r>
          </a:p>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Consider integration points with continuous delivery and various content sources</a:t>
            </a:r>
          </a:p>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Richness of ecosystem for web content</a:t>
            </a:r>
          </a:p>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Choice of</a:t>
            </a:r>
          </a:p>
          <a:p>
            <a:pPr lvl="1" defTabSz="932503">
              <a:lnSpc>
                <a:spcPct val="100000"/>
              </a:lnSpc>
              <a:spcBef>
                <a:spcPts val="0"/>
              </a:spcBef>
              <a:spcAft>
                <a:spcPts val="1200"/>
              </a:spcAft>
              <a:buClr>
                <a:srgbClr val="FFFFFF"/>
              </a:buClr>
              <a:defRPr/>
            </a:pPr>
            <a:r>
              <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CLI 2.0 driver git push</a:t>
            </a:r>
          </a:p>
          <a:p>
            <a:pPr lvl="1" defTabSz="932503">
              <a:lnSpc>
                <a:spcPct val="100000"/>
              </a:lnSpc>
              <a:spcBef>
                <a:spcPts val="0"/>
              </a:spcBef>
              <a:spcAft>
                <a:spcPts val="1200"/>
              </a:spcAft>
              <a:buClr>
                <a:srgbClr val="FFFFFF"/>
              </a:buClr>
              <a:defRPr/>
            </a:pPr>
            <a:r>
              <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Portal configuration, pulling from GitHub</a:t>
            </a:r>
          </a:p>
        </p:txBody>
      </p:sp>
    </p:spTree>
    <p:extLst>
      <p:ext uri="{BB962C8B-B14F-4D97-AF65-F5344CB8AC3E}">
        <p14:creationId xmlns:p14="http://schemas.microsoft.com/office/powerpoint/2010/main" val="2737371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35" presetClass="path" presetSubtype="0" decel="100000" fill="hold" grpId="1" nodeType="withEffect">
                                  <p:stCondLst>
                                    <p:cond delay="0"/>
                                  </p:stCondLst>
                                  <p:childTnLst>
                                    <p:animMotion origin="layout" path="M 2.91294E-6 3.80844E-6 L -0.05285 3.80844E-6 " pathEditMode="relative" rAng="0" ptsTypes="AA">
                                      <p:cBhvr>
                                        <p:cTn id="9" dur="750" spd="-100000" fill="hold"/>
                                        <p:tgtEl>
                                          <p:spTgt spid="39"/>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bwMode="auto">
          <a:xfrm>
            <a:off x="3385" y="1100149"/>
            <a:ext cx="12429709" cy="5893880"/>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43" tIns="46621" rIns="93243" bIns="46621" numCol="1" rtlCol="0" anchor="ctr" anchorCtr="0" compatLnSpc="1">
            <a:prstTxWarp prst="textNoShape">
              <a:avLst/>
            </a:prstTxWarp>
          </a:bodyPr>
          <a:lstStyle/>
          <a:p>
            <a:pPr algn="ctr" defTabSz="932111" fontAlgn="base">
              <a:lnSpc>
                <a:spcPct val="90000"/>
              </a:lnSpc>
              <a:spcBef>
                <a:spcPct val="0"/>
              </a:spcBef>
              <a:spcAft>
                <a:spcPct val="0"/>
              </a:spcAft>
            </a:pPr>
            <a:endParaRPr lang="en-US" sz="2040" spc="-51">
              <a:gradFill>
                <a:gsLst>
                  <a:gs pos="0">
                    <a:srgbClr val="FFFFFF"/>
                  </a:gs>
                  <a:gs pos="100000">
                    <a:srgbClr val="FFFFFF"/>
                  </a:gs>
                </a:gsLst>
                <a:lin ang="5400000" scaled="0"/>
              </a:gradFill>
            </a:endParaRPr>
          </a:p>
        </p:txBody>
      </p:sp>
      <p:pic>
        <p:nvPicPr>
          <p:cNvPr id="289" name="Picture 288"/>
          <p:cNvPicPr>
            <a:picLocks noChangeAspect="1"/>
          </p:cNvPicPr>
          <p:nvPr/>
        </p:nvPicPr>
        <p:blipFill>
          <a:blip r:embed="rId3"/>
          <a:stretch>
            <a:fillRect/>
          </a:stretch>
        </p:blipFill>
        <p:spPr>
          <a:xfrm>
            <a:off x="3383411" y="5723195"/>
            <a:ext cx="2056334" cy="1271585"/>
          </a:xfrm>
          <a:prstGeom prst="rect">
            <a:avLst/>
          </a:prstGeom>
        </p:spPr>
      </p:pic>
      <p:sp>
        <p:nvSpPr>
          <p:cNvPr id="74" name="Bent Arrow 73"/>
          <p:cNvSpPr/>
          <p:nvPr/>
        </p:nvSpPr>
        <p:spPr bwMode="auto">
          <a:xfrm>
            <a:off x="1022625" y="2609978"/>
            <a:ext cx="2835123" cy="3441867"/>
          </a:xfrm>
          <a:prstGeom prst="bentArrow">
            <a:avLst/>
          </a:prstGeom>
          <a:solidFill>
            <a:schemeClr val="bg1">
              <a:alpha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43" tIns="46621" rIns="93243" bIns="46621" numCol="1" rtlCol="0" anchor="ctr" anchorCtr="0" compatLnSpc="1">
            <a:prstTxWarp prst="textNoShape">
              <a:avLst/>
            </a:prstTxWarp>
          </a:bodyPr>
          <a:lstStyle/>
          <a:p>
            <a:pPr algn="ctr" defTabSz="932111" fontAlgn="base">
              <a:lnSpc>
                <a:spcPct val="90000"/>
              </a:lnSpc>
              <a:spcBef>
                <a:spcPct val="0"/>
              </a:spcBef>
              <a:spcAft>
                <a:spcPct val="0"/>
              </a:spcAft>
            </a:pPr>
            <a:endParaRPr lang="en-US" sz="2040" spc="-51">
              <a:gradFill>
                <a:gsLst>
                  <a:gs pos="0">
                    <a:srgbClr val="FFFFFF"/>
                  </a:gs>
                  <a:gs pos="100000">
                    <a:srgbClr val="FFFFFF"/>
                  </a:gs>
                </a:gsLst>
                <a:lin ang="5400000" scaled="0"/>
              </a:gradFill>
            </a:endParaRPr>
          </a:p>
        </p:txBody>
      </p:sp>
      <p:sp>
        <p:nvSpPr>
          <p:cNvPr id="2" name="Title 1"/>
          <p:cNvSpPr>
            <a:spLocks noGrp="1"/>
          </p:cNvSpPr>
          <p:nvPr>
            <p:ph type="title" idx="4294967295"/>
          </p:nvPr>
        </p:nvSpPr>
        <p:spPr>
          <a:xfrm>
            <a:off x="0" y="260350"/>
            <a:ext cx="11499850" cy="698500"/>
          </a:xfrm>
        </p:spPr>
        <p:txBody>
          <a:bodyPr>
            <a:noAutofit/>
          </a:bodyPr>
          <a:lstStyle/>
          <a:p>
            <a:r>
              <a:rPr lang="en-US" sz="4000"/>
              <a:t>Application Insights</a:t>
            </a:r>
          </a:p>
        </p:txBody>
      </p:sp>
      <p:sp>
        <p:nvSpPr>
          <p:cNvPr id="38" name="Freeform 95"/>
          <p:cNvSpPr>
            <a:spLocks/>
          </p:cNvSpPr>
          <p:nvPr/>
        </p:nvSpPr>
        <p:spPr bwMode="auto">
          <a:xfrm flipH="1">
            <a:off x="3631534" y="3157299"/>
            <a:ext cx="1522967" cy="98904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7DCF2">
              <a:alpha val="95000"/>
            </a:srgbClr>
          </a:solidFill>
          <a:ln>
            <a:noFill/>
          </a:ln>
          <a:extLst/>
        </p:spPr>
        <p:txBody>
          <a:bodyPr vert="horz" wrap="square" lIns="95089" tIns="47544" rIns="95089" bIns="47544" numCol="1" anchor="t" anchorCtr="0" compatLnSpc="1">
            <a:prstTxWarp prst="textNoShape">
              <a:avLst/>
            </a:prstTxWarp>
          </a:bodyPr>
          <a:lstStyle/>
          <a:p>
            <a:pPr defTabSz="950791">
              <a:defRPr/>
            </a:pPr>
            <a:endParaRPr lang="en-US" sz="2856" kern="0">
              <a:solidFill>
                <a:srgbClr val="000000"/>
              </a:solidFill>
            </a:endParaRPr>
          </a:p>
        </p:txBody>
      </p:sp>
      <p:sp>
        <p:nvSpPr>
          <p:cNvPr id="39" name="Freeform 95"/>
          <p:cNvSpPr>
            <a:spLocks/>
          </p:cNvSpPr>
          <p:nvPr/>
        </p:nvSpPr>
        <p:spPr bwMode="auto">
          <a:xfrm flipH="1">
            <a:off x="4827086" y="3490492"/>
            <a:ext cx="1344251" cy="87298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alpha val="90000"/>
            </a:schemeClr>
          </a:solidFill>
          <a:ln>
            <a:noFill/>
          </a:ln>
          <a:extLst/>
        </p:spPr>
        <p:txBody>
          <a:bodyPr vert="horz" wrap="square" lIns="95089" tIns="47544" rIns="95089" bIns="47544" numCol="1" anchor="t" anchorCtr="0" compatLnSpc="1">
            <a:prstTxWarp prst="textNoShape">
              <a:avLst/>
            </a:prstTxWarp>
          </a:bodyPr>
          <a:lstStyle/>
          <a:p>
            <a:pPr defTabSz="950791">
              <a:defRPr/>
            </a:pPr>
            <a:endParaRPr lang="en-US" sz="2856" kern="0">
              <a:solidFill>
                <a:srgbClr val="000000"/>
              </a:solidFill>
            </a:endParaRPr>
          </a:p>
        </p:txBody>
      </p:sp>
      <p:pic>
        <p:nvPicPr>
          <p:cNvPr id="72" name="Picture 71"/>
          <p:cNvPicPr>
            <a:picLocks noChangeAspect="1"/>
          </p:cNvPicPr>
          <p:nvPr/>
        </p:nvPicPr>
        <p:blipFill rotWithShape="1">
          <a:blip r:embed="rId4"/>
          <a:srcRect l="11266" b="33156"/>
          <a:stretch/>
        </p:blipFill>
        <p:spPr>
          <a:xfrm>
            <a:off x="3382" y="4050917"/>
            <a:ext cx="4530155" cy="2943111"/>
          </a:xfrm>
          <a:prstGeom prst="rect">
            <a:avLst/>
          </a:prstGeom>
        </p:spPr>
      </p:pic>
      <p:sp>
        <p:nvSpPr>
          <p:cNvPr id="73" name="Rectangle 72"/>
          <p:cNvSpPr/>
          <p:nvPr/>
        </p:nvSpPr>
        <p:spPr>
          <a:xfrm>
            <a:off x="1624157" y="1581669"/>
            <a:ext cx="3069384" cy="1754326"/>
          </a:xfrm>
          <a:prstGeom prst="rect">
            <a:avLst/>
          </a:prstGeom>
        </p:spPr>
        <p:txBody>
          <a:bodyPr wrap="square">
            <a:spAutoFit/>
          </a:bodyPr>
          <a:lstStyle/>
          <a:p>
            <a:pPr>
              <a:lnSpc>
                <a:spcPct val="120000"/>
              </a:lnSpc>
            </a:pPr>
            <a:r>
              <a:rPr lang="en-US" spc="31">
                <a:latin typeface="Segoe UI Light" panose="020B0502040204020203" pitchFamily="34" charset="0"/>
                <a:cs typeface="Segoe UI Light" panose="020B0502040204020203" pitchFamily="34" charset="0"/>
              </a:rPr>
              <a:t>Telemetry is collected at each</a:t>
            </a:r>
            <a:r>
              <a:rPr lang="en-US">
                <a:latin typeface="Segoe UI Light" panose="020B0502040204020203" pitchFamily="34" charset="0"/>
                <a:cs typeface="Segoe UI Light" panose="020B0502040204020203" pitchFamily="34" charset="0"/>
              </a:rPr>
              <a:t> </a:t>
            </a:r>
            <a:r>
              <a:rPr lang="en-US" spc="-31">
                <a:latin typeface="Segoe UI Light" panose="020B0502040204020203" pitchFamily="34" charset="0"/>
                <a:cs typeface="Segoe UI Light" panose="020B0502040204020203" pitchFamily="34" charset="0"/>
              </a:rPr>
              <a:t>tier: </a:t>
            </a:r>
          </a:p>
          <a:p>
            <a:pPr marL="285750" indent="-285750">
              <a:lnSpc>
                <a:spcPct val="120000"/>
              </a:lnSpc>
              <a:buFont typeface="Arial" panose="020B0604020202020204" pitchFamily="34" charset="0"/>
              <a:buChar char="•"/>
            </a:pPr>
            <a:r>
              <a:rPr lang="en-US" spc="-31">
                <a:latin typeface="Segoe UI Light" panose="020B0502040204020203" pitchFamily="34" charset="0"/>
                <a:cs typeface="Segoe UI Light" panose="020B0502040204020203" pitchFamily="34" charset="0"/>
              </a:rPr>
              <a:t>Web server</a:t>
            </a:r>
            <a:r>
              <a:rPr lang="en-US">
                <a:latin typeface="Segoe UI Light" panose="020B0502040204020203" pitchFamily="34" charset="0"/>
                <a:cs typeface="Segoe UI Light" panose="020B0502040204020203" pitchFamily="34" charset="0"/>
              </a:rPr>
              <a:t> </a:t>
            </a:r>
          </a:p>
          <a:p>
            <a:pPr marL="285750" indent="-285750">
              <a:lnSpc>
                <a:spcPct val="120000"/>
              </a:lnSpc>
              <a:buFont typeface="Arial" panose="020B0604020202020204" pitchFamily="34" charset="0"/>
              <a:buChar char="•"/>
            </a:pPr>
            <a:r>
              <a:rPr lang="en-US">
                <a:latin typeface="Segoe UI Light" panose="020B0502040204020203" pitchFamily="34" charset="0"/>
                <a:cs typeface="Segoe UI Light" panose="020B0502040204020203" pitchFamily="34" charset="0"/>
              </a:rPr>
              <a:t>Application</a:t>
            </a:r>
          </a:p>
          <a:p>
            <a:pPr marL="285750" indent="-285750">
              <a:lnSpc>
                <a:spcPct val="120000"/>
              </a:lnSpc>
              <a:buFont typeface="Arial" panose="020B0604020202020204" pitchFamily="34" charset="0"/>
              <a:buChar char="•"/>
            </a:pPr>
            <a:r>
              <a:rPr lang="en-US">
                <a:latin typeface="Segoe UI Light" panose="020B0502040204020203" pitchFamily="34" charset="0"/>
                <a:cs typeface="Segoe UI Light" panose="020B0502040204020203" pitchFamily="34" charset="0"/>
              </a:rPr>
              <a:t>Client / browser</a:t>
            </a:r>
          </a:p>
        </p:txBody>
      </p:sp>
      <p:sp>
        <p:nvSpPr>
          <p:cNvPr id="75" name="Rectangle 74"/>
          <p:cNvSpPr/>
          <p:nvPr/>
        </p:nvSpPr>
        <p:spPr>
          <a:xfrm>
            <a:off x="838723" y="1100149"/>
            <a:ext cx="922552" cy="1864998"/>
          </a:xfrm>
          <a:prstGeom prst="rect">
            <a:avLst/>
          </a:prstGeom>
        </p:spPr>
        <p:txBody>
          <a:bodyPr wrap="none">
            <a:noAutofit/>
          </a:bodyPr>
          <a:lstStyle/>
          <a:p>
            <a:pPr defTabSz="931552" fontAlgn="base">
              <a:lnSpc>
                <a:spcPct val="120000"/>
              </a:lnSpc>
              <a:spcBef>
                <a:spcPct val="0"/>
              </a:spcBef>
              <a:spcAft>
                <a:spcPct val="0"/>
              </a:spcAft>
            </a:pPr>
            <a:r>
              <a:rPr lang="en-US" sz="10197" b="1" kern="0"/>
              <a:t>1</a:t>
            </a:r>
          </a:p>
        </p:txBody>
      </p:sp>
      <p:sp>
        <p:nvSpPr>
          <p:cNvPr id="77" name="Rectangle 76"/>
          <p:cNvSpPr/>
          <p:nvPr/>
        </p:nvSpPr>
        <p:spPr>
          <a:xfrm>
            <a:off x="5841870" y="4529217"/>
            <a:ext cx="3426984" cy="1391086"/>
          </a:xfrm>
          <a:prstGeom prst="rect">
            <a:avLst/>
          </a:prstGeom>
        </p:spPr>
        <p:txBody>
          <a:bodyPr wrap="square">
            <a:spAutoFit/>
          </a:bodyPr>
          <a:lstStyle/>
          <a:p>
            <a:pPr defTabSz="951121">
              <a:lnSpc>
                <a:spcPct val="120000"/>
              </a:lnSpc>
            </a:pPr>
            <a:r>
              <a:rPr lang="en-US">
                <a:solidFill>
                  <a:srgbClr val="FFFFFF"/>
                </a:solidFill>
                <a:latin typeface="Segoe UI Light" panose="020B0502040204020203" pitchFamily="34" charset="0"/>
                <a:cs typeface="Segoe UI Light" panose="020B0502040204020203" pitchFamily="34" charset="0"/>
              </a:rPr>
              <a:t>Telemetry arrives in the Application Insights service in the cloud where it is processed &amp; stored</a:t>
            </a:r>
            <a:endParaRPr lang="en-US">
              <a:solidFill>
                <a:prstClr val="black"/>
              </a:solidFill>
              <a:latin typeface="Segoe UI Light" panose="020B0502040204020203" pitchFamily="34" charset="0"/>
              <a:cs typeface="Segoe UI Light" panose="020B0502040204020203" pitchFamily="34" charset="0"/>
            </a:endParaRPr>
          </a:p>
        </p:txBody>
      </p:sp>
      <p:sp>
        <p:nvSpPr>
          <p:cNvPr id="109" name="Rectangle 108"/>
          <p:cNvSpPr/>
          <p:nvPr/>
        </p:nvSpPr>
        <p:spPr>
          <a:xfrm>
            <a:off x="8634593" y="1152574"/>
            <a:ext cx="3778909" cy="830997"/>
          </a:xfrm>
          <a:prstGeom prst="rect">
            <a:avLst/>
          </a:prstGeom>
        </p:spPr>
        <p:txBody>
          <a:bodyPr wrap="square">
            <a:spAutoFit/>
          </a:bodyPr>
          <a:lstStyle/>
          <a:p>
            <a:r>
              <a:rPr lang="en-US" sz="1600">
                <a:latin typeface="Segoe UI Light" panose="020B0502040204020203" pitchFamily="34" charset="0"/>
                <a:cs typeface="Segoe UI Light" panose="020B0502040204020203" pitchFamily="34" charset="0"/>
              </a:rPr>
              <a:t>Detect &amp; Diagnose problems in Azure Portal; Ask ad-hoc queries in Analytics; Integrate, Extend &amp; Customize</a:t>
            </a:r>
          </a:p>
        </p:txBody>
      </p:sp>
      <p:sp>
        <p:nvSpPr>
          <p:cNvPr id="110" name="Rectangle 109"/>
          <p:cNvSpPr/>
          <p:nvPr/>
        </p:nvSpPr>
        <p:spPr>
          <a:xfrm>
            <a:off x="7470845" y="765218"/>
            <a:ext cx="922552" cy="1864998"/>
          </a:xfrm>
          <a:prstGeom prst="rect">
            <a:avLst/>
          </a:prstGeom>
        </p:spPr>
        <p:txBody>
          <a:bodyPr wrap="none">
            <a:noAutofit/>
          </a:bodyPr>
          <a:lstStyle/>
          <a:p>
            <a:pPr defTabSz="931552" fontAlgn="base">
              <a:lnSpc>
                <a:spcPct val="120000"/>
              </a:lnSpc>
              <a:spcBef>
                <a:spcPct val="0"/>
              </a:spcBef>
              <a:spcAft>
                <a:spcPct val="0"/>
              </a:spcAft>
            </a:pPr>
            <a:r>
              <a:rPr lang="en-US" sz="10197" b="1" kern="0"/>
              <a:t>3</a:t>
            </a:r>
          </a:p>
        </p:txBody>
      </p:sp>
      <p:sp>
        <p:nvSpPr>
          <p:cNvPr id="115" name="Right Arrow 114"/>
          <p:cNvSpPr/>
          <p:nvPr/>
        </p:nvSpPr>
        <p:spPr bwMode="auto">
          <a:xfrm>
            <a:off x="6128806" y="2677638"/>
            <a:ext cx="2205549" cy="1270146"/>
          </a:xfrm>
          <a:prstGeom prst="rightArrow">
            <a:avLst/>
          </a:pr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43" tIns="46621" rIns="93243" bIns="46621" numCol="1" rtlCol="0" anchor="ctr" anchorCtr="0" compatLnSpc="1">
            <a:prstTxWarp prst="textNoShape">
              <a:avLst/>
            </a:prstTxWarp>
          </a:bodyPr>
          <a:lstStyle/>
          <a:p>
            <a:pPr algn="ctr" defTabSz="932111" fontAlgn="base">
              <a:lnSpc>
                <a:spcPct val="90000"/>
              </a:lnSpc>
              <a:spcBef>
                <a:spcPct val="0"/>
              </a:spcBef>
              <a:spcAft>
                <a:spcPct val="0"/>
              </a:spcAft>
            </a:pPr>
            <a:endParaRPr lang="en-US" sz="2040" spc="-51">
              <a:gradFill>
                <a:gsLst>
                  <a:gs pos="0">
                    <a:srgbClr val="FFFFFF"/>
                  </a:gs>
                  <a:gs pos="100000">
                    <a:srgbClr val="FFFFFF"/>
                  </a:gs>
                </a:gsLst>
                <a:lin ang="5400000" scaled="0"/>
              </a:gradFill>
            </a:endParaRPr>
          </a:p>
        </p:txBody>
      </p:sp>
      <p:sp>
        <p:nvSpPr>
          <p:cNvPr id="40" name="Freeform 95"/>
          <p:cNvSpPr>
            <a:spLocks/>
          </p:cNvSpPr>
          <p:nvPr/>
        </p:nvSpPr>
        <p:spPr bwMode="auto">
          <a:xfrm flipH="1">
            <a:off x="4277106" y="2101400"/>
            <a:ext cx="2593538" cy="1684298"/>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4EC1EA">
              <a:alpha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089" tIns="47544" rIns="95089" bIns="47544" numCol="1" anchor="ctr" anchorCtr="0" compatLnSpc="1">
            <a:prstTxWarp prst="textNoShape">
              <a:avLst/>
            </a:prstTxWarp>
          </a:bodyPr>
          <a:lstStyle/>
          <a:p>
            <a:pPr algn="ctr" defTabSz="950791">
              <a:defRPr/>
            </a:pPr>
            <a:endParaRPr lang="en-US" sz="2448" kern="0">
              <a:solidFill>
                <a:srgbClr val="692B7B"/>
              </a:solidFill>
            </a:endParaRPr>
          </a:p>
        </p:txBody>
      </p:sp>
      <p:grpSp>
        <p:nvGrpSpPr>
          <p:cNvPr id="51" name="Group 50"/>
          <p:cNvGrpSpPr/>
          <p:nvPr/>
        </p:nvGrpSpPr>
        <p:grpSpPr>
          <a:xfrm>
            <a:off x="8143370" y="4603164"/>
            <a:ext cx="4289723" cy="2390865"/>
            <a:chOff x="7982235" y="4513470"/>
            <a:chExt cx="4206590" cy="2344530"/>
          </a:xfrm>
        </p:grpSpPr>
        <p:sp>
          <p:nvSpPr>
            <p:cNvPr id="52" name="Freeform 6"/>
            <p:cNvSpPr>
              <a:spLocks/>
            </p:cNvSpPr>
            <p:nvPr/>
          </p:nvSpPr>
          <p:spPr bwMode="auto">
            <a:xfrm>
              <a:off x="9044055" y="4513470"/>
              <a:ext cx="2889003" cy="1639233"/>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54" name="Freeform 5"/>
            <p:cNvSpPr>
              <a:spLocks/>
            </p:cNvSpPr>
            <p:nvPr/>
          </p:nvSpPr>
          <p:spPr bwMode="auto">
            <a:xfrm>
              <a:off x="9036305" y="5273020"/>
              <a:ext cx="2859939" cy="995941"/>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55" name="Freeform 7"/>
            <p:cNvSpPr>
              <a:spLocks/>
            </p:cNvSpPr>
            <p:nvPr/>
          </p:nvSpPr>
          <p:spPr bwMode="auto">
            <a:xfrm>
              <a:off x="9049867" y="5703174"/>
              <a:ext cx="2846375" cy="773113"/>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56" name="Freeform 8"/>
            <p:cNvSpPr>
              <a:spLocks/>
            </p:cNvSpPr>
            <p:nvPr/>
          </p:nvSpPr>
          <p:spPr bwMode="auto">
            <a:xfrm>
              <a:off x="7982235" y="6361967"/>
              <a:ext cx="2123640" cy="496033"/>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57" name="Freeform 9"/>
            <p:cNvSpPr>
              <a:spLocks/>
            </p:cNvSpPr>
            <p:nvPr/>
          </p:nvSpPr>
          <p:spPr bwMode="auto">
            <a:xfrm>
              <a:off x="8954924" y="6119764"/>
              <a:ext cx="3233901" cy="738236"/>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58" name="Freeform 10"/>
            <p:cNvSpPr>
              <a:spLocks/>
            </p:cNvSpPr>
            <p:nvPr/>
          </p:nvSpPr>
          <p:spPr bwMode="auto">
            <a:xfrm>
              <a:off x="10138814" y="6119763"/>
              <a:ext cx="1141262" cy="602602"/>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59" name="Freeform 11"/>
            <p:cNvSpPr>
              <a:spLocks/>
            </p:cNvSpPr>
            <p:nvPr/>
          </p:nvSpPr>
          <p:spPr bwMode="auto">
            <a:xfrm>
              <a:off x="10198882" y="5569477"/>
              <a:ext cx="631667" cy="575475"/>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0" name="Freeform 12"/>
            <p:cNvSpPr>
              <a:spLocks/>
            </p:cNvSpPr>
            <p:nvPr/>
          </p:nvSpPr>
          <p:spPr bwMode="auto">
            <a:xfrm>
              <a:off x="10443023" y="5718675"/>
              <a:ext cx="532847" cy="426278"/>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1" name="Freeform 13"/>
            <p:cNvSpPr>
              <a:spLocks/>
            </p:cNvSpPr>
            <p:nvPr/>
          </p:nvSpPr>
          <p:spPr bwMode="auto">
            <a:xfrm>
              <a:off x="9867547" y="5623730"/>
              <a:ext cx="575475" cy="924248"/>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2" name="Freeform 14"/>
            <p:cNvSpPr>
              <a:spLocks/>
            </p:cNvSpPr>
            <p:nvPr/>
          </p:nvSpPr>
          <p:spPr bwMode="auto">
            <a:xfrm>
              <a:off x="10443023" y="5927939"/>
              <a:ext cx="577413" cy="217014"/>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3" name="Freeform 15"/>
            <p:cNvSpPr>
              <a:spLocks/>
            </p:cNvSpPr>
            <p:nvPr/>
          </p:nvSpPr>
          <p:spPr bwMode="auto">
            <a:xfrm>
              <a:off x="10034183" y="6144953"/>
              <a:ext cx="408839" cy="515409"/>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4" name="Freeform 16"/>
            <p:cNvSpPr>
              <a:spLocks/>
            </p:cNvSpPr>
            <p:nvPr/>
          </p:nvSpPr>
          <p:spPr bwMode="auto">
            <a:xfrm>
              <a:off x="10183381" y="6144953"/>
              <a:ext cx="837055" cy="577413"/>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5" name="Freeform 17"/>
            <p:cNvSpPr>
              <a:spLocks/>
            </p:cNvSpPr>
            <p:nvPr/>
          </p:nvSpPr>
          <p:spPr bwMode="auto">
            <a:xfrm>
              <a:off x="10187256" y="6476288"/>
              <a:ext cx="1772929" cy="381712"/>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6" name="Rectangle 18"/>
            <p:cNvSpPr>
              <a:spLocks noChangeArrowheads="1"/>
            </p:cNvSpPr>
            <p:nvPr/>
          </p:nvSpPr>
          <p:spPr bwMode="auto">
            <a:xfrm>
              <a:off x="9125436" y="6412346"/>
              <a:ext cx="147260" cy="44565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7" name="Freeform 19"/>
            <p:cNvSpPr>
              <a:spLocks/>
            </p:cNvSpPr>
            <p:nvPr/>
          </p:nvSpPr>
          <p:spPr bwMode="auto">
            <a:xfrm>
              <a:off x="8592587" y="6484037"/>
              <a:ext cx="147260" cy="373962"/>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8" name="Freeform 20"/>
            <p:cNvSpPr>
              <a:spLocks/>
            </p:cNvSpPr>
            <p:nvPr/>
          </p:nvSpPr>
          <p:spPr bwMode="auto">
            <a:xfrm>
              <a:off x="8770849" y="6125577"/>
              <a:ext cx="145321" cy="732423"/>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9" name="Freeform 21"/>
            <p:cNvSpPr>
              <a:spLocks/>
            </p:cNvSpPr>
            <p:nvPr/>
          </p:nvSpPr>
          <p:spPr bwMode="auto">
            <a:xfrm>
              <a:off x="8947174" y="5800055"/>
              <a:ext cx="149197" cy="105794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70" name="Freeform 22"/>
            <p:cNvSpPr>
              <a:spLocks/>
            </p:cNvSpPr>
            <p:nvPr/>
          </p:nvSpPr>
          <p:spPr bwMode="auto">
            <a:xfrm>
              <a:off x="9303697" y="6137202"/>
              <a:ext cx="147260" cy="720798"/>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71" name="Freeform 23"/>
            <p:cNvSpPr>
              <a:spLocks/>
            </p:cNvSpPr>
            <p:nvPr/>
          </p:nvSpPr>
          <p:spPr bwMode="auto">
            <a:xfrm>
              <a:off x="8236064" y="6499538"/>
              <a:ext cx="149197" cy="358461"/>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76" name="Freeform 24"/>
            <p:cNvSpPr>
              <a:spLocks/>
            </p:cNvSpPr>
            <p:nvPr/>
          </p:nvSpPr>
          <p:spPr bwMode="auto">
            <a:xfrm>
              <a:off x="8416264" y="5910499"/>
              <a:ext cx="145321" cy="947500"/>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grpSp>
      <p:sp>
        <p:nvSpPr>
          <p:cNvPr id="78" name="Rectangle 77"/>
          <p:cNvSpPr/>
          <p:nvPr/>
        </p:nvSpPr>
        <p:spPr>
          <a:xfrm>
            <a:off x="4998156" y="4037984"/>
            <a:ext cx="922552" cy="1864998"/>
          </a:xfrm>
          <a:prstGeom prst="rect">
            <a:avLst/>
          </a:prstGeom>
        </p:spPr>
        <p:txBody>
          <a:bodyPr wrap="none">
            <a:noAutofit/>
          </a:bodyPr>
          <a:lstStyle/>
          <a:p>
            <a:pPr defTabSz="931552" fontAlgn="base">
              <a:lnSpc>
                <a:spcPct val="120000"/>
              </a:lnSpc>
              <a:spcBef>
                <a:spcPct val="0"/>
              </a:spcBef>
              <a:spcAft>
                <a:spcPct val="0"/>
              </a:spcAft>
            </a:pPr>
            <a:r>
              <a:rPr lang="en-US" sz="10197" b="1" kern="0"/>
              <a:t>2</a:t>
            </a:r>
          </a:p>
        </p:txBody>
      </p:sp>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718" y="2621246"/>
            <a:ext cx="2216058" cy="1749519"/>
          </a:xfrm>
          <a:prstGeom prst="rect">
            <a:avLst/>
          </a:prstGeom>
        </p:spPr>
      </p:pic>
      <p:grpSp>
        <p:nvGrpSpPr>
          <p:cNvPr id="4" name="Group 3"/>
          <p:cNvGrpSpPr/>
          <p:nvPr/>
        </p:nvGrpSpPr>
        <p:grpSpPr>
          <a:xfrm>
            <a:off x="8664117" y="2080775"/>
            <a:ext cx="3749385" cy="3454087"/>
            <a:chOff x="8270677" y="1780946"/>
            <a:chExt cx="3676201" cy="3386667"/>
          </a:xfrm>
        </p:grpSpPr>
        <p:grpSp>
          <p:nvGrpSpPr>
            <p:cNvPr id="48" name="Group 47"/>
            <p:cNvGrpSpPr/>
            <p:nvPr/>
          </p:nvGrpSpPr>
          <p:grpSpPr>
            <a:xfrm>
              <a:off x="8270677" y="1780946"/>
              <a:ext cx="3676201" cy="2930041"/>
              <a:chOff x="8238220" y="2114321"/>
              <a:chExt cx="3676201" cy="2930041"/>
            </a:xfrm>
          </p:grpSpPr>
          <p:pic>
            <p:nvPicPr>
              <p:cNvPr id="49" name="Picture 48"/>
              <p:cNvPicPr>
                <a:picLocks noChangeAspect="1"/>
              </p:cNvPicPr>
              <p:nvPr/>
            </p:nvPicPr>
            <p:blipFill>
              <a:blip r:embed="rId6"/>
              <a:stretch>
                <a:fillRect/>
              </a:stretch>
            </p:blipFill>
            <p:spPr>
              <a:xfrm>
                <a:off x="10498181" y="2736060"/>
                <a:ext cx="1416240" cy="2308302"/>
              </a:xfrm>
              <a:prstGeom prst="rect">
                <a:avLst/>
              </a:prstGeom>
            </p:spPr>
          </p:pic>
          <p:pic>
            <p:nvPicPr>
              <p:cNvPr id="79" name="Picture 78"/>
              <p:cNvPicPr>
                <a:picLocks noChangeAspect="1"/>
              </p:cNvPicPr>
              <p:nvPr/>
            </p:nvPicPr>
            <p:blipFill>
              <a:blip r:embed="rId7"/>
              <a:stretch>
                <a:fillRect/>
              </a:stretch>
            </p:blipFill>
            <p:spPr>
              <a:xfrm>
                <a:off x="9369661" y="2425191"/>
                <a:ext cx="1406394" cy="2300288"/>
              </a:xfrm>
              <a:prstGeom prst="rect">
                <a:avLst/>
              </a:prstGeom>
            </p:spPr>
          </p:pic>
          <p:pic>
            <p:nvPicPr>
              <p:cNvPr id="80" name="Picture 79"/>
              <p:cNvPicPr>
                <a:picLocks noChangeAspect="1"/>
              </p:cNvPicPr>
              <p:nvPr/>
            </p:nvPicPr>
            <p:blipFill>
              <a:blip r:embed="rId8"/>
              <a:stretch>
                <a:fillRect/>
              </a:stretch>
            </p:blipFill>
            <p:spPr>
              <a:xfrm>
                <a:off x="8238220" y="2114321"/>
                <a:ext cx="1409315" cy="2300288"/>
              </a:xfrm>
              <a:prstGeom prst="rect">
                <a:avLst/>
              </a:prstGeom>
            </p:spPr>
          </p:pic>
        </p:grpSp>
        <p:pic>
          <p:nvPicPr>
            <p:cNvPr id="81" name="Picture 80"/>
            <p:cNvPicPr>
              <a:picLocks noChangeAspect="1"/>
            </p:cNvPicPr>
            <p:nvPr/>
          </p:nvPicPr>
          <p:blipFill>
            <a:blip r:embed="rId9"/>
            <a:stretch>
              <a:fillRect/>
            </a:stretch>
          </p:blipFill>
          <p:spPr>
            <a:xfrm>
              <a:off x="8893249" y="3617985"/>
              <a:ext cx="2369564" cy="1549628"/>
            </a:xfrm>
            <a:prstGeom prst="rect">
              <a:avLst/>
            </a:prstGeom>
            <a:ln>
              <a:noFill/>
            </a:ln>
            <a:effectLst>
              <a:outerShdw blurRad="190500" algn="tl" rotWithShape="0">
                <a:srgbClr val="000000">
                  <a:alpha val="70000"/>
                </a:srgbClr>
              </a:outerShdw>
            </a:effectLst>
          </p:spPr>
        </p:pic>
      </p:grpSp>
    </p:spTree>
    <p:extLst>
      <p:ext uri="{BB962C8B-B14F-4D97-AF65-F5344CB8AC3E}">
        <p14:creationId xmlns:p14="http://schemas.microsoft.com/office/powerpoint/2010/main" val="257501907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D56DE-3E2C-48F3-846F-3444686380F0}"/>
              </a:ext>
            </a:extLst>
          </p:cNvPr>
          <p:cNvSpPr>
            <a:spLocks noGrp="1"/>
          </p:cNvSpPr>
          <p:nvPr>
            <p:ph type="title"/>
          </p:nvPr>
        </p:nvSpPr>
        <p:spPr>
          <a:xfrm>
            <a:off x="274639" y="1241426"/>
            <a:ext cx="5486399" cy="2428357"/>
          </a:xfrm>
        </p:spPr>
        <p:txBody>
          <a:bodyPr/>
          <a:lstStyle/>
          <a:p>
            <a:r>
              <a:rPr lang="en-GB" sz="5400"/>
              <a:t>DevOps, Management &amp; Automation</a:t>
            </a:r>
          </a:p>
        </p:txBody>
      </p:sp>
      <p:pic>
        <p:nvPicPr>
          <p:cNvPr id="11" name="Picture Placeholder 10" descr="A picture containing metalware, thing, gear&#10;&#10;Description generated with very high confidence">
            <a:extLst>
              <a:ext uri="{FF2B5EF4-FFF2-40B4-BE49-F238E27FC236}">
                <a16:creationId xmlns:a16="http://schemas.microsoft.com/office/drawing/2014/main" id="{CFF40ACB-5E32-4103-B958-8AE9F9D11496}"/>
              </a:ext>
            </a:extLst>
          </p:cNvPr>
          <p:cNvPicPr>
            <a:picLocks noGrp="1" noChangeAspect="1"/>
          </p:cNvPicPr>
          <p:nvPr>
            <p:ph type="pic" sz="quarter" idx="10"/>
          </p:nvPr>
        </p:nvPicPr>
        <p:blipFill>
          <a:blip r:embed="rId3"/>
          <a:srcRect l="14488" r="14488"/>
          <a:stretch>
            <a:fillRect/>
          </a:stretch>
        </p:blipFill>
        <p:spPr/>
      </p:pic>
    </p:spTree>
    <p:extLst>
      <p:ext uri="{BB962C8B-B14F-4D97-AF65-F5344CB8AC3E}">
        <p14:creationId xmlns:p14="http://schemas.microsoft.com/office/powerpoint/2010/main" val="116752938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009ECE"/>
        </a:solidFill>
        <a:effectLst/>
      </p:bgPr>
    </p:bg>
    <p:spTree>
      <p:nvGrpSpPr>
        <p:cNvPr id="1" name=""/>
        <p:cNvGrpSpPr/>
        <p:nvPr/>
      </p:nvGrpSpPr>
      <p:grpSpPr>
        <a:xfrm>
          <a:off x="0" y="0"/>
          <a:ext cx="0" cy="0"/>
          <a:chOff x="0" y="0"/>
          <a:chExt cx="0" cy="0"/>
        </a:xfrm>
      </p:grpSpPr>
      <p:pic>
        <p:nvPicPr>
          <p:cNvPr id="37" name="Picture 36"/>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l="-2056" t="-3665" r="-2056" b="-1"/>
          <a:stretch/>
        </p:blipFill>
        <p:spPr>
          <a:xfrm>
            <a:off x="1148701" y="430433"/>
            <a:ext cx="10994677" cy="6414123"/>
          </a:xfrm>
          <a:prstGeom prst="rect">
            <a:avLst/>
          </a:prstGeom>
          <a:noFill/>
          <a:ln>
            <a:noFill/>
          </a:ln>
        </p:spPr>
      </p:pic>
      <p:grpSp>
        <p:nvGrpSpPr>
          <p:cNvPr id="38" name="Group 37"/>
          <p:cNvGrpSpPr/>
          <p:nvPr/>
        </p:nvGrpSpPr>
        <p:grpSpPr>
          <a:xfrm>
            <a:off x="88164" y="2193251"/>
            <a:ext cx="3729017" cy="3021192"/>
            <a:chOff x="-2087057" y="2798704"/>
            <a:chExt cx="4560581" cy="3082210"/>
          </a:xfrm>
        </p:grpSpPr>
        <p:sp>
          <p:nvSpPr>
            <p:cNvPr id="39" name="TextBox 38"/>
            <p:cNvSpPr txBox="1"/>
            <p:nvPr/>
          </p:nvSpPr>
          <p:spPr>
            <a:xfrm>
              <a:off x="-2087057" y="2798704"/>
              <a:ext cx="2882144" cy="2575672"/>
            </a:xfrm>
            <a:prstGeom prst="rect">
              <a:avLst/>
            </a:prstGeom>
            <a:noFill/>
          </p:spPr>
          <p:txBody>
            <a:bodyPr wrap="none" lIns="277852" tIns="277852" rIns="277852" bIns="27785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14191" rtl="0" eaLnBrk="1" fontAlgn="auto" latinLnBrk="0" hangingPunct="1">
                <a:lnSpc>
                  <a:spcPct val="90000"/>
                </a:lnSpc>
                <a:spcBef>
                  <a:spcPts val="0"/>
                </a:spcBef>
                <a:spcAft>
                  <a:spcPts val="587"/>
                </a:spcAft>
                <a:buClrTx/>
                <a:buSzTx/>
                <a:buFontTx/>
                <a:buNone/>
                <a:tabLst/>
                <a:defRPr/>
              </a:pPr>
              <a:r>
                <a:rPr kumimoji="0" lang="en-US" sz="14177" b="0" i="0" u="none" strike="noStrike" kern="1200" cap="none" spc="-412" normalizeH="0" baseline="0" noProof="0">
                  <a:ln>
                    <a:noFill/>
                  </a:ln>
                  <a:solidFill>
                    <a:srgbClr val="FFFFFF"/>
                  </a:solidFill>
                  <a:effectLst/>
                  <a:uLnTx/>
                  <a:uFillTx/>
                  <a:latin typeface="Segoe UI Light"/>
                  <a:ea typeface="+mn-ea"/>
                  <a:cs typeface="Segoe UI Semibold" panose="020B0702040204020203" pitchFamily="34" charset="0"/>
                </a:rPr>
                <a:t>40</a:t>
              </a:r>
            </a:p>
          </p:txBody>
        </p:sp>
        <p:sp>
          <p:nvSpPr>
            <p:cNvPr id="40" name="TextBox 39"/>
            <p:cNvSpPr txBox="1"/>
            <p:nvPr/>
          </p:nvSpPr>
          <p:spPr>
            <a:xfrm>
              <a:off x="-2006254" y="4543813"/>
              <a:ext cx="4479778" cy="1337101"/>
            </a:xfrm>
            <a:prstGeom prst="rect">
              <a:avLst/>
            </a:prstGeom>
            <a:noFill/>
          </p:spPr>
          <p:txBody>
            <a:bodyPr wrap="square" lIns="277852" tIns="277852" rIns="277852" bIns="27785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14191" rtl="0" eaLnBrk="1" fontAlgn="auto" latinLnBrk="0" hangingPunct="1">
                <a:lnSpc>
                  <a:spcPct val="90000"/>
                </a:lnSpc>
                <a:spcBef>
                  <a:spcPts val="0"/>
                </a:spcBef>
                <a:spcAft>
                  <a:spcPts val="587"/>
                </a:spcAft>
                <a:buClrTx/>
                <a:buSzTx/>
                <a:buFontTx/>
                <a:buNone/>
                <a:tabLst/>
                <a:defRPr/>
              </a:pPr>
              <a:r>
                <a:rPr kumimoji="0" lang="en-US" sz="2856" b="0" i="0" u="none" strike="noStrike" kern="1200" cap="none" spc="0" normalizeH="0" baseline="0" noProof="0">
                  <a:ln>
                    <a:noFill/>
                  </a:ln>
                  <a:solidFill>
                    <a:srgbClr val="FFFFFF"/>
                  </a:solidFill>
                  <a:effectLst/>
                  <a:uLnTx/>
                  <a:uFillTx/>
                  <a:latin typeface="Segoe UI"/>
                  <a:ea typeface="MS PGothic" panose="020B0600070205080204" pitchFamily="34" charset="-128"/>
                  <a:cs typeface="Segoe UI Semilight" panose="020B0402040204020203" pitchFamily="34" charset="0"/>
                </a:rPr>
                <a:t>Azure Regions</a:t>
              </a:r>
            </a:p>
            <a:p>
              <a:pPr marL="0" marR="0" lvl="0" indent="0" algn="l" defTabSz="914191" rtl="0" eaLnBrk="1" fontAlgn="auto" latinLnBrk="0" hangingPunct="1">
                <a:lnSpc>
                  <a:spcPct val="90000"/>
                </a:lnSpc>
                <a:spcBef>
                  <a:spcPts val="0"/>
                </a:spcBef>
                <a:spcAft>
                  <a:spcPts val="587"/>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S PGothic" panose="020B0600070205080204" pitchFamily="34" charset="-128"/>
                  <a:cs typeface="Segoe UI Semilight" panose="020B0402040204020203" pitchFamily="34" charset="0"/>
                </a:rPr>
                <a:t>Over 100 datacenters</a:t>
              </a:r>
            </a:p>
          </p:txBody>
        </p:sp>
      </p:grpSp>
      <p:sp>
        <p:nvSpPr>
          <p:cNvPr id="42" name="Oval 41"/>
          <p:cNvSpPr/>
          <p:nvPr/>
        </p:nvSpPr>
        <p:spPr bwMode="auto">
          <a:xfrm>
            <a:off x="9382093" y="4471400"/>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 name="Oval 42"/>
          <p:cNvSpPr/>
          <p:nvPr/>
        </p:nvSpPr>
        <p:spPr bwMode="auto">
          <a:xfrm>
            <a:off x="9671523" y="3087432"/>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Oval 43"/>
          <p:cNvSpPr/>
          <p:nvPr/>
        </p:nvSpPr>
        <p:spPr bwMode="auto">
          <a:xfrm>
            <a:off x="9741881" y="2552322"/>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Oval 44"/>
          <p:cNvSpPr/>
          <p:nvPr/>
        </p:nvSpPr>
        <p:spPr bwMode="auto">
          <a:xfrm>
            <a:off x="8610961" y="3433489"/>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Oval 45"/>
          <p:cNvSpPr/>
          <p:nvPr/>
        </p:nvSpPr>
        <p:spPr bwMode="auto">
          <a:xfrm>
            <a:off x="8913699" y="3593243"/>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Oval 46"/>
          <p:cNvSpPr/>
          <p:nvPr/>
        </p:nvSpPr>
        <p:spPr bwMode="auto">
          <a:xfrm>
            <a:off x="6531123" y="2371755"/>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 name="Oval 47"/>
          <p:cNvSpPr/>
          <p:nvPr/>
        </p:nvSpPr>
        <p:spPr bwMode="auto">
          <a:xfrm>
            <a:off x="6103533" y="2330116"/>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Oval 48"/>
          <p:cNvSpPr/>
          <p:nvPr/>
        </p:nvSpPr>
        <p:spPr bwMode="auto">
          <a:xfrm>
            <a:off x="5065781" y="4889419"/>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Oval 49"/>
          <p:cNvSpPr/>
          <p:nvPr/>
        </p:nvSpPr>
        <p:spPr bwMode="auto">
          <a:xfrm>
            <a:off x="3628257" y="2817056"/>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Oval 50"/>
          <p:cNvSpPr/>
          <p:nvPr/>
        </p:nvSpPr>
        <p:spPr bwMode="auto">
          <a:xfrm>
            <a:off x="3401725" y="2847688"/>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 name="Oval 51"/>
          <p:cNvSpPr/>
          <p:nvPr/>
        </p:nvSpPr>
        <p:spPr bwMode="auto">
          <a:xfrm>
            <a:off x="3494308" y="2509705"/>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 name="Oval 52"/>
          <p:cNvSpPr/>
          <p:nvPr/>
        </p:nvSpPr>
        <p:spPr bwMode="auto">
          <a:xfrm>
            <a:off x="3164307" y="2431625"/>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Oval 53"/>
          <p:cNvSpPr/>
          <p:nvPr/>
        </p:nvSpPr>
        <p:spPr bwMode="auto">
          <a:xfrm>
            <a:off x="3954692" y="2481480"/>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 name="Oval 54"/>
          <p:cNvSpPr/>
          <p:nvPr/>
        </p:nvSpPr>
        <p:spPr bwMode="auto">
          <a:xfrm>
            <a:off x="3160542" y="3127354"/>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Oval 55"/>
          <p:cNvSpPr/>
          <p:nvPr/>
        </p:nvSpPr>
        <p:spPr bwMode="auto">
          <a:xfrm>
            <a:off x="2569672" y="2837113"/>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7" name="Oval 56"/>
          <p:cNvSpPr/>
          <p:nvPr/>
        </p:nvSpPr>
        <p:spPr bwMode="auto">
          <a:xfrm>
            <a:off x="10558260" y="2632845"/>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 name="Oval 57"/>
          <p:cNvSpPr/>
          <p:nvPr/>
        </p:nvSpPr>
        <p:spPr bwMode="auto">
          <a:xfrm>
            <a:off x="10305671" y="3014145"/>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Oval 58"/>
          <p:cNvSpPr/>
          <p:nvPr/>
        </p:nvSpPr>
        <p:spPr bwMode="auto">
          <a:xfrm>
            <a:off x="10747758" y="5452546"/>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Oval 59"/>
          <p:cNvSpPr/>
          <p:nvPr/>
        </p:nvSpPr>
        <p:spPr bwMode="auto">
          <a:xfrm>
            <a:off x="10486408" y="5735701"/>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Oval 60"/>
          <p:cNvSpPr/>
          <p:nvPr/>
        </p:nvSpPr>
        <p:spPr bwMode="auto">
          <a:xfrm>
            <a:off x="9520155" y="3410133"/>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Oval 61"/>
          <p:cNvSpPr/>
          <p:nvPr/>
        </p:nvSpPr>
        <p:spPr bwMode="auto">
          <a:xfrm>
            <a:off x="3137043" y="2741179"/>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Oval 62"/>
          <p:cNvSpPr/>
          <p:nvPr/>
        </p:nvSpPr>
        <p:spPr bwMode="auto">
          <a:xfrm>
            <a:off x="8699602" y="3931478"/>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Oval 63"/>
          <p:cNvSpPr/>
          <p:nvPr/>
        </p:nvSpPr>
        <p:spPr bwMode="auto">
          <a:xfrm>
            <a:off x="3718798" y="2951456"/>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Oval 64"/>
          <p:cNvSpPr/>
          <p:nvPr/>
        </p:nvSpPr>
        <p:spPr bwMode="auto">
          <a:xfrm>
            <a:off x="3816554" y="2771865"/>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Oval 65"/>
          <p:cNvSpPr/>
          <p:nvPr/>
        </p:nvSpPr>
        <p:spPr bwMode="auto">
          <a:xfrm>
            <a:off x="6036794" y="2066326"/>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Oval 66"/>
          <p:cNvSpPr/>
          <p:nvPr/>
        </p:nvSpPr>
        <p:spPr bwMode="auto">
          <a:xfrm>
            <a:off x="6488852" y="2166248"/>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Oval 67"/>
          <p:cNvSpPr/>
          <p:nvPr/>
        </p:nvSpPr>
        <p:spPr bwMode="auto">
          <a:xfrm>
            <a:off x="6317329" y="2495846"/>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Oval 68"/>
          <p:cNvSpPr/>
          <p:nvPr/>
        </p:nvSpPr>
        <p:spPr bwMode="auto">
          <a:xfrm>
            <a:off x="6317329" y="2083065"/>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1" name="Group 70"/>
          <p:cNvGrpSpPr/>
          <p:nvPr/>
        </p:nvGrpSpPr>
        <p:grpSpPr>
          <a:xfrm>
            <a:off x="270138" y="5423673"/>
            <a:ext cx="10758155" cy="1531620"/>
            <a:chOff x="269294" y="5852140"/>
            <a:chExt cx="10759681" cy="1548551"/>
          </a:xfrm>
          <a:solidFill>
            <a:srgbClr val="008272"/>
          </a:solidFill>
        </p:grpSpPr>
        <p:sp>
          <p:nvSpPr>
            <p:cNvPr id="74" name="TextBox 73"/>
            <p:cNvSpPr txBox="1"/>
            <p:nvPr/>
          </p:nvSpPr>
          <p:spPr>
            <a:xfrm>
              <a:off x="269294" y="5852140"/>
              <a:ext cx="4720397" cy="1320765"/>
            </a:xfrm>
            <a:prstGeom prst="rect">
              <a:avLst/>
            </a:prstGeom>
            <a:noFill/>
          </p:spPr>
          <p:txBody>
            <a:bodyPr wrap="square" lIns="182854" tIns="146283" rIns="182854" bIns="146283" rtlCol="0">
              <a:spAutoFit/>
            </a:bodyPr>
            <a:lstStyle/>
            <a:p>
              <a:pPr marL="0" marR="0" lvl="0" indent="0" algn="l" defTabSz="932509" rtl="0" eaLnBrk="1" fontAlgn="auto" latinLnBrk="0" hangingPunct="1">
                <a:lnSpc>
                  <a:spcPct val="90000"/>
                </a:lnSpc>
                <a:spcBef>
                  <a:spcPts val="300"/>
                </a:spcBef>
                <a:spcAft>
                  <a:spcPts val="0"/>
                </a:spcAft>
                <a:buClrTx/>
                <a:buSzTx/>
                <a:buFontTx/>
                <a:buNone/>
                <a:tabLst/>
                <a:defRPr/>
              </a:pPr>
              <a:r>
                <a:rPr kumimoji="0" lang="en-US" sz="204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RECENTLY LAUNCHED: </a:t>
              </a:r>
            </a:p>
            <a:p>
              <a:pPr marL="0" marR="0" lvl="0" indent="0" algn="l" defTabSz="932509" rtl="0" eaLnBrk="1" fontAlgn="auto" latinLnBrk="0" hangingPunct="1">
                <a:lnSpc>
                  <a:spcPct val="90000"/>
                </a:lnSpc>
                <a:spcBef>
                  <a:spcPts val="300"/>
                </a:spcBef>
                <a:spcAft>
                  <a:spcPts val="0"/>
                </a:spcAft>
                <a:buClrTx/>
                <a:buSzTx/>
                <a:buFontTx/>
                <a:buNone/>
                <a:tabLst/>
                <a:defRPr/>
              </a:pPr>
              <a:r>
                <a:rPr kumimoji="0" lang="en-US" sz="1428"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US Regions: West US 2 and West Central</a:t>
              </a:r>
            </a:p>
            <a:p>
              <a:pPr marL="0" marR="0" lvl="0" indent="0" algn="l" defTabSz="932509" rtl="0" eaLnBrk="1" fontAlgn="auto" latinLnBrk="0" hangingPunct="1">
                <a:lnSpc>
                  <a:spcPct val="90000"/>
                </a:lnSpc>
                <a:spcBef>
                  <a:spcPts val="300"/>
                </a:spcBef>
                <a:spcAft>
                  <a:spcPts val="0"/>
                </a:spcAft>
                <a:buClrTx/>
                <a:buSzTx/>
                <a:buFontTx/>
                <a:buNone/>
                <a:tabLst/>
                <a:defRPr/>
              </a:pPr>
              <a:r>
                <a:rPr kumimoji="0" lang="en-US" sz="1428"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Germany – Launched in Sep 2016</a:t>
              </a:r>
            </a:p>
            <a:p>
              <a:pPr marL="0" marR="0" lvl="0" indent="0" algn="l" defTabSz="932509" rtl="0" eaLnBrk="1" fontAlgn="auto" latinLnBrk="0" hangingPunct="1">
                <a:lnSpc>
                  <a:spcPct val="90000"/>
                </a:lnSpc>
                <a:spcBef>
                  <a:spcPts val="300"/>
                </a:spcBef>
                <a:spcAft>
                  <a:spcPts val="0"/>
                </a:spcAft>
                <a:buClrTx/>
                <a:buSzTx/>
                <a:buFontTx/>
                <a:buNone/>
                <a:tabLst/>
                <a:defRPr/>
              </a:pPr>
              <a:r>
                <a:rPr kumimoji="0" lang="en-US" sz="1428"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United Kingdom – Launched in Sep 2016 </a:t>
              </a:r>
            </a:p>
          </p:txBody>
        </p:sp>
        <p:sp>
          <p:nvSpPr>
            <p:cNvPr id="75" name="TextBox 74"/>
            <p:cNvSpPr txBox="1"/>
            <p:nvPr/>
          </p:nvSpPr>
          <p:spPr>
            <a:xfrm>
              <a:off x="5565780" y="5861047"/>
              <a:ext cx="5463195" cy="1539644"/>
            </a:xfrm>
            <a:prstGeom prst="rect">
              <a:avLst/>
            </a:prstGeom>
            <a:noFill/>
          </p:spPr>
          <p:txBody>
            <a:bodyPr wrap="square" lIns="182854" tIns="146283" rIns="182854" bIns="146283" rtlCol="0">
              <a:spAutoFit/>
            </a:bodyPr>
            <a:lstStyle/>
            <a:p>
              <a:pPr marL="0" marR="0" lvl="0" indent="0" algn="l" defTabSz="932509" rtl="0" eaLnBrk="1" fontAlgn="auto" latinLnBrk="0" hangingPunct="1">
                <a:lnSpc>
                  <a:spcPct val="90000"/>
                </a:lnSpc>
                <a:spcBef>
                  <a:spcPts val="300"/>
                </a:spcBef>
                <a:spcAft>
                  <a:spcPts val="0"/>
                </a:spcAft>
                <a:buClrTx/>
                <a:buSzTx/>
                <a:buFontTx/>
                <a:buNone/>
                <a:tabLst/>
                <a:defRPr/>
              </a:pPr>
              <a:r>
                <a:rPr kumimoji="0" lang="en-US" sz="204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NEWLY ANNOUNCED: </a:t>
              </a:r>
            </a:p>
            <a:p>
              <a:pPr marL="0" marR="0" lvl="0" indent="0" algn="l" defTabSz="932509" rtl="0" eaLnBrk="1" fontAlgn="auto" latinLnBrk="0" hangingPunct="1">
                <a:lnSpc>
                  <a:spcPct val="90000"/>
                </a:lnSpc>
                <a:spcBef>
                  <a:spcPts val="300"/>
                </a:spcBef>
                <a:spcAft>
                  <a:spcPts val="0"/>
                </a:spcAft>
                <a:buClrTx/>
                <a:buSzTx/>
                <a:buFontTx/>
                <a:buNone/>
                <a:tabLst/>
                <a:defRPr/>
              </a:pPr>
              <a:r>
                <a:rPr kumimoji="0" lang="en-US" sz="1428" b="0" i="0" u="none" strike="noStrike" kern="1200" cap="none" spc="0" normalizeH="0" baseline="0" noProof="0">
                  <a:ln>
                    <a:noFill/>
                  </a:ln>
                  <a:solidFill>
                    <a:srgbClr val="FFFFFF"/>
                  </a:solidFill>
                  <a:effectLst/>
                  <a:uLnTx/>
                  <a:uFillTx/>
                  <a:latin typeface="Segoe UI"/>
                  <a:ea typeface="+mn-ea"/>
                  <a:cs typeface="+mn-cs"/>
                </a:rPr>
                <a:t>France: France Central and France South</a:t>
              </a:r>
            </a:p>
            <a:p>
              <a:pPr marL="0" marR="0" lvl="0" indent="0" algn="l" defTabSz="932509" rtl="0" eaLnBrk="1" fontAlgn="auto" latinLnBrk="0" hangingPunct="1">
                <a:lnSpc>
                  <a:spcPct val="90000"/>
                </a:lnSpc>
                <a:spcBef>
                  <a:spcPts val="300"/>
                </a:spcBef>
                <a:spcAft>
                  <a:spcPts val="0"/>
                </a:spcAft>
                <a:buClrTx/>
                <a:buSzTx/>
                <a:buFontTx/>
                <a:buNone/>
                <a:tabLst/>
                <a:defRPr/>
              </a:pPr>
              <a:r>
                <a:rPr kumimoji="0" lang="en-US" sz="1428" b="0" i="0" u="none" strike="noStrike" kern="1200" cap="none" spc="0" normalizeH="0" baseline="0" noProof="0">
                  <a:ln>
                    <a:noFill/>
                  </a:ln>
                  <a:solidFill>
                    <a:srgbClr val="FFFFFF"/>
                  </a:solidFill>
                  <a:effectLst/>
                  <a:uLnTx/>
                  <a:uFillTx/>
                  <a:latin typeface="Segoe UI"/>
                  <a:ea typeface="+mn-ea"/>
                  <a:cs typeface="+mn-cs"/>
                </a:rPr>
                <a:t>Korea: Korea Central and Korea South</a:t>
              </a:r>
            </a:p>
            <a:p>
              <a:pPr marL="0" marR="0" lvl="0" indent="0" algn="l" defTabSz="932509" rtl="0" eaLnBrk="1" fontAlgn="auto" latinLnBrk="0" hangingPunct="1">
                <a:lnSpc>
                  <a:spcPct val="90000"/>
                </a:lnSpc>
                <a:spcBef>
                  <a:spcPts val="300"/>
                </a:spcBef>
                <a:spcAft>
                  <a:spcPts val="0"/>
                </a:spcAft>
                <a:buClrTx/>
                <a:buSzTx/>
                <a:buFontTx/>
                <a:buNone/>
                <a:tabLst/>
                <a:defRPr/>
              </a:pPr>
              <a:r>
                <a:rPr kumimoji="0" lang="en-US" sz="1428" b="0" i="0" u="none" strike="noStrike" kern="1200" cap="none" spc="0" normalizeH="0" baseline="0" noProof="0">
                  <a:ln>
                    <a:noFill/>
                  </a:ln>
                  <a:solidFill>
                    <a:srgbClr val="FFFFFF"/>
                  </a:solidFill>
                  <a:effectLst/>
                  <a:uLnTx/>
                  <a:uFillTx/>
                  <a:latin typeface="Segoe UI"/>
                  <a:ea typeface="+mn-ea"/>
                  <a:cs typeface="+mn-cs"/>
                </a:rPr>
                <a:t>DoD East and Central</a:t>
              </a:r>
            </a:p>
            <a:p>
              <a:pPr marL="0" marR="0" lvl="0" indent="0" algn="l" defTabSz="932509" rtl="0" eaLnBrk="1" fontAlgn="auto" latinLnBrk="0" hangingPunct="1">
                <a:lnSpc>
                  <a:spcPct val="90000"/>
                </a:lnSpc>
                <a:spcBef>
                  <a:spcPts val="300"/>
                </a:spcBef>
                <a:spcAft>
                  <a:spcPts val="0"/>
                </a:spcAft>
                <a:buClrTx/>
                <a:buSzTx/>
                <a:buFontTx/>
                <a:buNone/>
                <a:tabLst/>
                <a:defRPr/>
              </a:pPr>
              <a:r>
                <a:rPr lang="en-US" sz="1428">
                  <a:solidFill>
                    <a:srgbClr val="FFFFFF"/>
                  </a:solidFill>
                  <a:latin typeface="Segoe UI"/>
                </a:rPr>
                <a:t>South Africa: Johannesburg and Cape Town</a:t>
              </a:r>
              <a:endParaRPr kumimoji="0" lang="en-US" sz="1428" b="0" i="0" u="none" strike="noStrike" kern="1200" cap="none" spc="0" normalizeH="0" baseline="0" noProof="0">
                <a:ln>
                  <a:noFill/>
                </a:ln>
                <a:solidFill>
                  <a:srgbClr val="FFFFFF"/>
                </a:solidFill>
                <a:effectLst/>
                <a:uLnTx/>
                <a:uFillTx/>
                <a:latin typeface="Segoe UI"/>
                <a:ea typeface="+mn-ea"/>
                <a:cs typeface="+mn-cs"/>
              </a:endParaRPr>
            </a:p>
          </p:txBody>
        </p:sp>
      </p:grpSp>
      <p:sp>
        <p:nvSpPr>
          <p:cNvPr id="73" name="Title 1"/>
          <p:cNvSpPr txBox="1">
            <a:spLocks/>
          </p:cNvSpPr>
          <p:nvPr/>
        </p:nvSpPr>
        <p:spPr>
          <a:xfrm>
            <a:off x="275482" y="259850"/>
            <a:ext cx="11887878" cy="805946"/>
          </a:xfrm>
          <a:prstGeom prst="rect">
            <a:avLst/>
          </a:prstGeom>
        </p:spPr>
        <p:txBody>
          <a:bodyPr vert="horz" wrap="square" lIns="146283" tIns="91427" rIns="146283" bIns="91427"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121" rtl="0" eaLnBrk="1" fontAlgn="auto" latinLnBrk="0" hangingPunct="1">
              <a:lnSpc>
                <a:spcPct val="90000"/>
              </a:lnSpc>
              <a:spcBef>
                <a:spcPct val="0"/>
              </a:spcBef>
              <a:spcAft>
                <a:spcPts val="0"/>
              </a:spcAft>
              <a:buClrTx/>
              <a:buSzTx/>
              <a:buFontTx/>
              <a:buNone/>
              <a:tabLst/>
              <a:defRPr/>
            </a:pPr>
            <a:r>
              <a:rPr kumimoji="0" lang="en-US" sz="4488" b="0" i="0" u="none" strike="noStrike" kern="1200" cap="none" spc="-104" normalizeH="0" baseline="0" noProof="0">
                <a:ln w="3175">
                  <a:noFill/>
                </a:ln>
                <a:solidFill>
                  <a:srgbClr val="FFFFFF"/>
                </a:solidFill>
                <a:effectLst/>
                <a:uLnTx/>
                <a:uFillTx/>
                <a:latin typeface="Segoe UI Light"/>
                <a:ea typeface="+mn-ea"/>
                <a:cs typeface="Segoe UI" pitchFamily="34" charset="0"/>
              </a:rPr>
              <a:t>Azure Global Scale</a:t>
            </a:r>
          </a:p>
        </p:txBody>
      </p:sp>
      <p:sp>
        <p:nvSpPr>
          <p:cNvPr id="41" name="Oval 40">
            <a:extLst>
              <a:ext uri="{FF2B5EF4-FFF2-40B4-BE49-F238E27FC236}">
                <a16:creationId xmlns:a16="http://schemas.microsoft.com/office/drawing/2014/main" id="{0BC5AAF2-2758-4547-B5A2-2B6E7513D56D}"/>
              </a:ext>
            </a:extLst>
          </p:cNvPr>
          <p:cNvSpPr/>
          <p:nvPr/>
        </p:nvSpPr>
        <p:spPr bwMode="auto">
          <a:xfrm>
            <a:off x="6938317" y="5233501"/>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4529621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500"/>
                                        <p:tgtEl>
                                          <p:spTgt spid="53"/>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500"/>
                                        <p:tgtEl>
                                          <p:spTgt spid="55"/>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57"/>
                                        </p:tgtEl>
                                        <p:attrNameLst>
                                          <p:attrName>style.visibility</p:attrName>
                                        </p:attrNameLst>
                                      </p:cBhvr>
                                      <p:to>
                                        <p:strVal val="visible"/>
                                      </p:to>
                                    </p:set>
                                    <p:animEffect transition="in" filter="fade">
                                      <p:cBhvr>
                                        <p:cTn id="52" dur="500"/>
                                        <p:tgtEl>
                                          <p:spTgt spid="57"/>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59"/>
                                        </p:tgtEl>
                                        <p:attrNameLst>
                                          <p:attrName>style.visibility</p:attrName>
                                        </p:attrNameLst>
                                      </p:cBhvr>
                                      <p:to>
                                        <p:strVal val="visible"/>
                                      </p:to>
                                    </p:set>
                                    <p:animEffect transition="in" filter="fade">
                                      <p:cBhvr>
                                        <p:cTn id="58" dur="500"/>
                                        <p:tgtEl>
                                          <p:spTgt spid="59"/>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60"/>
                                        </p:tgtEl>
                                        <p:attrNameLst>
                                          <p:attrName>style.visibility</p:attrName>
                                        </p:attrNameLst>
                                      </p:cBhvr>
                                      <p:to>
                                        <p:strVal val="visible"/>
                                      </p:to>
                                    </p:set>
                                    <p:animEffect transition="in" filter="fade">
                                      <p:cBhvr>
                                        <p:cTn id="61" dur="500"/>
                                        <p:tgtEl>
                                          <p:spTgt spid="60"/>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61"/>
                                        </p:tgtEl>
                                        <p:attrNameLst>
                                          <p:attrName>style.visibility</p:attrName>
                                        </p:attrNameLst>
                                      </p:cBhvr>
                                      <p:to>
                                        <p:strVal val="visible"/>
                                      </p:to>
                                    </p:set>
                                    <p:animEffect transition="in" filter="fade">
                                      <p:cBhvr>
                                        <p:cTn id="64" dur="500"/>
                                        <p:tgtEl>
                                          <p:spTgt spid="61"/>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500"/>
                                        <p:tgtEl>
                                          <p:spTgt spid="62"/>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63"/>
                                        </p:tgtEl>
                                        <p:attrNameLst>
                                          <p:attrName>style.visibility</p:attrName>
                                        </p:attrNameLst>
                                      </p:cBhvr>
                                      <p:to>
                                        <p:strVal val="visible"/>
                                      </p:to>
                                    </p:set>
                                    <p:animEffect transition="in" filter="fade">
                                      <p:cBhvr>
                                        <p:cTn id="70" dur="500"/>
                                        <p:tgtEl>
                                          <p:spTgt spid="63"/>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64"/>
                                        </p:tgtEl>
                                        <p:attrNameLst>
                                          <p:attrName>style.visibility</p:attrName>
                                        </p:attrNameLst>
                                      </p:cBhvr>
                                      <p:to>
                                        <p:strVal val="visible"/>
                                      </p:to>
                                    </p:set>
                                    <p:animEffect transition="in" filter="fade">
                                      <p:cBhvr>
                                        <p:cTn id="73" dur="500"/>
                                        <p:tgtEl>
                                          <p:spTgt spid="6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65"/>
                                        </p:tgtEl>
                                        <p:attrNameLst>
                                          <p:attrName>style.visibility</p:attrName>
                                        </p:attrNameLst>
                                      </p:cBhvr>
                                      <p:to>
                                        <p:strVal val="visible"/>
                                      </p:to>
                                    </p:set>
                                    <p:animEffect transition="in" filter="fade">
                                      <p:cBhvr>
                                        <p:cTn id="76" dur="500"/>
                                        <p:tgtEl>
                                          <p:spTgt spid="65"/>
                                        </p:tgtEl>
                                      </p:cBhvr>
                                    </p:animEffect>
                                  </p:childTnLst>
                                </p:cTn>
                              </p:par>
                              <p:par>
                                <p:cTn id="77" presetID="10" presetClass="entr" presetSubtype="0" fill="hold" grpId="0" nodeType="withEffect">
                                  <p:stCondLst>
                                    <p:cond delay="160"/>
                                  </p:stCondLst>
                                  <p:childTnLst>
                                    <p:set>
                                      <p:cBhvr>
                                        <p:cTn id="78" dur="1" fill="hold">
                                          <p:stCondLst>
                                            <p:cond delay="0"/>
                                          </p:stCondLst>
                                        </p:cTn>
                                        <p:tgtEl>
                                          <p:spTgt spid="66"/>
                                        </p:tgtEl>
                                        <p:attrNameLst>
                                          <p:attrName>style.visibility</p:attrName>
                                        </p:attrNameLst>
                                      </p:cBhvr>
                                      <p:to>
                                        <p:strVal val="visible"/>
                                      </p:to>
                                    </p:set>
                                    <p:animEffect transition="in" filter="fade">
                                      <p:cBhvr>
                                        <p:cTn id="79" dur="500"/>
                                        <p:tgtEl>
                                          <p:spTgt spid="66"/>
                                        </p:tgtEl>
                                      </p:cBhvr>
                                    </p:animEffect>
                                  </p:childTnLst>
                                </p:cTn>
                              </p:par>
                              <p:par>
                                <p:cTn id="80" presetID="10" presetClass="entr" presetSubtype="0" fill="hold" grpId="0" nodeType="withEffect">
                                  <p:stCondLst>
                                    <p:cond delay="160"/>
                                  </p:stCondLst>
                                  <p:childTnLst>
                                    <p:set>
                                      <p:cBhvr>
                                        <p:cTn id="81" dur="1" fill="hold">
                                          <p:stCondLst>
                                            <p:cond delay="0"/>
                                          </p:stCondLst>
                                        </p:cTn>
                                        <p:tgtEl>
                                          <p:spTgt spid="67"/>
                                        </p:tgtEl>
                                        <p:attrNameLst>
                                          <p:attrName>style.visibility</p:attrName>
                                        </p:attrNameLst>
                                      </p:cBhvr>
                                      <p:to>
                                        <p:strVal val="visible"/>
                                      </p:to>
                                    </p:set>
                                    <p:animEffect transition="in" filter="fade">
                                      <p:cBhvr>
                                        <p:cTn id="82" dur="500"/>
                                        <p:tgtEl>
                                          <p:spTgt spid="67"/>
                                        </p:tgtEl>
                                      </p:cBhvr>
                                    </p:animEffect>
                                  </p:childTnLst>
                                </p:cTn>
                              </p:par>
                              <p:par>
                                <p:cTn id="83" presetID="10" presetClass="entr" presetSubtype="0" fill="hold" grpId="0" nodeType="withEffect">
                                  <p:stCondLst>
                                    <p:cond delay="160"/>
                                  </p:stCondLst>
                                  <p:childTnLst>
                                    <p:set>
                                      <p:cBhvr>
                                        <p:cTn id="84" dur="1" fill="hold">
                                          <p:stCondLst>
                                            <p:cond delay="0"/>
                                          </p:stCondLst>
                                        </p:cTn>
                                        <p:tgtEl>
                                          <p:spTgt spid="68"/>
                                        </p:tgtEl>
                                        <p:attrNameLst>
                                          <p:attrName>style.visibility</p:attrName>
                                        </p:attrNameLst>
                                      </p:cBhvr>
                                      <p:to>
                                        <p:strVal val="visible"/>
                                      </p:to>
                                    </p:set>
                                    <p:animEffect transition="in" filter="fade">
                                      <p:cBhvr>
                                        <p:cTn id="85" dur="500"/>
                                        <p:tgtEl>
                                          <p:spTgt spid="68"/>
                                        </p:tgtEl>
                                      </p:cBhvr>
                                    </p:animEffect>
                                  </p:childTnLst>
                                </p:cTn>
                              </p:par>
                              <p:par>
                                <p:cTn id="86" presetID="10" presetClass="entr" presetSubtype="0" fill="hold" grpId="0" nodeType="withEffect">
                                  <p:stCondLst>
                                    <p:cond delay="160"/>
                                  </p:stCondLst>
                                  <p:childTnLst>
                                    <p:set>
                                      <p:cBhvr>
                                        <p:cTn id="87" dur="1" fill="hold">
                                          <p:stCondLst>
                                            <p:cond delay="0"/>
                                          </p:stCondLst>
                                        </p:cTn>
                                        <p:tgtEl>
                                          <p:spTgt spid="69"/>
                                        </p:tgtEl>
                                        <p:attrNameLst>
                                          <p:attrName>style.visibility</p:attrName>
                                        </p:attrNameLst>
                                      </p:cBhvr>
                                      <p:to>
                                        <p:strVal val="visible"/>
                                      </p:to>
                                    </p:set>
                                    <p:animEffect transition="in" filter="fade">
                                      <p:cBhvr>
                                        <p:cTn id="88" dur="500"/>
                                        <p:tgtEl>
                                          <p:spTgt spid="69"/>
                                        </p:tgtEl>
                                      </p:cBhvr>
                                    </p:animEffect>
                                  </p:childTnLst>
                                </p:cTn>
                              </p:par>
                              <p:par>
                                <p:cTn id="89" presetID="10" presetClass="entr" presetSubtype="0" fill="hold" grpId="0" nodeType="withEffect">
                                  <p:stCondLst>
                                    <p:cond delay="140"/>
                                  </p:stCondLst>
                                  <p:childTnLst>
                                    <p:set>
                                      <p:cBhvr>
                                        <p:cTn id="90" dur="1" fill="hold">
                                          <p:stCondLst>
                                            <p:cond delay="0"/>
                                          </p:stCondLst>
                                        </p:cTn>
                                        <p:tgtEl>
                                          <p:spTgt spid="41"/>
                                        </p:tgtEl>
                                        <p:attrNameLst>
                                          <p:attrName>style.visibility</p:attrName>
                                        </p:attrNameLst>
                                      </p:cBhvr>
                                      <p:to>
                                        <p:strVal val="visible"/>
                                      </p:to>
                                    </p:set>
                                    <p:animEffect transition="in" filter="fade">
                                      <p:cBhvr>
                                        <p:cTn id="9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4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ight Arrow 70"/>
          <p:cNvSpPr/>
          <p:nvPr/>
        </p:nvSpPr>
        <p:spPr>
          <a:xfrm rot="10800000">
            <a:off x="3426282" y="5438408"/>
            <a:ext cx="5493183" cy="358175"/>
          </a:xfrm>
          <a:prstGeom prst="rightArrow">
            <a:avLst>
              <a:gd name="adj1" fmla="val 50000"/>
              <a:gd name="adj2" fmla="val 73537"/>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endParaRPr lang="en-US" sz="1224">
              <a:gradFill>
                <a:gsLst>
                  <a:gs pos="98571">
                    <a:schemeClr val="tx1"/>
                  </a:gs>
                  <a:gs pos="72857">
                    <a:schemeClr val="tx1"/>
                  </a:gs>
                </a:gsLst>
                <a:lin ang="5400000" scaled="1"/>
              </a:gradFill>
              <a:latin typeface="Segoe UI"/>
            </a:endParaRPr>
          </a:p>
        </p:txBody>
      </p:sp>
      <p:sp>
        <p:nvSpPr>
          <p:cNvPr id="68" name="Right Arrow 67"/>
          <p:cNvSpPr/>
          <p:nvPr/>
        </p:nvSpPr>
        <p:spPr>
          <a:xfrm>
            <a:off x="2830283" y="2167459"/>
            <a:ext cx="7056979" cy="630494"/>
          </a:xfrm>
          <a:prstGeom prst="rightArrow">
            <a:avLst>
              <a:gd name="adj1" fmla="val 50000"/>
              <a:gd name="adj2" fmla="val 53583"/>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endParaRPr lang="en-US" sz="1224">
              <a:gradFill>
                <a:gsLst>
                  <a:gs pos="98571">
                    <a:schemeClr val="tx1"/>
                  </a:gs>
                  <a:gs pos="72857">
                    <a:schemeClr val="tx1"/>
                  </a:gs>
                </a:gsLst>
                <a:lin ang="5400000" scaled="1"/>
              </a:gradFill>
              <a:latin typeface="Segoe UI"/>
            </a:endParaRPr>
          </a:p>
        </p:txBody>
      </p:sp>
      <p:grpSp>
        <p:nvGrpSpPr>
          <p:cNvPr id="14" name="Group 13"/>
          <p:cNvGrpSpPr/>
          <p:nvPr/>
        </p:nvGrpSpPr>
        <p:grpSpPr>
          <a:xfrm>
            <a:off x="951045" y="1297585"/>
            <a:ext cx="2038534" cy="1975130"/>
            <a:chOff x="930885" y="1271952"/>
            <a:chExt cx="1999028" cy="1936852"/>
          </a:xfrm>
        </p:grpSpPr>
        <p:sp>
          <p:nvSpPr>
            <p:cNvPr id="66" name="Rounded Rectangle 65"/>
            <p:cNvSpPr/>
            <p:nvPr/>
          </p:nvSpPr>
          <p:spPr>
            <a:xfrm>
              <a:off x="1163124" y="1700637"/>
              <a:ext cx="1614600" cy="1508167"/>
            </a:xfrm>
            <a:prstGeom prst="roundRect">
              <a:avLst>
                <a:gd name="adj" fmla="val 5783"/>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sp>
          <p:nvSpPr>
            <p:cNvPr id="4" name="TextBox 12"/>
            <p:cNvSpPr txBox="1"/>
            <p:nvPr/>
          </p:nvSpPr>
          <p:spPr>
            <a:xfrm>
              <a:off x="930885" y="1271952"/>
              <a:ext cx="1999028" cy="359087"/>
            </a:xfrm>
            <a:prstGeom prst="rect">
              <a:avLst/>
            </a:prstGeom>
          </p:spPr>
          <p:txBody>
            <a:bodyPr vert="horz" wrap="square" lIns="93234" tIns="93234" rIns="93234" bIns="93234" rtlCol="0" anchor="t">
              <a:noAutofit/>
            </a:bodyPr>
            <a:lstStyle/>
            <a:p>
              <a:pPr marL="237915" indent="-237915" algn="ctr"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2) Code repository</a:t>
              </a:r>
            </a:p>
          </p:txBody>
        </p:sp>
        <p:pic>
          <p:nvPicPr>
            <p:cNvPr id="26" name="Picture 25"/>
            <p:cNvPicPr>
              <a:picLocks noChangeAspect="1"/>
            </p:cNvPicPr>
            <p:nvPr/>
          </p:nvPicPr>
          <p:blipFill>
            <a:blip r:embed="rId3">
              <a:clrChange>
                <a:clrFrom>
                  <a:srgbClr val="FFFFFF"/>
                </a:clrFrom>
                <a:clrTo>
                  <a:srgbClr val="FFFFFF">
                    <a:alpha val="0"/>
                  </a:srgbClr>
                </a:clrTo>
              </a:clrChange>
            </a:blip>
            <a:stretch>
              <a:fillRect/>
            </a:stretch>
          </p:blipFill>
          <p:spPr>
            <a:xfrm>
              <a:off x="1437414" y="2095964"/>
              <a:ext cx="1044949" cy="681651"/>
            </a:xfrm>
            <a:prstGeom prst="rect">
              <a:avLst/>
            </a:prstGeom>
          </p:spPr>
        </p:pic>
      </p:grpSp>
      <p:grpSp>
        <p:nvGrpSpPr>
          <p:cNvPr id="15" name="Group 14"/>
          <p:cNvGrpSpPr/>
          <p:nvPr/>
        </p:nvGrpSpPr>
        <p:grpSpPr>
          <a:xfrm>
            <a:off x="3275415" y="1298144"/>
            <a:ext cx="1646509" cy="1974572"/>
            <a:chOff x="3210208" y="1272500"/>
            <a:chExt cx="1614600" cy="1936305"/>
          </a:xfrm>
        </p:grpSpPr>
        <p:sp>
          <p:nvSpPr>
            <p:cNvPr id="45" name="Rounded Rectangle 44"/>
            <p:cNvSpPr/>
            <p:nvPr/>
          </p:nvSpPr>
          <p:spPr>
            <a:xfrm>
              <a:off x="3210208" y="1700638"/>
              <a:ext cx="1614600" cy="1508167"/>
            </a:xfrm>
            <a:prstGeom prst="roundRect">
              <a:avLst>
                <a:gd name="adj" fmla="val 5783"/>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sp>
          <p:nvSpPr>
            <p:cNvPr id="56" name="TextBox 55"/>
            <p:cNvSpPr txBox="1"/>
            <p:nvPr/>
          </p:nvSpPr>
          <p:spPr>
            <a:xfrm>
              <a:off x="3210208" y="1272500"/>
              <a:ext cx="1614600" cy="359087"/>
            </a:xfrm>
            <a:prstGeom prst="rect">
              <a:avLst/>
            </a:prstGeom>
          </p:spPr>
          <p:txBody>
            <a:bodyPr vert="horz" wrap="square" lIns="93234" tIns="93234" rIns="93234" bIns="93234" rtlCol="0" anchor="t">
              <a:noAutofit/>
            </a:bodyPr>
            <a:lstStyle/>
            <a:p>
              <a:pPr marL="237915" indent="-237915" algn="ctr"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3) Build</a:t>
              </a:r>
            </a:p>
          </p:txBody>
        </p:sp>
        <p:pic>
          <p:nvPicPr>
            <p:cNvPr id="53" name="Picture 52"/>
            <p:cNvPicPr>
              <a:picLocks noChangeAspect="1"/>
            </p:cNvPicPr>
            <p:nvPr/>
          </p:nvPicPr>
          <p:blipFill>
            <a:blip r:embed="rId4">
              <a:duotone>
                <a:prstClr val="black"/>
                <a:schemeClr val="tx2">
                  <a:tint val="45000"/>
                  <a:satMod val="400000"/>
                </a:schemeClr>
              </a:duotone>
              <a:lum bright="-40000" contrast="-40000"/>
            </a:blip>
            <a:stretch>
              <a:fillRect/>
            </a:stretch>
          </p:blipFill>
          <p:spPr>
            <a:xfrm>
              <a:off x="3397918" y="1997093"/>
              <a:ext cx="1230171" cy="963067"/>
            </a:xfrm>
            <a:prstGeom prst="rect">
              <a:avLst/>
            </a:prstGeom>
            <a:noFill/>
          </p:spPr>
        </p:pic>
        <p:pic>
          <p:nvPicPr>
            <p:cNvPr id="52" name="Picture 51"/>
            <p:cNvPicPr>
              <a:picLocks noChangeAspect="1"/>
            </p:cNvPicPr>
            <p:nvPr/>
          </p:nvPicPr>
          <p:blipFill>
            <a:blip r:embed="rId3">
              <a:clrChange>
                <a:clrFrom>
                  <a:srgbClr val="FFFFFF"/>
                </a:clrFrom>
                <a:clrTo>
                  <a:srgbClr val="FFFFFF">
                    <a:alpha val="0"/>
                  </a:srgbClr>
                </a:clrTo>
              </a:clrChange>
            </a:blip>
            <a:stretch>
              <a:fillRect/>
            </a:stretch>
          </p:blipFill>
          <p:spPr>
            <a:xfrm>
              <a:off x="4244975" y="1799243"/>
              <a:ext cx="511657" cy="333857"/>
            </a:xfrm>
            <a:prstGeom prst="rect">
              <a:avLst/>
            </a:prstGeom>
          </p:spPr>
        </p:pic>
      </p:grpSp>
      <p:grpSp>
        <p:nvGrpSpPr>
          <p:cNvPr id="33" name="Group 32"/>
          <p:cNvGrpSpPr/>
          <p:nvPr/>
        </p:nvGrpSpPr>
        <p:grpSpPr>
          <a:xfrm>
            <a:off x="9644350" y="1302799"/>
            <a:ext cx="2038534" cy="1971083"/>
            <a:chOff x="9455715" y="1277065"/>
            <a:chExt cx="1999028" cy="1932884"/>
          </a:xfrm>
        </p:grpSpPr>
        <p:sp>
          <p:nvSpPr>
            <p:cNvPr id="58" name="TextBox 57"/>
            <p:cNvSpPr txBox="1"/>
            <p:nvPr/>
          </p:nvSpPr>
          <p:spPr>
            <a:xfrm>
              <a:off x="9455715" y="1277065"/>
              <a:ext cx="1999028" cy="359087"/>
            </a:xfrm>
            <a:prstGeom prst="rect">
              <a:avLst/>
            </a:prstGeom>
          </p:spPr>
          <p:txBody>
            <a:bodyPr vert="horz" wrap="square" lIns="93234" tIns="93234" rIns="93234" bIns="93234" rtlCol="0" anchor="t">
              <a:noAutofit/>
            </a:bodyPr>
            <a:lstStyle/>
            <a:p>
              <a:pPr marL="237915" indent="-237915" algn="ctr"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6) Publish</a:t>
              </a:r>
            </a:p>
          </p:txBody>
        </p:sp>
        <p:grpSp>
          <p:nvGrpSpPr>
            <p:cNvPr id="27" name="Group 26"/>
            <p:cNvGrpSpPr/>
            <p:nvPr/>
          </p:nvGrpSpPr>
          <p:grpSpPr>
            <a:xfrm>
              <a:off x="9705560" y="1701782"/>
              <a:ext cx="1614600" cy="1508167"/>
              <a:chOff x="9705560" y="1701782"/>
              <a:chExt cx="1614600" cy="1508167"/>
            </a:xfrm>
          </p:grpSpPr>
          <p:sp>
            <p:nvSpPr>
              <p:cNvPr id="57" name="Rounded Rectangle 56"/>
              <p:cNvSpPr/>
              <p:nvPr/>
            </p:nvSpPr>
            <p:spPr>
              <a:xfrm>
                <a:off x="9705560" y="1701782"/>
                <a:ext cx="1614600" cy="1508167"/>
              </a:xfrm>
              <a:prstGeom prst="roundRect">
                <a:avLst>
                  <a:gd name="adj" fmla="val 5783"/>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pic>
            <p:nvPicPr>
              <p:cNvPr id="23" name="Picture 22"/>
              <p:cNvPicPr>
                <a:picLocks noChangeAspect="1"/>
              </p:cNvPicPr>
              <p:nvPr/>
            </p:nvPicPr>
            <p:blipFill>
              <a:blip r:embed="rId5">
                <a:duotone>
                  <a:prstClr val="black"/>
                  <a:schemeClr val="tx2">
                    <a:tint val="45000"/>
                    <a:satMod val="400000"/>
                  </a:schemeClr>
                </a:duotone>
                <a:lum bright="-40000" contrast="-40000"/>
              </a:blip>
              <a:stretch>
                <a:fillRect/>
              </a:stretch>
            </p:blipFill>
            <p:spPr>
              <a:xfrm>
                <a:off x="10052026" y="2020914"/>
                <a:ext cx="910026" cy="915425"/>
              </a:xfrm>
              <a:prstGeom prst="rect">
                <a:avLst/>
              </a:prstGeom>
              <a:noFill/>
            </p:spPr>
          </p:pic>
          <p:pic>
            <p:nvPicPr>
              <p:cNvPr id="61" name="Picture 60"/>
              <p:cNvPicPr>
                <a:picLocks noChangeAspect="1"/>
              </p:cNvPicPr>
              <p:nvPr/>
            </p:nvPicPr>
            <p:blipFill>
              <a:blip r:embed="rId6"/>
              <a:stretch>
                <a:fillRect/>
              </a:stretch>
            </p:blipFill>
            <p:spPr>
              <a:xfrm>
                <a:off x="10820400" y="1833425"/>
                <a:ext cx="375934" cy="377844"/>
              </a:xfrm>
              <a:prstGeom prst="rect">
                <a:avLst/>
              </a:prstGeom>
            </p:spPr>
          </p:pic>
        </p:grpSp>
      </p:grpSp>
      <p:grpSp>
        <p:nvGrpSpPr>
          <p:cNvPr id="30" name="Group 29"/>
          <p:cNvGrpSpPr/>
          <p:nvPr/>
        </p:nvGrpSpPr>
        <p:grpSpPr>
          <a:xfrm>
            <a:off x="5102656" y="4871963"/>
            <a:ext cx="2518190" cy="1855564"/>
            <a:chOff x="5002039" y="4777059"/>
            <a:chExt cx="2469388" cy="1819604"/>
          </a:xfrm>
        </p:grpSpPr>
        <p:sp>
          <p:nvSpPr>
            <p:cNvPr id="11" name="TextBox 10"/>
            <p:cNvSpPr txBox="1"/>
            <p:nvPr/>
          </p:nvSpPr>
          <p:spPr>
            <a:xfrm>
              <a:off x="5002039" y="6237576"/>
              <a:ext cx="2469388" cy="359087"/>
            </a:xfrm>
            <a:prstGeom prst="rect">
              <a:avLst/>
            </a:prstGeom>
          </p:spPr>
          <p:txBody>
            <a:bodyPr vert="horz" wrap="square" lIns="93234" tIns="93234" rIns="93234" bIns="93234" rtlCol="0" anchor="t">
              <a:noAutofit/>
            </a:bodyPr>
            <a:lstStyle/>
            <a:p>
              <a:pPr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8) Monitor and improve</a:t>
              </a:r>
            </a:p>
          </p:txBody>
        </p:sp>
        <p:sp>
          <p:nvSpPr>
            <p:cNvPr id="12" name="Rounded Rectangle 11"/>
            <p:cNvSpPr/>
            <p:nvPr/>
          </p:nvSpPr>
          <p:spPr>
            <a:xfrm>
              <a:off x="5045844" y="4777059"/>
              <a:ext cx="2199403" cy="1508167"/>
            </a:xfrm>
            <a:prstGeom prst="roundRect">
              <a:avLst>
                <a:gd name="adj" fmla="val 5783"/>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pic>
          <p:nvPicPr>
            <p:cNvPr id="28" name="Picture 27"/>
            <p:cNvPicPr>
              <a:picLocks noChangeAspect="1"/>
            </p:cNvPicPr>
            <p:nvPr/>
          </p:nvPicPr>
          <p:blipFill>
            <a:blip r:embed="rId7"/>
            <a:stretch>
              <a:fillRect/>
            </a:stretch>
          </p:blipFill>
          <p:spPr>
            <a:xfrm>
              <a:off x="5173167" y="4869185"/>
              <a:ext cx="1956549" cy="1334808"/>
            </a:xfrm>
            <a:prstGeom prst="rect">
              <a:avLst/>
            </a:prstGeom>
            <a:ln>
              <a:solidFill>
                <a:schemeClr val="tx2">
                  <a:lumMod val="50000"/>
                </a:schemeClr>
              </a:solidFill>
            </a:ln>
          </p:spPr>
        </p:pic>
        <p:pic>
          <p:nvPicPr>
            <p:cNvPr id="31" name="Picture 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27898" y="5144832"/>
              <a:ext cx="1829824" cy="964612"/>
            </a:xfrm>
            <a:prstGeom prst="rect">
              <a:avLst/>
            </a:prstGeom>
          </p:spPr>
        </p:pic>
      </p:grpSp>
      <p:grpSp>
        <p:nvGrpSpPr>
          <p:cNvPr id="10" name="Group 9"/>
          <p:cNvGrpSpPr/>
          <p:nvPr/>
        </p:nvGrpSpPr>
        <p:grpSpPr>
          <a:xfrm>
            <a:off x="1486629" y="3272713"/>
            <a:ext cx="1091379" cy="2849719"/>
            <a:chOff x="1456088" y="3208803"/>
            <a:chExt cx="1070229" cy="2794492"/>
          </a:xfrm>
        </p:grpSpPr>
        <p:sp>
          <p:nvSpPr>
            <p:cNvPr id="19" name="Right Arrow 18"/>
            <p:cNvSpPr/>
            <p:nvPr/>
          </p:nvSpPr>
          <p:spPr>
            <a:xfrm rot="16200000">
              <a:off x="929910" y="4406887"/>
              <a:ext cx="2794492" cy="398323"/>
            </a:xfrm>
            <a:prstGeom prst="rightArrow">
              <a:avLst>
                <a:gd name="adj1" fmla="val 50000"/>
                <a:gd name="adj2" fmla="val 73537"/>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sp>
          <p:nvSpPr>
            <p:cNvPr id="20" name="Right Arrow 19"/>
            <p:cNvSpPr/>
            <p:nvPr/>
          </p:nvSpPr>
          <p:spPr>
            <a:xfrm rot="16200000">
              <a:off x="258004" y="4406887"/>
              <a:ext cx="2794491" cy="398323"/>
            </a:xfrm>
            <a:prstGeom prst="rightArrow">
              <a:avLst>
                <a:gd name="adj1" fmla="val 50000"/>
                <a:gd name="adj2" fmla="val 73537"/>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grpSp>
      <p:grpSp>
        <p:nvGrpSpPr>
          <p:cNvPr id="3" name="Group 2"/>
          <p:cNvGrpSpPr/>
          <p:nvPr/>
        </p:nvGrpSpPr>
        <p:grpSpPr>
          <a:xfrm>
            <a:off x="659199" y="5017607"/>
            <a:ext cx="2750931" cy="1719926"/>
            <a:chOff x="644695" y="4919881"/>
            <a:chExt cx="2697618" cy="1686594"/>
          </a:xfrm>
        </p:grpSpPr>
        <p:sp>
          <p:nvSpPr>
            <p:cNvPr id="5" name="TextBox 24"/>
            <p:cNvSpPr txBox="1"/>
            <p:nvPr/>
          </p:nvSpPr>
          <p:spPr>
            <a:xfrm>
              <a:off x="1260419" y="6247388"/>
              <a:ext cx="1691485" cy="359087"/>
            </a:xfrm>
            <a:prstGeom prst="rect">
              <a:avLst/>
            </a:prstGeom>
          </p:spPr>
          <p:txBody>
            <a:bodyPr vert="horz" wrap="square" lIns="93234" tIns="93234" rIns="93234" bIns="93234" rtlCol="0" anchor="t">
              <a:noAutofit/>
            </a:bodyPr>
            <a:lstStyle/>
            <a:p>
              <a:pPr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1) Develop</a:t>
              </a:r>
            </a:p>
          </p:txBody>
        </p:sp>
        <p:sp>
          <p:nvSpPr>
            <p:cNvPr id="65" name="Rounded Rectangle 64"/>
            <p:cNvSpPr/>
            <p:nvPr/>
          </p:nvSpPr>
          <p:spPr>
            <a:xfrm>
              <a:off x="644695" y="5184207"/>
              <a:ext cx="2697618" cy="1092463"/>
            </a:xfrm>
            <a:prstGeom prst="roundRect">
              <a:avLst>
                <a:gd name="adj" fmla="val 5783"/>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pic>
          <p:nvPicPr>
            <p:cNvPr id="22" name="Picture 21"/>
            <p:cNvPicPr>
              <a:picLocks noChangeAspect="1"/>
            </p:cNvPicPr>
            <p:nvPr/>
          </p:nvPicPr>
          <p:blipFill>
            <a:blip r:embed="rId9">
              <a:grayscl/>
            </a:blip>
            <a:stretch>
              <a:fillRect/>
            </a:stretch>
          </p:blipFill>
          <p:spPr>
            <a:xfrm>
              <a:off x="724318" y="5282660"/>
              <a:ext cx="2538371" cy="891312"/>
            </a:xfrm>
            <a:prstGeom prst="rect">
              <a:avLst/>
            </a:prstGeom>
            <a:solidFill>
              <a:srgbClr val="00B0F0"/>
            </a:solidFill>
          </p:spPr>
        </p:pic>
        <p:pic>
          <p:nvPicPr>
            <p:cNvPr id="42" name="Picture 41"/>
            <p:cNvPicPr>
              <a:picLocks noChangeAspect="1"/>
            </p:cNvPicPr>
            <p:nvPr/>
          </p:nvPicPr>
          <p:blipFill>
            <a:blip r:embed="rId10"/>
            <a:stretch>
              <a:fillRect/>
            </a:stretch>
          </p:blipFill>
          <p:spPr>
            <a:xfrm>
              <a:off x="2083980" y="4919881"/>
              <a:ext cx="497068" cy="485897"/>
            </a:xfrm>
            <a:prstGeom prst="rect">
              <a:avLst/>
            </a:prstGeom>
            <a:ln>
              <a:noFill/>
            </a:ln>
          </p:spPr>
        </p:pic>
        <p:pic>
          <p:nvPicPr>
            <p:cNvPr id="13" name="Picture 12"/>
            <p:cNvPicPr>
              <a:picLocks noChangeAspect="1"/>
            </p:cNvPicPr>
            <p:nvPr/>
          </p:nvPicPr>
          <p:blipFill>
            <a:blip r:embed="rId11">
              <a:clrChange>
                <a:clrFrom>
                  <a:srgbClr val="000307"/>
                </a:clrFrom>
                <a:clrTo>
                  <a:srgbClr val="000307">
                    <a:alpha val="0"/>
                  </a:srgbClr>
                </a:clrTo>
              </a:clrChange>
            </a:blip>
            <a:stretch>
              <a:fillRect/>
            </a:stretch>
          </p:blipFill>
          <p:spPr>
            <a:xfrm>
              <a:off x="2605941" y="5606310"/>
              <a:ext cx="359192" cy="244010"/>
            </a:xfrm>
            <a:prstGeom prst="rect">
              <a:avLst/>
            </a:prstGeom>
          </p:spPr>
        </p:pic>
        <p:pic>
          <p:nvPicPr>
            <p:cNvPr id="25" name="Picture 24"/>
            <p:cNvPicPr>
              <a:picLocks noChangeAspect="1"/>
            </p:cNvPicPr>
            <p:nvPr/>
          </p:nvPicPr>
          <p:blipFill>
            <a:blip r:embed="rId12">
              <a:clrChange>
                <a:clrFrom>
                  <a:srgbClr val="000307"/>
                </a:clrFrom>
                <a:clrTo>
                  <a:srgbClr val="000307">
                    <a:alpha val="0"/>
                  </a:srgbClr>
                </a:clrTo>
              </a:clrChange>
            </a:blip>
            <a:stretch>
              <a:fillRect/>
            </a:stretch>
          </p:blipFill>
          <p:spPr>
            <a:xfrm>
              <a:off x="1596169" y="5594872"/>
              <a:ext cx="302047" cy="266886"/>
            </a:xfrm>
            <a:prstGeom prst="rect">
              <a:avLst/>
            </a:prstGeom>
          </p:spPr>
        </p:pic>
        <p:pic>
          <p:nvPicPr>
            <p:cNvPr id="21" name="Picture 20"/>
            <p:cNvPicPr>
              <a:picLocks noChangeAspect="1"/>
            </p:cNvPicPr>
            <p:nvPr/>
          </p:nvPicPr>
          <p:blipFill>
            <a:blip r:embed="rId10"/>
            <a:stretch>
              <a:fillRect/>
            </a:stretch>
          </p:blipFill>
          <p:spPr>
            <a:xfrm>
              <a:off x="1406715" y="4919881"/>
              <a:ext cx="497068" cy="485897"/>
            </a:xfrm>
            <a:prstGeom prst="rect">
              <a:avLst/>
            </a:prstGeom>
            <a:ln>
              <a:noFill/>
            </a:ln>
          </p:spPr>
        </p:pic>
      </p:grpSp>
      <p:grpSp>
        <p:nvGrpSpPr>
          <p:cNvPr id="29" name="Group 28"/>
          <p:cNvGrpSpPr/>
          <p:nvPr/>
        </p:nvGrpSpPr>
        <p:grpSpPr>
          <a:xfrm>
            <a:off x="8948280" y="3272715"/>
            <a:ext cx="2864783" cy="3523521"/>
            <a:chOff x="8773135" y="3208805"/>
            <a:chExt cx="2809265" cy="3455236"/>
          </a:xfrm>
        </p:grpSpPr>
        <p:sp>
          <p:nvSpPr>
            <p:cNvPr id="69" name="Right Arrow 68"/>
            <p:cNvSpPr/>
            <p:nvPr/>
          </p:nvSpPr>
          <p:spPr>
            <a:xfrm rot="5400000">
              <a:off x="10149729" y="3288061"/>
              <a:ext cx="534534" cy="376021"/>
            </a:xfrm>
            <a:prstGeom prst="rightArrow">
              <a:avLst>
                <a:gd name="adj1" fmla="val 50000"/>
                <a:gd name="adj2" fmla="val 73537"/>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a:gradFill>
                  <a:gsLst>
                    <a:gs pos="98571">
                      <a:schemeClr val="tx1"/>
                    </a:gs>
                    <a:gs pos="72857">
                      <a:schemeClr val="tx1"/>
                    </a:gs>
                  </a:gsLst>
                  <a:lin ang="5400000" scaled="1"/>
                </a:gradFill>
                <a:latin typeface="Segoe UI"/>
              </a:endParaRPr>
            </a:p>
          </p:txBody>
        </p:sp>
        <p:sp>
          <p:nvSpPr>
            <p:cNvPr id="8" name="TextBox 32"/>
            <p:cNvSpPr txBox="1"/>
            <p:nvPr/>
          </p:nvSpPr>
          <p:spPr>
            <a:xfrm>
              <a:off x="9246040" y="6304954"/>
              <a:ext cx="1999028" cy="359087"/>
            </a:xfrm>
            <a:prstGeom prst="rect">
              <a:avLst/>
            </a:prstGeom>
          </p:spPr>
          <p:txBody>
            <a:bodyPr vert="horz" wrap="square" lIns="93234" tIns="93234" rIns="93234" bIns="93234" rtlCol="0" anchor="t">
              <a:noAutofit/>
            </a:bodyPr>
            <a:lstStyle/>
            <a:p>
              <a:pPr marL="237915" indent="-237915"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7) Deploy to cloud</a:t>
              </a:r>
            </a:p>
          </p:txBody>
        </p:sp>
        <p:grpSp>
          <p:nvGrpSpPr>
            <p:cNvPr id="9" name="Group 8"/>
            <p:cNvGrpSpPr/>
            <p:nvPr/>
          </p:nvGrpSpPr>
          <p:grpSpPr>
            <a:xfrm>
              <a:off x="9225449" y="3874105"/>
              <a:ext cx="2297718" cy="2145065"/>
              <a:chOff x="8899667" y="3417773"/>
              <a:chExt cx="2688805" cy="2518064"/>
            </a:xfrm>
          </p:grpSpPr>
          <p:sp>
            <p:nvSpPr>
              <p:cNvPr id="32" name="Oval 31"/>
              <p:cNvSpPr/>
              <p:nvPr/>
            </p:nvSpPr>
            <p:spPr>
              <a:xfrm>
                <a:off x="8940447" y="3954918"/>
                <a:ext cx="1980919" cy="1980919"/>
              </a:xfrm>
              <a:prstGeom prst="ellipse">
                <a:avLst/>
              </a:prstGeom>
              <a:noFill/>
              <a:ln w="4445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a:gradFill>
                    <a:gsLst>
                      <a:gs pos="98571">
                        <a:schemeClr val="tx1"/>
                      </a:gs>
                      <a:gs pos="72857">
                        <a:schemeClr val="tx1"/>
                      </a:gs>
                    </a:gsLst>
                    <a:lin ang="5400000" scaled="1"/>
                  </a:gradFill>
                  <a:latin typeface="Segoe UI"/>
                </a:endParaRPr>
              </a:p>
            </p:txBody>
          </p:sp>
          <p:pic>
            <p:nvPicPr>
              <p:cNvPr id="34" name="Picture 33"/>
              <p:cNvPicPr>
                <a:picLocks noChangeAspect="1"/>
              </p:cNvPicPr>
              <p:nvPr/>
            </p:nvPicPr>
            <p:blipFill>
              <a:blip r:embed="rId6"/>
              <a:stretch>
                <a:fillRect/>
              </a:stretch>
            </p:blipFill>
            <p:spPr>
              <a:xfrm>
                <a:off x="8899667" y="4445343"/>
                <a:ext cx="834998" cy="834997"/>
              </a:xfrm>
              <a:prstGeom prst="rect">
                <a:avLst/>
              </a:prstGeom>
            </p:spPr>
          </p:pic>
          <p:grpSp>
            <p:nvGrpSpPr>
              <p:cNvPr id="38" name="Group 37"/>
              <p:cNvGrpSpPr/>
              <p:nvPr/>
            </p:nvGrpSpPr>
            <p:grpSpPr>
              <a:xfrm>
                <a:off x="9788640" y="4736183"/>
                <a:ext cx="280551" cy="280551"/>
                <a:chOff x="8563291" y="2244010"/>
                <a:chExt cx="2020388" cy="2020388"/>
              </a:xfrm>
              <a:solidFill>
                <a:schemeClr val="accent1">
                  <a:lumMod val="60000"/>
                  <a:lumOff val="40000"/>
                </a:schemeClr>
              </a:solidFill>
            </p:grpSpPr>
            <p:sp>
              <p:nvSpPr>
                <p:cNvPr id="36" name="Rectangle 35"/>
                <p:cNvSpPr/>
                <p:nvPr/>
              </p:nvSpPr>
              <p:spPr>
                <a:xfrm>
                  <a:off x="9335801" y="2244010"/>
                  <a:ext cx="475368" cy="202038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solidFill>
                      <a:schemeClr val="bg1">
                        <a:lumMod val="75000"/>
                      </a:schemeClr>
                    </a:solidFill>
                    <a:latin typeface="Segoe UI"/>
                  </a:endParaRPr>
                </a:p>
              </p:txBody>
            </p:sp>
            <p:sp>
              <p:nvSpPr>
                <p:cNvPr id="37" name="Rectangle 36"/>
                <p:cNvSpPr/>
                <p:nvPr/>
              </p:nvSpPr>
              <p:spPr>
                <a:xfrm rot="5400000">
                  <a:off x="9335801" y="2244010"/>
                  <a:ext cx="475368" cy="202038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grpSp>
          <p:pic>
            <p:nvPicPr>
              <p:cNvPr id="24" name="Picture 23"/>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157784" y="3417773"/>
                <a:ext cx="1199630" cy="794246"/>
              </a:xfrm>
              <a:prstGeom prst="rect">
                <a:avLst/>
              </a:prstGeom>
              <a:noFill/>
            </p:spPr>
          </p:pic>
          <p:pic>
            <p:nvPicPr>
              <p:cNvPr id="35" name="Picture 34"/>
              <p:cNvPicPr>
                <a:picLocks noChangeAspect="1"/>
              </p:cNvPicPr>
              <p:nvPr/>
            </p:nvPicPr>
            <p:blipFill>
              <a:blip r:embed="rId15"/>
              <a:stretch>
                <a:fillRect/>
              </a:stretch>
            </p:blipFill>
            <p:spPr>
              <a:xfrm>
                <a:off x="10151702" y="4375412"/>
                <a:ext cx="731692" cy="964503"/>
              </a:xfrm>
              <a:prstGeom prst="rect">
                <a:avLst/>
              </a:prstGeom>
            </p:spPr>
          </p:pic>
          <p:pic>
            <p:nvPicPr>
              <p:cNvPr id="46" name="Picture 45"/>
              <p:cNvPicPr>
                <a:picLocks noChangeAspect="1"/>
              </p:cNvPicPr>
              <p:nvPr/>
            </p:nvPicPr>
            <p:blipFill rotWithShape="1">
              <a:blip r:embed="rId16">
                <a:extLst>
                  <a:ext uri="{28A0092B-C50C-407E-A947-70E740481C1C}">
                    <a14:useLocalDpi xmlns:a14="http://schemas.microsoft.com/office/drawing/2010/main" val="0"/>
                  </a:ext>
                </a:extLst>
              </a:blip>
              <a:srcRect l="69003" t="36823"/>
              <a:stretch/>
            </p:blipFill>
            <p:spPr>
              <a:xfrm>
                <a:off x="10733094" y="4455658"/>
                <a:ext cx="855378" cy="1120742"/>
              </a:xfrm>
              <a:prstGeom prst="rect">
                <a:avLst/>
              </a:prstGeom>
            </p:spPr>
          </p:pic>
        </p:grpSp>
        <p:sp>
          <p:nvSpPr>
            <p:cNvPr id="70" name="Rounded Rectangle 69"/>
            <p:cNvSpPr/>
            <p:nvPr/>
          </p:nvSpPr>
          <p:spPr>
            <a:xfrm>
              <a:off x="8773135" y="3769261"/>
              <a:ext cx="2809265" cy="2569627"/>
            </a:xfrm>
            <a:prstGeom prst="roundRect">
              <a:avLst>
                <a:gd name="adj" fmla="val 5783"/>
              </a:avLst>
            </a:prstGeom>
            <a:noFill/>
            <a:ln w="22225">
              <a:solidFill>
                <a:srgbClr val="B1B1B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grpSp>
      <p:grpSp>
        <p:nvGrpSpPr>
          <p:cNvPr id="18" name="Group 17"/>
          <p:cNvGrpSpPr/>
          <p:nvPr/>
        </p:nvGrpSpPr>
        <p:grpSpPr>
          <a:xfrm>
            <a:off x="7455157" y="1297585"/>
            <a:ext cx="2038534" cy="1977951"/>
            <a:chOff x="7308948" y="1271952"/>
            <a:chExt cx="1999028" cy="1939619"/>
          </a:xfrm>
        </p:grpSpPr>
        <p:sp>
          <p:nvSpPr>
            <p:cNvPr id="7" name="TextBox 30"/>
            <p:cNvSpPr txBox="1"/>
            <p:nvPr/>
          </p:nvSpPr>
          <p:spPr>
            <a:xfrm>
              <a:off x="7308948" y="1271952"/>
              <a:ext cx="1999028" cy="359087"/>
            </a:xfrm>
            <a:prstGeom prst="rect">
              <a:avLst/>
            </a:prstGeom>
          </p:spPr>
          <p:txBody>
            <a:bodyPr vert="horz" wrap="square" lIns="93234" tIns="93234" rIns="93234" bIns="93234" rtlCol="0" anchor="t">
              <a:noAutofit/>
            </a:bodyPr>
            <a:lstStyle/>
            <a:p>
              <a:pPr marL="237915" indent="-237915" algn="ctr"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5) Validate</a:t>
              </a:r>
            </a:p>
          </p:txBody>
        </p:sp>
        <p:sp>
          <p:nvSpPr>
            <p:cNvPr id="41" name="Rounded Rectangle 40"/>
            <p:cNvSpPr/>
            <p:nvPr/>
          </p:nvSpPr>
          <p:spPr>
            <a:xfrm>
              <a:off x="7534686" y="1703404"/>
              <a:ext cx="1614600" cy="1508167"/>
            </a:xfrm>
            <a:prstGeom prst="roundRect">
              <a:avLst>
                <a:gd name="adj" fmla="val 5783"/>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pic>
          <p:nvPicPr>
            <p:cNvPr id="54" name="Picture 53"/>
            <p:cNvPicPr>
              <a:picLocks noChangeAspect="1"/>
            </p:cNvPicPr>
            <p:nvPr/>
          </p:nvPicPr>
          <p:blipFill>
            <a:blip r:embed="rId17"/>
            <a:stretch>
              <a:fillRect/>
            </a:stretch>
          </p:blipFill>
          <p:spPr>
            <a:xfrm>
              <a:off x="7733828" y="1987918"/>
              <a:ext cx="1185392" cy="864567"/>
            </a:xfrm>
            <a:prstGeom prst="rect">
              <a:avLst/>
            </a:prstGeom>
          </p:spPr>
        </p:pic>
        <p:pic>
          <p:nvPicPr>
            <p:cNvPr id="75" name="Picture 74"/>
            <p:cNvPicPr>
              <a:picLocks noChangeAspect="1"/>
            </p:cNvPicPr>
            <p:nvPr/>
          </p:nvPicPr>
          <p:blipFill>
            <a:blip r:embed="rId3">
              <a:clrChange>
                <a:clrFrom>
                  <a:srgbClr val="FFFFFF"/>
                </a:clrFrom>
                <a:clrTo>
                  <a:srgbClr val="FFFFFF">
                    <a:alpha val="0"/>
                  </a:srgbClr>
                </a:clrTo>
              </a:clrChange>
            </a:blip>
            <a:stretch>
              <a:fillRect/>
            </a:stretch>
          </p:blipFill>
          <p:spPr>
            <a:xfrm>
              <a:off x="8517305" y="1799243"/>
              <a:ext cx="511657" cy="333857"/>
            </a:xfrm>
            <a:prstGeom prst="rect">
              <a:avLst/>
            </a:prstGeom>
          </p:spPr>
        </p:pic>
      </p:grpSp>
      <p:grpSp>
        <p:nvGrpSpPr>
          <p:cNvPr id="17" name="Group 16"/>
          <p:cNvGrpSpPr/>
          <p:nvPr/>
        </p:nvGrpSpPr>
        <p:grpSpPr>
          <a:xfrm>
            <a:off x="5254594" y="1129198"/>
            <a:ext cx="2038534" cy="2224152"/>
            <a:chOff x="5151032" y="1106827"/>
            <a:chExt cx="1999028" cy="2181050"/>
          </a:xfrm>
        </p:grpSpPr>
        <p:sp>
          <p:nvSpPr>
            <p:cNvPr id="6" name="TextBox 25"/>
            <p:cNvSpPr txBox="1"/>
            <p:nvPr/>
          </p:nvSpPr>
          <p:spPr>
            <a:xfrm>
              <a:off x="5151032" y="1106827"/>
              <a:ext cx="1999028" cy="359087"/>
            </a:xfrm>
            <a:prstGeom prst="rect">
              <a:avLst/>
            </a:prstGeom>
          </p:spPr>
          <p:txBody>
            <a:bodyPr vert="horz" wrap="square" lIns="93234" tIns="93234" rIns="93234" bIns="93234" rtlCol="0" anchor="t">
              <a:noAutofit/>
            </a:bodyPr>
            <a:lstStyle/>
            <a:p>
              <a:pPr marL="237915" indent="-237915" algn="ctr"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4) Deploy to staging slot</a:t>
              </a:r>
            </a:p>
          </p:txBody>
        </p:sp>
        <p:sp>
          <p:nvSpPr>
            <p:cNvPr id="40" name="Rounded Rectangle 39"/>
            <p:cNvSpPr/>
            <p:nvPr/>
          </p:nvSpPr>
          <p:spPr>
            <a:xfrm>
              <a:off x="5379025" y="1703404"/>
              <a:ext cx="1614600" cy="1508167"/>
            </a:xfrm>
            <a:prstGeom prst="roundRect">
              <a:avLst>
                <a:gd name="adj" fmla="val 5783"/>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pic>
          <p:nvPicPr>
            <p:cNvPr id="16" name="Picture 15"/>
            <p:cNvPicPr>
              <a:picLocks noChangeAspect="1"/>
            </p:cNvPicPr>
            <p:nvPr/>
          </p:nvPicPr>
          <p:blipFill>
            <a:blip r:embed="rId18"/>
            <a:stretch>
              <a:fillRect/>
            </a:stretch>
          </p:blipFill>
          <p:spPr>
            <a:xfrm>
              <a:off x="5587445" y="2060479"/>
              <a:ext cx="984394" cy="966655"/>
            </a:xfrm>
            <a:prstGeom prst="rect">
              <a:avLst/>
            </a:prstGeom>
          </p:spPr>
        </p:pic>
        <p:pic>
          <p:nvPicPr>
            <p:cNvPr id="39" name="Picture 38"/>
            <p:cNvPicPr>
              <a:picLocks noChangeAspect="1"/>
            </p:cNvPicPr>
            <p:nvPr/>
          </p:nvPicPr>
          <p:blipFill>
            <a:blip r:embed="rId19"/>
            <a:stretch>
              <a:fillRect/>
            </a:stretch>
          </p:blipFill>
          <p:spPr>
            <a:xfrm>
              <a:off x="6297223" y="3278899"/>
              <a:ext cx="9612" cy="8978"/>
            </a:xfrm>
            <a:prstGeom prst="rect">
              <a:avLst/>
            </a:prstGeom>
          </p:spPr>
        </p:pic>
        <p:pic>
          <p:nvPicPr>
            <p:cNvPr id="76" name="Picture 75"/>
            <p:cNvPicPr>
              <a:picLocks noChangeAspect="1"/>
            </p:cNvPicPr>
            <p:nvPr/>
          </p:nvPicPr>
          <p:blipFill>
            <a:blip r:embed="rId6"/>
            <a:stretch>
              <a:fillRect/>
            </a:stretch>
          </p:blipFill>
          <p:spPr>
            <a:xfrm>
              <a:off x="6495010" y="1833425"/>
              <a:ext cx="375934" cy="377844"/>
            </a:xfrm>
            <a:prstGeom prst="rect">
              <a:avLst/>
            </a:prstGeom>
          </p:spPr>
        </p:pic>
      </p:grpSp>
      <p:pic>
        <p:nvPicPr>
          <p:cNvPr id="67" name="Picture 66"/>
          <p:cNvPicPr>
            <a:picLocks noChangeAspect="1"/>
          </p:cNvPicPr>
          <p:nvPr/>
        </p:nvPicPr>
        <p:blipFill>
          <a:blip r:embed="rId20"/>
          <a:stretch>
            <a:fillRect/>
          </a:stretch>
        </p:blipFill>
        <p:spPr>
          <a:xfrm>
            <a:off x="7101486" y="4108266"/>
            <a:ext cx="939886" cy="892210"/>
          </a:xfrm>
          <a:prstGeom prst="rect">
            <a:avLst/>
          </a:prstGeom>
        </p:spPr>
      </p:pic>
      <p:sp>
        <p:nvSpPr>
          <p:cNvPr id="77" name="TextBox 76"/>
          <p:cNvSpPr txBox="1"/>
          <p:nvPr/>
        </p:nvSpPr>
        <p:spPr>
          <a:xfrm>
            <a:off x="5851972" y="3997568"/>
            <a:ext cx="1833384" cy="769156"/>
          </a:xfrm>
          <a:prstGeom prst="rect">
            <a:avLst/>
          </a:prstGeom>
          <a:noFill/>
        </p:spPr>
        <p:txBody>
          <a:bodyPr wrap="square" lIns="182854" tIns="146283" rIns="182854" bIns="146283" rtlCol="0">
            <a:spAutoFit/>
          </a:bodyPr>
          <a:lstStyle/>
          <a:p>
            <a:pPr algn="ctr">
              <a:lnSpc>
                <a:spcPct val="90000"/>
              </a:lnSpc>
              <a:spcAft>
                <a:spcPts val="600"/>
              </a:spcAft>
            </a:pPr>
            <a:r>
              <a:rPr lang="en-GB" sz="1399">
                <a:gradFill>
                  <a:gsLst>
                    <a:gs pos="2917">
                      <a:schemeClr val="tx1"/>
                    </a:gs>
                    <a:gs pos="30000">
                      <a:schemeClr val="tx1"/>
                    </a:gs>
                  </a:gsLst>
                  <a:lin ang="5400000" scaled="0"/>
                </a:gradFill>
              </a:rPr>
              <a:t>Application </a:t>
            </a:r>
          </a:p>
          <a:p>
            <a:pPr algn="ctr">
              <a:lnSpc>
                <a:spcPct val="90000"/>
              </a:lnSpc>
              <a:spcAft>
                <a:spcPts val="600"/>
              </a:spcAft>
            </a:pPr>
            <a:r>
              <a:rPr lang="en-GB" sz="1399">
                <a:gradFill>
                  <a:gsLst>
                    <a:gs pos="2917">
                      <a:schemeClr val="tx1"/>
                    </a:gs>
                    <a:gs pos="30000">
                      <a:schemeClr val="tx1"/>
                    </a:gs>
                  </a:gsLst>
                  <a:lin ang="5400000" scaled="0"/>
                </a:gradFill>
              </a:rPr>
              <a:t>Insights</a:t>
            </a:r>
          </a:p>
        </p:txBody>
      </p:sp>
      <p:sp>
        <p:nvSpPr>
          <p:cNvPr id="2" name="Title 1"/>
          <p:cNvSpPr>
            <a:spLocks noGrp="1"/>
          </p:cNvSpPr>
          <p:nvPr>
            <p:ph type="title"/>
          </p:nvPr>
        </p:nvSpPr>
        <p:spPr/>
        <p:txBody>
          <a:bodyPr/>
          <a:lstStyle/>
          <a:p>
            <a:r>
              <a:rPr lang="en-GB"/>
              <a:t>DevOps Made Easy with Azure Web Apps </a:t>
            </a:r>
          </a:p>
        </p:txBody>
      </p:sp>
    </p:spTree>
    <p:extLst>
      <p:ext uri="{BB962C8B-B14F-4D97-AF65-F5344CB8AC3E}">
        <p14:creationId xmlns:p14="http://schemas.microsoft.com/office/powerpoint/2010/main" val="426358922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The DevOps CI/CD Toolchain</a:t>
            </a:r>
          </a:p>
        </p:txBody>
      </p:sp>
      <p:graphicFrame>
        <p:nvGraphicFramePr>
          <p:cNvPr id="4" name="Content Placeholder 3"/>
          <p:cNvGraphicFramePr>
            <a:graphicFrameLocks noGrp="1"/>
          </p:cNvGraphicFramePr>
          <p:nvPr>
            <p:ph idx="1"/>
            <p:extLst/>
          </p:nvPr>
        </p:nvGraphicFramePr>
        <p:xfrm>
          <a:off x="705756" y="3896768"/>
          <a:ext cx="11334022" cy="17096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Content Placeholder 3"/>
          <p:cNvGraphicFramePr>
            <a:graphicFrameLocks/>
          </p:cNvGraphicFramePr>
          <p:nvPr>
            <p:extLst/>
          </p:nvPr>
        </p:nvGraphicFramePr>
        <p:xfrm>
          <a:off x="705755" y="2371339"/>
          <a:ext cx="11334022" cy="170969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TextBox 8"/>
          <p:cNvSpPr txBox="1"/>
          <p:nvPr/>
        </p:nvSpPr>
        <p:spPr>
          <a:xfrm>
            <a:off x="846053" y="3753919"/>
            <a:ext cx="11184368" cy="499630"/>
          </a:xfrm>
          <a:prstGeom prst="rect">
            <a:avLst/>
          </a:prstGeom>
          <a:noFill/>
        </p:spPr>
        <p:txBody>
          <a:bodyPr wrap="square" rtlCol="0" anchor="ctr">
            <a:spAutoFit/>
          </a:bodyPr>
          <a:lstStyle/>
          <a:p>
            <a:pPr>
              <a:lnSpc>
                <a:spcPts val="3060"/>
              </a:lnSpc>
            </a:pPr>
            <a:r>
              <a:rPr lang="en-GB" sz="1836"/>
              <a:t>IDE/Tools       </a:t>
            </a:r>
            <a:r>
              <a:rPr lang="en-GB" sz="3672"/>
              <a:t>›</a:t>
            </a:r>
            <a:r>
              <a:rPr lang="en-GB" sz="1836"/>
              <a:t>    Source Repo   </a:t>
            </a:r>
            <a:r>
              <a:rPr lang="en-GB" sz="3672"/>
              <a:t>›</a:t>
            </a:r>
            <a:r>
              <a:rPr lang="en-GB" sz="1836"/>
              <a:t>     CI / Build       </a:t>
            </a:r>
            <a:r>
              <a:rPr lang="en-GB" sz="3672"/>
              <a:t>›</a:t>
            </a:r>
            <a:r>
              <a:rPr lang="en-GB" sz="1836"/>
              <a:t>       Deploy         </a:t>
            </a:r>
            <a:r>
              <a:rPr lang="en-GB" sz="3672"/>
              <a:t>›</a:t>
            </a:r>
            <a:r>
              <a:rPr lang="en-GB" sz="1836"/>
              <a:t>      Platform       </a:t>
            </a:r>
            <a:r>
              <a:rPr lang="en-GB" sz="3672"/>
              <a:t>›</a:t>
            </a:r>
            <a:r>
              <a:rPr lang="en-GB" sz="1836"/>
              <a:t>     App Stack</a:t>
            </a:r>
          </a:p>
        </p:txBody>
      </p:sp>
      <p:sp>
        <p:nvSpPr>
          <p:cNvPr id="3" name="TextBox 2"/>
          <p:cNvSpPr txBox="1"/>
          <p:nvPr/>
        </p:nvSpPr>
        <p:spPr>
          <a:xfrm>
            <a:off x="3168410" y="1884893"/>
            <a:ext cx="6408712" cy="627864"/>
          </a:xfrm>
          <a:prstGeom prst="rect">
            <a:avLst/>
          </a:prstGeom>
          <a:solidFill>
            <a:srgbClr val="0E744D"/>
          </a:solidFill>
        </p:spPr>
        <p:txBody>
          <a:bodyPr wrap="square" lIns="182880" tIns="146304" rIns="182880" bIns="146304" rtlCol="0">
            <a:spAutoFit/>
          </a:bodyPr>
          <a:lstStyle/>
          <a:p>
            <a:pPr algn="ctr">
              <a:lnSpc>
                <a:spcPct val="90000"/>
              </a:lnSpc>
              <a:spcAft>
                <a:spcPts val="600"/>
              </a:spcAft>
            </a:pPr>
            <a:r>
              <a:rPr lang="en-GB" sz="2400">
                <a:solidFill>
                  <a:schemeClr val="bg1"/>
                </a:solidFill>
              </a:rPr>
              <a:t>A typical open-source DevOps pipeline</a:t>
            </a:r>
          </a:p>
        </p:txBody>
      </p:sp>
      <p:sp>
        <p:nvSpPr>
          <p:cNvPr id="7" name="TextBox 6"/>
          <p:cNvSpPr txBox="1"/>
          <p:nvPr/>
        </p:nvSpPr>
        <p:spPr>
          <a:xfrm>
            <a:off x="3168410" y="5435381"/>
            <a:ext cx="6408712" cy="627864"/>
          </a:xfrm>
          <a:prstGeom prst="rect">
            <a:avLst/>
          </a:prstGeom>
          <a:solidFill>
            <a:srgbClr val="0078D7"/>
          </a:solidFill>
        </p:spPr>
        <p:txBody>
          <a:bodyPr wrap="square" lIns="182880" tIns="146304" rIns="182880" bIns="146304" rtlCol="0">
            <a:spAutoFit/>
          </a:bodyPr>
          <a:lstStyle/>
          <a:p>
            <a:pPr algn="ctr">
              <a:lnSpc>
                <a:spcPct val="90000"/>
              </a:lnSpc>
              <a:spcAft>
                <a:spcPts val="600"/>
              </a:spcAft>
            </a:pPr>
            <a:r>
              <a:rPr lang="en-GB" sz="2400">
                <a:solidFill>
                  <a:schemeClr val="bg1"/>
                </a:solidFill>
              </a:rPr>
              <a:t>The Microsoft end-to-end toolset</a:t>
            </a:r>
          </a:p>
        </p:txBody>
      </p:sp>
    </p:spTree>
    <p:extLst>
      <p:ext uri="{BB962C8B-B14F-4D97-AF65-F5344CB8AC3E}">
        <p14:creationId xmlns:p14="http://schemas.microsoft.com/office/powerpoint/2010/main" val="2990339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6" grpId="0">
        <p:bldAsOne/>
      </p:bldGraphic>
      <p:bldP spid="3" grpId="0" animBg="1"/>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The DevOps CI/CD Toolchain</a:t>
            </a:r>
          </a:p>
        </p:txBody>
      </p:sp>
      <p:graphicFrame>
        <p:nvGraphicFramePr>
          <p:cNvPr id="4" name="Content Placeholder 3"/>
          <p:cNvGraphicFramePr>
            <a:graphicFrameLocks noGrp="1"/>
          </p:cNvGraphicFramePr>
          <p:nvPr>
            <p:ph idx="1"/>
            <p:extLst/>
          </p:nvPr>
        </p:nvGraphicFramePr>
        <p:xfrm>
          <a:off x="705756" y="3896768"/>
          <a:ext cx="11334022" cy="17096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oup 5"/>
          <p:cNvGrpSpPr/>
          <p:nvPr/>
        </p:nvGrpSpPr>
        <p:grpSpPr>
          <a:xfrm>
            <a:off x="2553568" y="4339871"/>
            <a:ext cx="2058718" cy="823487"/>
            <a:chOff x="2553568" y="4339871"/>
            <a:chExt cx="2058718" cy="823487"/>
          </a:xfrm>
        </p:grpSpPr>
        <p:sp>
          <p:nvSpPr>
            <p:cNvPr id="12" name="Arrow: Chevron 11"/>
            <p:cNvSpPr/>
            <p:nvPr/>
          </p:nvSpPr>
          <p:spPr>
            <a:xfrm>
              <a:off x="2553568" y="4339871"/>
              <a:ext cx="2058718" cy="823487"/>
            </a:xfrm>
            <a:prstGeom prst="chevron">
              <a:avLst/>
            </a:prstGeom>
          </p:spPr>
          <p:style>
            <a:lnRef idx="2">
              <a:schemeClr val="lt1">
                <a:hueOff val="0"/>
                <a:satOff val="0"/>
                <a:lumOff val="0"/>
                <a:alphaOff val="0"/>
              </a:schemeClr>
            </a:lnRef>
            <a:fillRef idx="1">
              <a:schemeClr val="accent2">
                <a:shade val="80000"/>
                <a:hueOff val="-91011"/>
                <a:satOff val="-6647"/>
                <a:lumOff val="6649"/>
                <a:alphaOff val="0"/>
              </a:schemeClr>
            </a:fillRef>
            <a:effectRef idx="0">
              <a:schemeClr val="accent2">
                <a:shade val="80000"/>
                <a:hueOff val="-91011"/>
                <a:satOff val="-6647"/>
                <a:lumOff val="6649"/>
                <a:alphaOff val="0"/>
              </a:schemeClr>
            </a:effectRef>
            <a:fontRef idx="minor">
              <a:schemeClr val="lt1"/>
            </a:fontRef>
          </p:style>
        </p:sp>
        <p:sp>
          <p:nvSpPr>
            <p:cNvPr id="13" name="Arrow: Chevron 4"/>
            <p:cNvSpPr txBox="1"/>
            <p:nvPr/>
          </p:nvSpPr>
          <p:spPr>
            <a:xfrm>
              <a:off x="2965312" y="4339871"/>
              <a:ext cx="1235231" cy="8234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Git / Github</a:t>
              </a:r>
            </a:p>
          </p:txBody>
        </p:sp>
      </p:grpSp>
      <p:grpSp>
        <p:nvGrpSpPr>
          <p:cNvPr id="5" name="Group 4"/>
          <p:cNvGrpSpPr/>
          <p:nvPr/>
        </p:nvGrpSpPr>
        <p:grpSpPr>
          <a:xfrm>
            <a:off x="6263444" y="4339872"/>
            <a:ext cx="2058718" cy="823487"/>
            <a:chOff x="6263444" y="4339872"/>
            <a:chExt cx="2058718" cy="823487"/>
          </a:xfrm>
        </p:grpSpPr>
        <p:sp>
          <p:nvSpPr>
            <p:cNvPr id="15" name="Arrow: Chevron 14"/>
            <p:cNvSpPr/>
            <p:nvPr/>
          </p:nvSpPr>
          <p:spPr>
            <a:xfrm>
              <a:off x="6263444" y="4339872"/>
              <a:ext cx="2058718" cy="823487"/>
            </a:xfrm>
            <a:prstGeom prst="chevron">
              <a:avLst/>
            </a:prstGeom>
          </p:spPr>
          <p:style>
            <a:lnRef idx="2">
              <a:schemeClr val="lt1">
                <a:hueOff val="0"/>
                <a:satOff val="0"/>
                <a:lumOff val="0"/>
                <a:alphaOff val="0"/>
              </a:schemeClr>
            </a:lnRef>
            <a:fillRef idx="1">
              <a:schemeClr val="accent2">
                <a:shade val="80000"/>
                <a:hueOff val="-273033"/>
                <a:satOff val="-19940"/>
                <a:lumOff val="19946"/>
                <a:alphaOff val="0"/>
              </a:schemeClr>
            </a:fillRef>
            <a:effectRef idx="0">
              <a:schemeClr val="accent2">
                <a:shade val="80000"/>
                <a:hueOff val="-273033"/>
                <a:satOff val="-19940"/>
                <a:lumOff val="19946"/>
                <a:alphaOff val="0"/>
              </a:schemeClr>
            </a:effectRef>
            <a:fontRef idx="minor">
              <a:schemeClr val="lt1"/>
            </a:fontRef>
          </p:style>
        </p:sp>
        <p:sp>
          <p:nvSpPr>
            <p:cNvPr id="16" name="Arrow: Chevron 4"/>
            <p:cNvSpPr txBox="1"/>
            <p:nvPr/>
          </p:nvSpPr>
          <p:spPr>
            <a:xfrm>
              <a:off x="6675188" y="4339872"/>
              <a:ext cx="1235231" cy="8234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Chef / Puppet</a:t>
              </a:r>
            </a:p>
          </p:txBody>
        </p:sp>
      </p:grpSp>
      <p:grpSp>
        <p:nvGrpSpPr>
          <p:cNvPr id="3" name="Group 2"/>
          <p:cNvGrpSpPr/>
          <p:nvPr/>
        </p:nvGrpSpPr>
        <p:grpSpPr>
          <a:xfrm>
            <a:off x="9973320" y="4339871"/>
            <a:ext cx="2058718" cy="823487"/>
            <a:chOff x="9973320" y="4339871"/>
            <a:chExt cx="2058718" cy="823487"/>
          </a:xfrm>
        </p:grpSpPr>
        <p:sp>
          <p:nvSpPr>
            <p:cNvPr id="18" name="Arrow: Chevron 17"/>
            <p:cNvSpPr/>
            <p:nvPr/>
          </p:nvSpPr>
          <p:spPr>
            <a:xfrm>
              <a:off x="9973320" y="4339871"/>
              <a:ext cx="2058718" cy="823487"/>
            </a:xfrm>
            <a:prstGeom prst="chevron">
              <a:avLst/>
            </a:prstGeom>
          </p:spPr>
          <p:style>
            <a:lnRef idx="2">
              <a:schemeClr val="lt1">
                <a:hueOff val="0"/>
                <a:satOff val="0"/>
                <a:lumOff val="0"/>
                <a:alphaOff val="0"/>
              </a:schemeClr>
            </a:lnRef>
            <a:fillRef idx="1">
              <a:schemeClr val="accent2">
                <a:shade val="80000"/>
                <a:hueOff val="-455056"/>
                <a:satOff val="-33233"/>
                <a:lumOff val="33243"/>
                <a:alphaOff val="0"/>
              </a:schemeClr>
            </a:fillRef>
            <a:effectRef idx="0">
              <a:schemeClr val="accent2">
                <a:shade val="80000"/>
                <a:hueOff val="-455056"/>
                <a:satOff val="-33233"/>
                <a:lumOff val="33243"/>
                <a:alphaOff val="0"/>
              </a:schemeClr>
            </a:effectRef>
            <a:fontRef idx="minor">
              <a:schemeClr val="lt1"/>
            </a:fontRef>
          </p:style>
        </p:sp>
        <p:sp>
          <p:nvSpPr>
            <p:cNvPr id="19" name="Arrow: Chevron 4"/>
            <p:cNvSpPr txBox="1"/>
            <p:nvPr/>
          </p:nvSpPr>
          <p:spPr>
            <a:xfrm>
              <a:off x="10385064" y="4339871"/>
              <a:ext cx="1235231" cy="8234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Linux Java/Node</a:t>
              </a:r>
            </a:p>
          </p:txBody>
        </p:sp>
      </p:grpSp>
      <p:sp>
        <p:nvSpPr>
          <p:cNvPr id="20" name="TextBox 19"/>
          <p:cNvSpPr txBox="1"/>
          <p:nvPr/>
        </p:nvSpPr>
        <p:spPr>
          <a:xfrm>
            <a:off x="846053" y="3753919"/>
            <a:ext cx="11184368" cy="499630"/>
          </a:xfrm>
          <a:prstGeom prst="rect">
            <a:avLst/>
          </a:prstGeom>
          <a:noFill/>
        </p:spPr>
        <p:txBody>
          <a:bodyPr wrap="square" rtlCol="0" anchor="ctr">
            <a:spAutoFit/>
          </a:bodyPr>
          <a:lstStyle/>
          <a:p>
            <a:pPr>
              <a:lnSpc>
                <a:spcPts val="3060"/>
              </a:lnSpc>
            </a:pPr>
            <a:r>
              <a:rPr lang="en-GB" sz="1836"/>
              <a:t>IDE/Tools       </a:t>
            </a:r>
            <a:r>
              <a:rPr lang="en-GB" sz="3672"/>
              <a:t>›</a:t>
            </a:r>
            <a:r>
              <a:rPr lang="en-GB" sz="1836"/>
              <a:t>    Source Repo   </a:t>
            </a:r>
            <a:r>
              <a:rPr lang="en-GB" sz="3672"/>
              <a:t>›</a:t>
            </a:r>
            <a:r>
              <a:rPr lang="en-GB" sz="1836"/>
              <a:t>     CI / Build       </a:t>
            </a:r>
            <a:r>
              <a:rPr lang="en-GB" sz="3672"/>
              <a:t>›</a:t>
            </a:r>
            <a:r>
              <a:rPr lang="en-GB" sz="1836"/>
              <a:t>       Deploy         </a:t>
            </a:r>
            <a:r>
              <a:rPr lang="en-GB" sz="3672"/>
              <a:t>›</a:t>
            </a:r>
            <a:r>
              <a:rPr lang="en-GB" sz="1836"/>
              <a:t>      Platform       </a:t>
            </a:r>
            <a:r>
              <a:rPr lang="en-GB" sz="3672"/>
              <a:t>›</a:t>
            </a:r>
            <a:r>
              <a:rPr lang="en-GB" sz="1836"/>
              <a:t>     App Stack</a:t>
            </a:r>
          </a:p>
        </p:txBody>
      </p:sp>
      <p:sp>
        <p:nvSpPr>
          <p:cNvPr id="21" name="TextBox 20"/>
          <p:cNvSpPr txBox="1"/>
          <p:nvPr/>
        </p:nvSpPr>
        <p:spPr>
          <a:xfrm>
            <a:off x="3168411" y="5435381"/>
            <a:ext cx="6408712" cy="627864"/>
          </a:xfrm>
          <a:prstGeom prst="rect">
            <a:avLst/>
          </a:prstGeom>
          <a:gradFill flip="none" rotWithShape="1">
            <a:gsLst>
              <a:gs pos="31000">
                <a:srgbClr val="0E744D"/>
              </a:gs>
              <a:gs pos="77000">
                <a:srgbClr val="0078D7"/>
              </a:gs>
            </a:gsLst>
            <a:lin ang="18900000" scaled="1"/>
            <a:tileRect/>
          </a:gradFill>
        </p:spPr>
        <p:txBody>
          <a:bodyPr wrap="square" lIns="182880" tIns="146304" rIns="182880" bIns="146304" rtlCol="0">
            <a:spAutoFit/>
          </a:bodyPr>
          <a:lstStyle/>
          <a:p>
            <a:pPr algn="ctr">
              <a:lnSpc>
                <a:spcPct val="90000"/>
              </a:lnSpc>
              <a:spcAft>
                <a:spcPts val="600"/>
              </a:spcAft>
            </a:pPr>
            <a:r>
              <a:rPr lang="en-GB" sz="2400">
                <a:solidFill>
                  <a:schemeClr val="bg1"/>
                </a:solidFill>
              </a:rPr>
              <a:t>Combine best of Microsoft &amp; open-source</a:t>
            </a:r>
          </a:p>
        </p:txBody>
      </p:sp>
    </p:spTree>
    <p:extLst>
      <p:ext uri="{BB962C8B-B14F-4D97-AF65-F5344CB8AC3E}">
        <p14:creationId xmlns:p14="http://schemas.microsoft.com/office/powerpoint/2010/main" val="40169059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0 0 L 0 -0.25 E" pathEditMode="relative" ptsTypes="">
                                      <p:cBhvr>
                                        <p:cTn id="6" dur="1000" fill="hold"/>
                                        <p:tgtEl>
                                          <p:spTgt spid="4"/>
                                        </p:tgtEl>
                                        <p:attrNameLst>
                                          <p:attrName>ppt_x</p:attrName>
                                          <p:attrName>ppt_y</p:attrName>
                                        </p:attrNameLst>
                                      </p:cBhvr>
                                    </p:animMotion>
                                  </p:childTnLst>
                                </p:cTn>
                              </p:par>
                              <p:par>
                                <p:cTn id="7" presetID="64" presetClass="path" presetSubtype="0" accel="50000" decel="50000" fill="hold" nodeType="withEffect">
                                  <p:stCondLst>
                                    <p:cond delay="0"/>
                                  </p:stCondLst>
                                  <p:childTnLst>
                                    <p:animMotion origin="layout" path="M 0 0 L 0 -0.25 E" pathEditMode="relative" ptsTypes="">
                                      <p:cBhvr>
                                        <p:cTn id="8" dur="1000" fill="hold"/>
                                        <p:tgtEl>
                                          <p:spTgt spid="6"/>
                                        </p:tgtEl>
                                        <p:attrNameLst>
                                          <p:attrName>ppt_x</p:attrName>
                                          <p:attrName>ppt_y</p:attrName>
                                        </p:attrNameLst>
                                      </p:cBhvr>
                                    </p:animMotion>
                                  </p:childTnLst>
                                </p:cTn>
                              </p:par>
                              <p:par>
                                <p:cTn id="9" presetID="64" presetClass="path" presetSubtype="0" accel="50000" decel="50000" fill="hold" nodeType="withEffect">
                                  <p:stCondLst>
                                    <p:cond delay="0"/>
                                  </p:stCondLst>
                                  <p:childTnLst>
                                    <p:animMotion origin="layout" path="M 0 0 L 0 -0.25 E" pathEditMode="relative" ptsTypes="">
                                      <p:cBhvr>
                                        <p:cTn id="10" dur="1000" fill="hold"/>
                                        <p:tgtEl>
                                          <p:spTgt spid="5"/>
                                        </p:tgtEl>
                                        <p:attrNameLst>
                                          <p:attrName>ppt_x</p:attrName>
                                          <p:attrName>ppt_y</p:attrName>
                                        </p:attrNameLst>
                                      </p:cBhvr>
                                    </p:animMotion>
                                  </p:childTnLst>
                                </p:cTn>
                              </p:par>
                              <p:par>
                                <p:cTn id="11" presetID="64" presetClass="path" presetSubtype="0" accel="50000" decel="50000" fill="hold" nodeType="withEffect">
                                  <p:stCondLst>
                                    <p:cond delay="0"/>
                                  </p:stCondLst>
                                  <p:childTnLst>
                                    <p:animMotion origin="layout" path="M 0 0 L 0 -0.25 E" pathEditMode="relative" ptsTypes="">
                                      <p:cBhvr>
                                        <p:cTn id="12" dur="1000" fill="hold"/>
                                        <p:tgtEl>
                                          <p:spTgt spid="3"/>
                                        </p:tgtEl>
                                        <p:attrNameLst>
                                          <p:attrName>ppt_x</p:attrName>
                                          <p:attrName>ppt_y</p:attrName>
                                        </p:attrNameLst>
                                      </p:cBhvr>
                                    </p:animMotion>
                                  </p:childTnLst>
                                </p:cTn>
                              </p:par>
                              <p:par>
                                <p:cTn id="13" presetID="64" presetClass="path" presetSubtype="0" accel="50000" decel="50000" fill="hold" grpId="0" nodeType="withEffect">
                                  <p:stCondLst>
                                    <p:cond delay="0"/>
                                  </p:stCondLst>
                                  <p:childTnLst>
                                    <p:animMotion origin="layout" path="M 0 0 L 0 -0.25 E" pathEditMode="relative" ptsTypes="">
                                      <p:cBhvr>
                                        <p:cTn id="14" dur="1000" fill="hold"/>
                                        <p:tgtEl>
                                          <p:spTgt spid="20"/>
                                        </p:tgtEl>
                                        <p:attrNameLst>
                                          <p:attrName>ppt_x</p:attrName>
                                          <p:attrName>ppt_y</p:attrName>
                                        </p:attrNameLst>
                                      </p:cBhvr>
                                    </p:animMotion>
                                  </p:childTnLst>
                                </p:cTn>
                              </p:par>
                              <p:par>
                                <p:cTn id="15" presetID="64" presetClass="path" presetSubtype="0" accel="50000" decel="50000" fill="hold" grpId="0" nodeType="withEffect">
                                  <p:stCondLst>
                                    <p:cond delay="0"/>
                                  </p:stCondLst>
                                  <p:childTnLst>
                                    <p:animMotion origin="layout" path="M 0 0 L 0 -0.25 E" pathEditMode="relative" ptsTypes="">
                                      <p:cBhvr>
                                        <p:cTn id="16" dur="1000" fill="hold"/>
                                        <p:tgtEl>
                                          <p:spTgt spid="2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20" grpId="0"/>
      <p:bldP spid="2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DE600819-6D65-434E-8951-79E8872132D6}"/>
              </a:ext>
            </a:extLst>
          </p:cNvPr>
          <p:cNvPicPr>
            <a:picLocks noChangeAspect="1"/>
          </p:cNvPicPr>
          <p:nvPr/>
        </p:nvPicPr>
        <p:blipFill>
          <a:blip r:embed="rId3"/>
          <a:stretch>
            <a:fillRect/>
          </a:stretch>
        </p:blipFill>
        <p:spPr>
          <a:xfrm>
            <a:off x="4660991" y="182562"/>
            <a:ext cx="2595597" cy="2112143"/>
          </a:xfrm>
          <a:prstGeom prst="rect">
            <a:avLst/>
          </a:prstGeom>
        </p:spPr>
      </p:pic>
      <p:sp>
        <p:nvSpPr>
          <p:cNvPr id="124" name="Rectangle 123">
            <a:extLst>
              <a:ext uri="{FF2B5EF4-FFF2-40B4-BE49-F238E27FC236}">
                <a16:creationId xmlns:a16="http://schemas.microsoft.com/office/drawing/2014/main" id="{595379DA-4DDD-4F4D-BFA4-60CD409C4657}"/>
              </a:ext>
            </a:extLst>
          </p:cNvPr>
          <p:cNvSpPr/>
          <p:nvPr/>
        </p:nvSpPr>
        <p:spPr bwMode="auto">
          <a:xfrm>
            <a:off x="4092250" y="6469062"/>
            <a:ext cx="4114800" cy="5254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34" name="Picture 133">
            <a:extLst>
              <a:ext uri="{FF2B5EF4-FFF2-40B4-BE49-F238E27FC236}">
                <a16:creationId xmlns:a16="http://schemas.microsoft.com/office/drawing/2014/main" id="{72CF0689-702E-4412-A8C4-FA0BEDC0BDC8}"/>
              </a:ext>
            </a:extLst>
          </p:cNvPr>
          <p:cNvPicPr>
            <a:picLocks noChangeAspect="1"/>
          </p:cNvPicPr>
          <p:nvPr/>
        </p:nvPicPr>
        <p:blipFill>
          <a:blip r:embed="rId4"/>
          <a:stretch>
            <a:fillRect/>
          </a:stretch>
        </p:blipFill>
        <p:spPr>
          <a:xfrm>
            <a:off x="4526280" y="3578363"/>
            <a:ext cx="3249449" cy="3233599"/>
          </a:xfrm>
          <a:prstGeom prst="rect">
            <a:avLst/>
          </a:prstGeom>
        </p:spPr>
      </p:pic>
      <p:sp>
        <p:nvSpPr>
          <p:cNvPr id="2" name="Title 1">
            <a:extLst>
              <a:ext uri="{FF2B5EF4-FFF2-40B4-BE49-F238E27FC236}">
                <a16:creationId xmlns:a16="http://schemas.microsoft.com/office/drawing/2014/main" id="{B492732E-C7A5-4871-8509-5E39C13F516A}"/>
              </a:ext>
            </a:extLst>
          </p:cNvPr>
          <p:cNvSpPr>
            <a:spLocks noGrp="1"/>
          </p:cNvSpPr>
          <p:nvPr>
            <p:ph type="title"/>
          </p:nvPr>
        </p:nvSpPr>
        <p:spPr>
          <a:xfrm>
            <a:off x="121118" y="201022"/>
            <a:ext cx="4681858" cy="917575"/>
          </a:xfrm>
        </p:spPr>
        <p:txBody>
          <a:bodyPr/>
          <a:lstStyle/>
          <a:p>
            <a:r>
              <a:rPr lang="en-US" sz="4400" kern="0" spc="0">
                <a:ln>
                  <a:noFill/>
                </a:ln>
                <a:solidFill>
                  <a:schemeClr val="tx1"/>
                </a:solidFill>
                <a:cs typeface="Segoe UI Light" panose="020B0502040204020203" pitchFamily="34" charset="0"/>
              </a:rPr>
              <a:t>TS</a:t>
            </a:r>
            <a:r>
              <a:rPr lang="en-US" sz="4400" kern="0" spc="-100">
                <a:ln>
                  <a:noFill/>
                </a:ln>
                <a:solidFill>
                  <a:schemeClr val="tx1"/>
                </a:solidFill>
                <a:cs typeface="Segoe UI Light" panose="020B0502040204020203" pitchFamily="34" charset="0"/>
              </a:rPr>
              <a:t> </a:t>
            </a:r>
            <a:r>
              <a:rPr lang="en-US" sz="4400" kern="0" spc="-100">
                <a:ln>
                  <a:noFill/>
                </a:ln>
                <a:solidFill>
                  <a:schemeClr val="tx1"/>
                </a:solidFill>
                <a:latin typeface="Segoe UI" panose="020B0502040204020203" pitchFamily="34" charset="0"/>
                <a:sym typeface="Webdings" panose="05030102010509060703" pitchFamily="18" charset="2"/>
              </a:rPr>
              <a:t>♥</a:t>
            </a:r>
            <a:r>
              <a:rPr lang="en-US" sz="4400" kern="0" spc="-100">
                <a:ln>
                  <a:noFill/>
                </a:ln>
                <a:solidFill>
                  <a:schemeClr val="tx1"/>
                </a:solidFill>
                <a:cs typeface="Segoe UI Light" panose="020B0502040204020203" pitchFamily="34" charset="0"/>
                <a:sym typeface="Webdings" panose="05030102010509060703" pitchFamily="18" charset="2"/>
              </a:rPr>
              <a:t> </a:t>
            </a:r>
            <a:r>
              <a:rPr lang="en-US" sz="4400" kern="0" spc="0">
                <a:ln>
                  <a:noFill/>
                </a:ln>
                <a:solidFill>
                  <a:schemeClr val="tx1"/>
                </a:solidFill>
                <a:cs typeface="Segoe UI Light" panose="020B0502040204020203" pitchFamily="34" charset="0"/>
              </a:rPr>
              <a:t>integration</a:t>
            </a:r>
            <a:endParaRPr lang="en-US" sz="4400">
              <a:solidFill>
                <a:schemeClr val="tx1"/>
              </a:solidFill>
            </a:endParaRPr>
          </a:p>
        </p:txBody>
      </p:sp>
      <p:pic>
        <p:nvPicPr>
          <p:cNvPr id="129" name="Picture 128">
            <a:extLst>
              <a:ext uri="{FF2B5EF4-FFF2-40B4-BE49-F238E27FC236}">
                <a16:creationId xmlns:a16="http://schemas.microsoft.com/office/drawing/2014/main" id="{BE508D41-74B6-4381-8CD7-8A15DFE150AA}"/>
              </a:ext>
            </a:extLst>
          </p:cNvPr>
          <p:cNvPicPr>
            <a:picLocks noChangeAspect="1"/>
          </p:cNvPicPr>
          <p:nvPr/>
        </p:nvPicPr>
        <p:blipFill>
          <a:blip r:embed="rId5"/>
          <a:stretch>
            <a:fillRect/>
          </a:stretch>
        </p:blipFill>
        <p:spPr>
          <a:xfrm>
            <a:off x="419425" y="2061972"/>
            <a:ext cx="4866249" cy="1696054"/>
          </a:xfrm>
          <a:prstGeom prst="rect">
            <a:avLst/>
          </a:prstGeom>
        </p:spPr>
      </p:pic>
      <p:pic>
        <p:nvPicPr>
          <p:cNvPr id="127" name="Picture 126">
            <a:extLst>
              <a:ext uri="{FF2B5EF4-FFF2-40B4-BE49-F238E27FC236}">
                <a16:creationId xmlns:a16="http://schemas.microsoft.com/office/drawing/2014/main" id="{6DC9AF68-D42F-4CDD-9EC6-933E602B1B21}"/>
              </a:ext>
            </a:extLst>
          </p:cNvPr>
          <p:cNvPicPr>
            <a:picLocks noChangeAspect="1"/>
          </p:cNvPicPr>
          <p:nvPr/>
        </p:nvPicPr>
        <p:blipFill>
          <a:blip r:embed="rId6"/>
          <a:stretch>
            <a:fillRect/>
          </a:stretch>
        </p:blipFill>
        <p:spPr>
          <a:xfrm>
            <a:off x="6504874" y="1842516"/>
            <a:ext cx="5512176" cy="2068552"/>
          </a:xfrm>
          <a:prstGeom prst="rect">
            <a:avLst/>
          </a:prstGeom>
        </p:spPr>
      </p:pic>
      <p:grpSp>
        <p:nvGrpSpPr>
          <p:cNvPr id="51" name="Group 50">
            <a:extLst>
              <a:ext uri="{FF2B5EF4-FFF2-40B4-BE49-F238E27FC236}">
                <a16:creationId xmlns:a16="http://schemas.microsoft.com/office/drawing/2014/main" id="{101AABB2-FE0B-43B2-97F9-1A6FF722FECB}"/>
              </a:ext>
            </a:extLst>
          </p:cNvPr>
          <p:cNvGrpSpPr/>
          <p:nvPr/>
        </p:nvGrpSpPr>
        <p:grpSpPr>
          <a:xfrm>
            <a:off x="5148197" y="2034540"/>
            <a:ext cx="1580859" cy="1583029"/>
            <a:chOff x="5148197" y="2034540"/>
            <a:chExt cx="1580859" cy="1583029"/>
          </a:xfrm>
        </p:grpSpPr>
        <p:grpSp>
          <p:nvGrpSpPr>
            <p:cNvPr id="7" name="Group 6">
              <a:extLst>
                <a:ext uri="{FF2B5EF4-FFF2-40B4-BE49-F238E27FC236}">
                  <a16:creationId xmlns:a16="http://schemas.microsoft.com/office/drawing/2014/main" id="{92BAE0A2-1A18-45C0-BCC3-8C218E25C158}"/>
                </a:ext>
              </a:extLst>
            </p:cNvPr>
            <p:cNvGrpSpPr/>
            <p:nvPr/>
          </p:nvGrpSpPr>
          <p:grpSpPr>
            <a:xfrm>
              <a:off x="5148197" y="2034540"/>
              <a:ext cx="1580859" cy="1583029"/>
              <a:chOff x="8015890" y="2477276"/>
              <a:chExt cx="1580859" cy="1583029"/>
            </a:xfrm>
          </p:grpSpPr>
          <p:sp>
            <p:nvSpPr>
              <p:cNvPr id="8" name="Oval 7">
                <a:extLst>
                  <a:ext uri="{FF2B5EF4-FFF2-40B4-BE49-F238E27FC236}">
                    <a16:creationId xmlns:a16="http://schemas.microsoft.com/office/drawing/2014/main" id="{E5A5A4CF-2F13-425F-86DB-40C6953CBB8B}"/>
                  </a:ext>
                </a:extLst>
              </p:cNvPr>
              <p:cNvSpPr/>
              <p:nvPr/>
            </p:nvSpPr>
            <p:spPr bwMode="auto">
              <a:xfrm>
                <a:off x="8268919" y="2743109"/>
                <a:ext cx="1077151" cy="104351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a:ln>
                      <a:noFill/>
                    </a:ln>
                    <a:gradFill>
                      <a:gsLst>
                        <a:gs pos="4000">
                          <a:srgbClr val="FFFFFF"/>
                        </a:gs>
                        <a:gs pos="10667">
                          <a:srgbClr val="FFFFFF"/>
                        </a:gs>
                      </a:gsLst>
                      <a:lin ang="5400000" scaled="0"/>
                    </a:gradFill>
                    <a:effectLst/>
                    <a:uLnTx/>
                    <a:uFillTx/>
                    <a:latin typeface="Segoe UI"/>
                    <a:ea typeface="Segoe UI" pitchFamily="34" charset="0"/>
                    <a:cs typeface="Segoe UI" pitchFamily="34" charset="0"/>
                  </a:rPr>
                  <a:t>DevOps</a:t>
                </a:r>
              </a:p>
            </p:txBody>
          </p:sp>
          <p:pic>
            <p:nvPicPr>
              <p:cNvPr id="9" name="Picture 8">
                <a:extLst>
                  <a:ext uri="{FF2B5EF4-FFF2-40B4-BE49-F238E27FC236}">
                    <a16:creationId xmlns:a16="http://schemas.microsoft.com/office/drawing/2014/main" id="{5778C30A-21A3-4F70-8114-06D815E503F9}"/>
                  </a:ext>
                </a:extLst>
              </p:cNvPr>
              <p:cNvPicPr>
                <a:picLocks noChangeAspect="1"/>
              </p:cNvPicPr>
              <p:nvPr/>
            </p:nvPicPr>
            <p:blipFill>
              <a:blip r:embed="rId7">
                <a:duotone>
                  <a:srgbClr val="0078D7">
                    <a:shade val="45000"/>
                    <a:satMod val="135000"/>
                  </a:srgb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8015890" y="2477276"/>
                <a:ext cx="1580859" cy="1583029"/>
              </a:xfrm>
              <a:prstGeom prst="rect">
                <a:avLst/>
              </a:prstGeom>
            </p:spPr>
          </p:pic>
        </p:grpSp>
        <p:sp>
          <p:nvSpPr>
            <p:cNvPr id="123" name="Oval 122">
              <a:extLst>
                <a:ext uri="{FF2B5EF4-FFF2-40B4-BE49-F238E27FC236}">
                  <a16:creationId xmlns:a16="http://schemas.microsoft.com/office/drawing/2014/main" id="{354800A7-FD41-499E-AA25-976467EEA6EB}"/>
                </a:ext>
              </a:extLst>
            </p:cNvPr>
            <p:cNvSpPr/>
            <p:nvPr/>
          </p:nvSpPr>
          <p:spPr bwMode="auto">
            <a:xfrm>
              <a:off x="5519033" y="2406461"/>
              <a:ext cx="839187" cy="839187"/>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50" normalizeH="0" baseline="0" noProof="0">
                  <a:ln>
                    <a:noFill/>
                  </a:ln>
                  <a:solidFill>
                    <a:srgbClr val="E6E6E6">
                      <a:lumMod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DevOps</a:t>
              </a:r>
            </a:p>
          </p:txBody>
        </p:sp>
      </p:grpSp>
      <p:pic>
        <p:nvPicPr>
          <p:cNvPr id="12" name="Picture 11" descr="A close up of a sign&#10;&#10;Description generated with high confidence">
            <a:extLst>
              <a:ext uri="{FF2B5EF4-FFF2-40B4-BE49-F238E27FC236}">
                <a16:creationId xmlns:a16="http://schemas.microsoft.com/office/drawing/2014/main" id="{B9905F52-10E3-4B55-9CF3-83A957B68B80}"/>
              </a:ext>
            </a:extLst>
          </p:cNvPr>
          <p:cNvPicPr>
            <a:picLocks noChangeAspect="1"/>
          </p:cNvPicPr>
          <p:nvPr/>
        </p:nvPicPr>
        <p:blipFill>
          <a:blip r:embed="rId9"/>
          <a:stretch>
            <a:fillRect/>
          </a:stretch>
        </p:blipFill>
        <p:spPr>
          <a:xfrm>
            <a:off x="3398837" y="2178041"/>
            <a:ext cx="962042" cy="481021"/>
          </a:xfrm>
          <a:prstGeom prst="rect">
            <a:avLst/>
          </a:prstGeom>
        </p:spPr>
      </p:pic>
      <p:pic>
        <p:nvPicPr>
          <p:cNvPr id="13" name="Picture 12">
            <a:extLst>
              <a:ext uri="{FF2B5EF4-FFF2-40B4-BE49-F238E27FC236}">
                <a16:creationId xmlns:a16="http://schemas.microsoft.com/office/drawing/2014/main" id="{106A7DBA-50A7-412D-84A3-09A5AC0C8693}"/>
              </a:ext>
            </a:extLst>
          </p:cNvPr>
          <p:cNvPicPr>
            <a:picLocks noChangeAspect="1"/>
          </p:cNvPicPr>
          <p:nvPr/>
        </p:nvPicPr>
        <p:blipFill>
          <a:blip r:embed="rId10"/>
          <a:stretch>
            <a:fillRect/>
          </a:stretch>
        </p:blipFill>
        <p:spPr>
          <a:xfrm>
            <a:off x="2332037" y="3117481"/>
            <a:ext cx="1093689" cy="256333"/>
          </a:xfrm>
          <a:prstGeom prst="rect">
            <a:avLst/>
          </a:prstGeom>
        </p:spPr>
      </p:pic>
      <p:pic>
        <p:nvPicPr>
          <p:cNvPr id="11" name="Picture 10">
            <a:extLst>
              <a:ext uri="{FF2B5EF4-FFF2-40B4-BE49-F238E27FC236}">
                <a16:creationId xmlns:a16="http://schemas.microsoft.com/office/drawing/2014/main" id="{894083B0-FCF3-4936-B342-05486999F3E9}"/>
              </a:ext>
            </a:extLst>
          </p:cNvPr>
          <p:cNvPicPr>
            <a:picLocks noChangeAspect="1"/>
          </p:cNvPicPr>
          <p:nvPr/>
        </p:nvPicPr>
        <p:blipFill>
          <a:blip r:embed="rId11"/>
          <a:stretch>
            <a:fillRect/>
          </a:stretch>
        </p:blipFill>
        <p:spPr>
          <a:xfrm>
            <a:off x="1265237" y="1993035"/>
            <a:ext cx="974433" cy="601225"/>
          </a:xfrm>
          <a:prstGeom prst="rect">
            <a:avLst/>
          </a:prstGeom>
        </p:spPr>
      </p:pic>
      <p:pic>
        <p:nvPicPr>
          <p:cNvPr id="20" name="Picture 19" descr="A drawing of a face&#10;&#10;Description generated with high confidence">
            <a:extLst>
              <a:ext uri="{FF2B5EF4-FFF2-40B4-BE49-F238E27FC236}">
                <a16:creationId xmlns:a16="http://schemas.microsoft.com/office/drawing/2014/main" id="{F31A7CC3-FAEA-43D4-9FF1-4105B46A52DE}"/>
              </a:ext>
            </a:extLst>
          </p:cNvPr>
          <p:cNvPicPr>
            <a:picLocks noChangeAspect="1"/>
          </p:cNvPicPr>
          <p:nvPr/>
        </p:nvPicPr>
        <p:blipFill rotWithShape="1">
          <a:blip r:embed="rId12">
            <a:clrChange>
              <a:clrFrom>
                <a:srgbClr val="FFFEFD"/>
              </a:clrFrom>
              <a:clrTo>
                <a:srgbClr val="FFFEFD">
                  <a:alpha val="0"/>
                </a:srgbClr>
              </a:clrTo>
            </a:clrChange>
          </a:blip>
          <a:srcRect l="3355" t="12699" r="5707" b="7516"/>
          <a:stretch/>
        </p:blipFill>
        <p:spPr>
          <a:xfrm>
            <a:off x="4802976" y="3826963"/>
            <a:ext cx="881861" cy="547006"/>
          </a:xfrm>
          <a:prstGeom prst="rect">
            <a:avLst/>
          </a:prstGeom>
        </p:spPr>
      </p:pic>
      <p:pic>
        <p:nvPicPr>
          <p:cNvPr id="21" name="Picture 20" descr="A close up of a sign&#10;&#10;Description generated with very high confidence">
            <a:extLst>
              <a:ext uri="{FF2B5EF4-FFF2-40B4-BE49-F238E27FC236}">
                <a16:creationId xmlns:a16="http://schemas.microsoft.com/office/drawing/2014/main" id="{8F61563D-8E2B-4D1E-AB7D-3859F5D36F81}"/>
              </a:ext>
            </a:extLst>
          </p:cNvPr>
          <p:cNvPicPr>
            <a:picLocks noChangeAspect="1"/>
          </p:cNvPicPr>
          <p:nvPr/>
        </p:nvPicPr>
        <p:blipFill>
          <a:blip r:embed="rId13"/>
          <a:stretch>
            <a:fillRect/>
          </a:stretch>
        </p:blipFill>
        <p:spPr>
          <a:xfrm>
            <a:off x="3856037" y="3923885"/>
            <a:ext cx="870739" cy="533763"/>
          </a:xfrm>
          <a:prstGeom prst="rect">
            <a:avLst/>
          </a:prstGeom>
        </p:spPr>
      </p:pic>
      <p:pic>
        <p:nvPicPr>
          <p:cNvPr id="22" name="Picture 21" descr="A close up of a logo&#10;&#10;Description generated with very high confidence">
            <a:extLst>
              <a:ext uri="{FF2B5EF4-FFF2-40B4-BE49-F238E27FC236}">
                <a16:creationId xmlns:a16="http://schemas.microsoft.com/office/drawing/2014/main" id="{9605F6AD-C235-472E-943E-A4E5A7946140}"/>
              </a:ext>
            </a:extLst>
          </p:cNvPr>
          <p:cNvPicPr>
            <a:picLocks noChangeAspect="1"/>
          </p:cNvPicPr>
          <p:nvPr/>
        </p:nvPicPr>
        <p:blipFill>
          <a:blip r:embed="rId14"/>
          <a:stretch>
            <a:fillRect/>
          </a:stretch>
        </p:blipFill>
        <p:spPr>
          <a:xfrm>
            <a:off x="2407874" y="3877704"/>
            <a:ext cx="533763" cy="533763"/>
          </a:xfrm>
          <a:prstGeom prst="rect">
            <a:avLst/>
          </a:prstGeom>
        </p:spPr>
      </p:pic>
      <p:pic>
        <p:nvPicPr>
          <p:cNvPr id="23" name="Picture 22">
            <a:extLst>
              <a:ext uri="{FF2B5EF4-FFF2-40B4-BE49-F238E27FC236}">
                <a16:creationId xmlns:a16="http://schemas.microsoft.com/office/drawing/2014/main" id="{83B8CEF3-0086-4383-9641-F6DE7BDDA818}"/>
              </a:ext>
            </a:extLst>
          </p:cNvPr>
          <p:cNvPicPr>
            <a:picLocks noChangeAspect="1"/>
          </p:cNvPicPr>
          <p:nvPr/>
        </p:nvPicPr>
        <p:blipFill>
          <a:blip r:embed="rId10"/>
          <a:stretch>
            <a:fillRect/>
          </a:stretch>
        </p:blipFill>
        <p:spPr>
          <a:xfrm>
            <a:off x="1216152" y="4002927"/>
            <a:ext cx="1093689" cy="256333"/>
          </a:xfrm>
          <a:prstGeom prst="rect">
            <a:avLst/>
          </a:prstGeom>
        </p:spPr>
      </p:pic>
      <p:pic>
        <p:nvPicPr>
          <p:cNvPr id="24" name="Picture 23">
            <a:extLst>
              <a:ext uri="{FF2B5EF4-FFF2-40B4-BE49-F238E27FC236}">
                <a16:creationId xmlns:a16="http://schemas.microsoft.com/office/drawing/2014/main" id="{BEAEA065-8305-4E02-AECD-44B133AFC1AD}"/>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3067810" y="3906115"/>
            <a:ext cx="712027" cy="480619"/>
          </a:xfrm>
          <a:prstGeom prst="rect">
            <a:avLst/>
          </a:prstGeom>
        </p:spPr>
      </p:pic>
      <p:pic>
        <p:nvPicPr>
          <p:cNvPr id="25" name="Picture 24">
            <a:extLst>
              <a:ext uri="{FF2B5EF4-FFF2-40B4-BE49-F238E27FC236}">
                <a16:creationId xmlns:a16="http://schemas.microsoft.com/office/drawing/2014/main" id="{088474A8-0D8C-4C58-9BD4-561D7521AEFB}"/>
              </a:ext>
            </a:extLst>
          </p:cNvPr>
          <p:cNvPicPr>
            <a:picLocks noChangeAspect="1"/>
          </p:cNvPicPr>
          <p:nvPr/>
        </p:nvPicPr>
        <p:blipFill>
          <a:blip r:embed="rId16"/>
          <a:stretch>
            <a:fillRect/>
          </a:stretch>
        </p:blipFill>
        <p:spPr>
          <a:xfrm>
            <a:off x="14668" y="3888220"/>
            <a:ext cx="1174369" cy="485749"/>
          </a:xfrm>
          <a:prstGeom prst="rect">
            <a:avLst/>
          </a:prstGeom>
        </p:spPr>
      </p:pic>
      <p:pic>
        <p:nvPicPr>
          <p:cNvPr id="26" name="Picture 25" descr="A drawing of a face&#10;&#10;Description generated with high confidence">
            <a:extLst>
              <a:ext uri="{FF2B5EF4-FFF2-40B4-BE49-F238E27FC236}">
                <a16:creationId xmlns:a16="http://schemas.microsoft.com/office/drawing/2014/main" id="{DDDECFDE-3DFB-4947-9FBD-E602B3FEC00E}"/>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7652702" y="3843196"/>
            <a:ext cx="851535" cy="670573"/>
          </a:xfrm>
          <a:prstGeom prst="rect">
            <a:avLst/>
          </a:prstGeom>
        </p:spPr>
      </p:pic>
      <p:pic>
        <p:nvPicPr>
          <p:cNvPr id="27" name="Picture 26">
            <a:extLst>
              <a:ext uri="{FF2B5EF4-FFF2-40B4-BE49-F238E27FC236}">
                <a16:creationId xmlns:a16="http://schemas.microsoft.com/office/drawing/2014/main" id="{7EB204B5-AFB4-40E8-B975-78B01BDB5358}"/>
              </a:ext>
            </a:extLst>
          </p:cNvPr>
          <p:cNvPicPr>
            <a:picLocks noChangeAspect="1"/>
          </p:cNvPicPr>
          <p:nvPr/>
        </p:nvPicPr>
        <p:blipFill>
          <a:blip r:embed="rId18"/>
          <a:stretch>
            <a:fillRect/>
          </a:stretch>
        </p:blipFill>
        <p:spPr>
          <a:xfrm>
            <a:off x="4248765" y="4909955"/>
            <a:ext cx="1436072" cy="477494"/>
          </a:xfrm>
          <a:prstGeom prst="rect">
            <a:avLst/>
          </a:prstGeom>
        </p:spPr>
      </p:pic>
      <p:pic>
        <p:nvPicPr>
          <p:cNvPr id="28" name="Picture 27">
            <a:extLst>
              <a:ext uri="{FF2B5EF4-FFF2-40B4-BE49-F238E27FC236}">
                <a16:creationId xmlns:a16="http://schemas.microsoft.com/office/drawing/2014/main" id="{50D707D4-A644-4EE8-BD17-A43EDE1D9C60}"/>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2878881" y="4909955"/>
            <a:ext cx="1341758" cy="477494"/>
          </a:xfrm>
          <a:prstGeom prst="rect">
            <a:avLst/>
          </a:prstGeom>
        </p:spPr>
      </p:pic>
      <p:pic>
        <p:nvPicPr>
          <p:cNvPr id="29" name="Picture 28" descr="A close up of a sign&#10;&#10;Description generated with very high confidence">
            <a:extLst>
              <a:ext uri="{FF2B5EF4-FFF2-40B4-BE49-F238E27FC236}">
                <a16:creationId xmlns:a16="http://schemas.microsoft.com/office/drawing/2014/main" id="{837EFDE2-3A26-4A66-9CBD-86E78BB10B1C}"/>
              </a:ext>
            </a:extLst>
          </p:cNvPr>
          <p:cNvPicPr>
            <a:picLocks noChangeAspect="1"/>
          </p:cNvPicPr>
          <p:nvPr/>
        </p:nvPicPr>
        <p:blipFill>
          <a:blip r:embed="rId20"/>
          <a:stretch>
            <a:fillRect/>
          </a:stretch>
        </p:blipFill>
        <p:spPr>
          <a:xfrm>
            <a:off x="7515698" y="5335917"/>
            <a:ext cx="1576695" cy="530443"/>
          </a:xfrm>
          <a:prstGeom prst="rect">
            <a:avLst/>
          </a:prstGeom>
        </p:spPr>
      </p:pic>
      <p:pic>
        <p:nvPicPr>
          <p:cNvPr id="30" name="Picture 29">
            <a:extLst>
              <a:ext uri="{FF2B5EF4-FFF2-40B4-BE49-F238E27FC236}">
                <a16:creationId xmlns:a16="http://schemas.microsoft.com/office/drawing/2014/main" id="{FB9A93E4-345F-4A8C-A678-D72BD44A6B79}"/>
              </a:ext>
            </a:extLst>
          </p:cNvPr>
          <p:cNvPicPr>
            <a:picLocks noChangeAspect="1"/>
          </p:cNvPicPr>
          <p:nvPr/>
        </p:nvPicPr>
        <p:blipFill rotWithShape="1">
          <a:blip r:embed="rId21"/>
          <a:srcRect l="28897" t="9516" b="15012"/>
          <a:stretch/>
        </p:blipFill>
        <p:spPr>
          <a:xfrm>
            <a:off x="9109597" y="5285183"/>
            <a:ext cx="994840" cy="621158"/>
          </a:xfrm>
          <a:prstGeom prst="rect">
            <a:avLst/>
          </a:prstGeom>
        </p:spPr>
      </p:pic>
      <p:pic>
        <p:nvPicPr>
          <p:cNvPr id="32" name="Picture 31">
            <a:extLst>
              <a:ext uri="{FF2B5EF4-FFF2-40B4-BE49-F238E27FC236}">
                <a16:creationId xmlns:a16="http://schemas.microsoft.com/office/drawing/2014/main" id="{E584C72A-58F4-4608-B50C-C3A5F28CF3F2}"/>
              </a:ext>
            </a:extLst>
          </p:cNvPr>
          <p:cNvPicPr>
            <a:picLocks noChangeAspect="1"/>
          </p:cNvPicPr>
          <p:nvPr/>
        </p:nvPicPr>
        <p:blipFill>
          <a:blip r:embed="rId22">
            <a:clrChange>
              <a:clrFrom>
                <a:srgbClr val="FFFFFF"/>
              </a:clrFrom>
              <a:clrTo>
                <a:srgbClr val="FFFFFF">
                  <a:alpha val="0"/>
                </a:srgbClr>
              </a:clrTo>
            </a:clrChange>
          </a:blip>
          <a:stretch>
            <a:fillRect/>
          </a:stretch>
        </p:blipFill>
        <p:spPr>
          <a:xfrm>
            <a:off x="5829750" y="5358174"/>
            <a:ext cx="1975747" cy="605911"/>
          </a:xfrm>
          <a:prstGeom prst="rect">
            <a:avLst/>
          </a:prstGeom>
        </p:spPr>
      </p:pic>
      <p:pic>
        <p:nvPicPr>
          <p:cNvPr id="16" name="Picture 15">
            <a:extLst>
              <a:ext uri="{FF2B5EF4-FFF2-40B4-BE49-F238E27FC236}">
                <a16:creationId xmlns:a16="http://schemas.microsoft.com/office/drawing/2014/main" id="{0B10D014-54BC-47A1-8F6A-9C4A4127A8D6}"/>
              </a:ext>
            </a:extLst>
          </p:cNvPr>
          <p:cNvPicPr>
            <a:picLocks noChangeAspect="1"/>
          </p:cNvPicPr>
          <p:nvPr/>
        </p:nvPicPr>
        <p:blipFill>
          <a:blip r:embed="rId23"/>
          <a:stretch>
            <a:fillRect/>
          </a:stretch>
        </p:blipFill>
        <p:spPr>
          <a:xfrm>
            <a:off x="10150049" y="5304678"/>
            <a:ext cx="1249788" cy="554784"/>
          </a:xfrm>
          <a:prstGeom prst="rect">
            <a:avLst/>
          </a:prstGeom>
        </p:spPr>
      </p:pic>
      <p:pic>
        <p:nvPicPr>
          <p:cNvPr id="39" name="Picture 38" descr="A close up of a sign&#10;&#10;Description generated with high confidence">
            <a:extLst>
              <a:ext uri="{FF2B5EF4-FFF2-40B4-BE49-F238E27FC236}">
                <a16:creationId xmlns:a16="http://schemas.microsoft.com/office/drawing/2014/main" id="{E04D586E-A5D0-41F3-B96B-28787FD468A9}"/>
              </a:ext>
            </a:extLst>
          </p:cNvPr>
          <p:cNvPicPr>
            <a:picLocks noChangeAspect="1"/>
          </p:cNvPicPr>
          <p:nvPr/>
        </p:nvPicPr>
        <p:blipFill>
          <a:blip r:embed="rId24"/>
          <a:stretch>
            <a:fillRect/>
          </a:stretch>
        </p:blipFill>
        <p:spPr>
          <a:xfrm>
            <a:off x="8406683" y="3956977"/>
            <a:ext cx="1508443" cy="311745"/>
          </a:xfrm>
          <a:prstGeom prst="rect">
            <a:avLst/>
          </a:prstGeom>
        </p:spPr>
      </p:pic>
      <p:pic>
        <p:nvPicPr>
          <p:cNvPr id="40" name="Picture 39">
            <a:extLst>
              <a:ext uri="{FF2B5EF4-FFF2-40B4-BE49-F238E27FC236}">
                <a16:creationId xmlns:a16="http://schemas.microsoft.com/office/drawing/2014/main" id="{8221FBB1-C529-459F-AE90-E2725DB9CDA1}"/>
              </a:ext>
            </a:extLst>
          </p:cNvPr>
          <p:cNvPicPr>
            <a:picLocks noChangeAspect="1"/>
          </p:cNvPicPr>
          <p:nvPr/>
        </p:nvPicPr>
        <p:blipFill>
          <a:blip r:embed="rId25"/>
          <a:stretch>
            <a:fillRect/>
          </a:stretch>
        </p:blipFill>
        <p:spPr>
          <a:xfrm>
            <a:off x="3849524" y="5871101"/>
            <a:ext cx="1879523" cy="452080"/>
          </a:xfrm>
          <a:prstGeom prst="rect">
            <a:avLst/>
          </a:prstGeom>
        </p:spPr>
      </p:pic>
      <p:pic>
        <p:nvPicPr>
          <p:cNvPr id="41" name="Picture 40" descr="A picture containing clipart&#10;&#10;Description generated with very high confidence">
            <a:extLst>
              <a:ext uri="{FF2B5EF4-FFF2-40B4-BE49-F238E27FC236}">
                <a16:creationId xmlns:a16="http://schemas.microsoft.com/office/drawing/2014/main" id="{B08AC02A-DDE6-49D3-9AF6-04C800A7A0C4}"/>
              </a:ext>
            </a:extLst>
          </p:cNvPr>
          <p:cNvPicPr>
            <a:picLocks noChangeAspect="1"/>
          </p:cNvPicPr>
          <p:nvPr/>
        </p:nvPicPr>
        <p:blipFill>
          <a:blip r:embed="rId26">
            <a:clrChange>
              <a:clrFrom>
                <a:srgbClr val="FFFFFF"/>
              </a:clrFrom>
              <a:clrTo>
                <a:srgbClr val="FFFFFF">
                  <a:alpha val="0"/>
                </a:srgbClr>
              </a:clrTo>
            </a:clrChange>
          </a:blip>
          <a:stretch>
            <a:fillRect/>
          </a:stretch>
        </p:blipFill>
        <p:spPr>
          <a:xfrm>
            <a:off x="2143615" y="5859462"/>
            <a:ext cx="1653540" cy="466725"/>
          </a:xfrm>
          <a:prstGeom prst="rect">
            <a:avLst/>
          </a:prstGeom>
        </p:spPr>
      </p:pic>
      <p:pic>
        <p:nvPicPr>
          <p:cNvPr id="42" name="Picture 41">
            <a:extLst>
              <a:ext uri="{FF2B5EF4-FFF2-40B4-BE49-F238E27FC236}">
                <a16:creationId xmlns:a16="http://schemas.microsoft.com/office/drawing/2014/main" id="{8A323F6D-C366-4262-A49F-E3D8677E9C02}"/>
              </a:ext>
            </a:extLst>
          </p:cNvPr>
          <p:cNvPicPr>
            <a:picLocks noChangeAspect="1"/>
          </p:cNvPicPr>
          <p:nvPr/>
        </p:nvPicPr>
        <p:blipFill rotWithShape="1">
          <a:blip r:embed="rId27">
            <a:clrChange>
              <a:clrFrom>
                <a:srgbClr val="FEFEFE"/>
              </a:clrFrom>
              <a:clrTo>
                <a:srgbClr val="FEFEFE">
                  <a:alpha val="0"/>
                </a:srgbClr>
              </a:clrTo>
            </a:clrChange>
          </a:blip>
          <a:srcRect l="24401" r="21955"/>
          <a:stretch/>
        </p:blipFill>
        <p:spPr>
          <a:xfrm>
            <a:off x="7067244" y="1934945"/>
            <a:ext cx="662203" cy="817245"/>
          </a:xfrm>
          <a:prstGeom prst="rect">
            <a:avLst/>
          </a:prstGeom>
        </p:spPr>
      </p:pic>
      <p:pic>
        <p:nvPicPr>
          <p:cNvPr id="44" name="Picture 43" descr="A picture containing object, clock&#10;&#10;Description generated with high confidence">
            <a:extLst>
              <a:ext uri="{FF2B5EF4-FFF2-40B4-BE49-F238E27FC236}">
                <a16:creationId xmlns:a16="http://schemas.microsoft.com/office/drawing/2014/main" id="{93CE1180-F3E2-438C-817C-7207A0A4850D}"/>
              </a:ext>
            </a:extLst>
          </p:cNvPr>
          <p:cNvPicPr>
            <a:picLocks noChangeAspect="1"/>
          </p:cNvPicPr>
          <p:nvPr/>
        </p:nvPicPr>
        <p:blipFill>
          <a:blip r:embed="rId28"/>
          <a:stretch>
            <a:fillRect/>
          </a:stretch>
        </p:blipFill>
        <p:spPr>
          <a:xfrm>
            <a:off x="9032874" y="2288539"/>
            <a:ext cx="1071563" cy="294323"/>
          </a:xfrm>
          <a:prstGeom prst="rect">
            <a:avLst/>
          </a:prstGeom>
        </p:spPr>
      </p:pic>
      <p:pic>
        <p:nvPicPr>
          <p:cNvPr id="45" name="Picture 44">
            <a:extLst>
              <a:ext uri="{FF2B5EF4-FFF2-40B4-BE49-F238E27FC236}">
                <a16:creationId xmlns:a16="http://schemas.microsoft.com/office/drawing/2014/main" id="{A31B1BAC-BC36-413E-A7A5-F7AC361314BC}"/>
              </a:ext>
            </a:extLst>
          </p:cNvPr>
          <p:cNvPicPr>
            <a:picLocks noChangeAspect="1"/>
          </p:cNvPicPr>
          <p:nvPr/>
        </p:nvPicPr>
        <p:blipFill>
          <a:blip r:embed="rId29"/>
          <a:stretch>
            <a:fillRect/>
          </a:stretch>
        </p:blipFill>
        <p:spPr>
          <a:xfrm>
            <a:off x="10241280" y="3040062"/>
            <a:ext cx="609600" cy="609600"/>
          </a:xfrm>
          <a:prstGeom prst="rect">
            <a:avLst/>
          </a:prstGeom>
        </p:spPr>
      </p:pic>
      <p:pic>
        <p:nvPicPr>
          <p:cNvPr id="46" name="Picture 45">
            <a:extLst>
              <a:ext uri="{FF2B5EF4-FFF2-40B4-BE49-F238E27FC236}">
                <a16:creationId xmlns:a16="http://schemas.microsoft.com/office/drawing/2014/main" id="{730D8EA8-3F54-461F-9890-2FA376A89272}"/>
              </a:ext>
            </a:extLst>
          </p:cNvPr>
          <p:cNvPicPr>
            <a:picLocks noChangeAspect="1"/>
          </p:cNvPicPr>
          <p:nvPr/>
        </p:nvPicPr>
        <p:blipFill rotWithShape="1">
          <a:blip r:embed="rId22">
            <a:clrChange>
              <a:clrFrom>
                <a:srgbClr val="FFFFFF"/>
              </a:clrFrom>
              <a:clrTo>
                <a:srgbClr val="FFFFFF">
                  <a:alpha val="0"/>
                </a:srgbClr>
              </a:clrTo>
            </a:clrChange>
          </a:blip>
          <a:srcRect l="12821" t="7694" r="13781" b="16241"/>
          <a:stretch/>
        </p:blipFill>
        <p:spPr>
          <a:xfrm>
            <a:off x="10923483" y="3060724"/>
            <a:ext cx="1458076" cy="463402"/>
          </a:xfrm>
          <a:prstGeom prst="rect">
            <a:avLst/>
          </a:prstGeom>
        </p:spPr>
      </p:pic>
      <p:pic>
        <p:nvPicPr>
          <p:cNvPr id="47" name="Picture 46" descr="A close up of a sign&#10;&#10;Description generated with very high confidence">
            <a:extLst>
              <a:ext uri="{FF2B5EF4-FFF2-40B4-BE49-F238E27FC236}">
                <a16:creationId xmlns:a16="http://schemas.microsoft.com/office/drawing/2014/main" id="{5B4EDFC7-A690-4F3C-8AA1-4D6F2A598382}"/>
              </a:ext>
            </a:extLst>
          </p:cNvPr>
          <p:cNvPicPr>
            <a:picLocks noChangeAspect="1"/>
          </p:cNvPicPr>
          <p:nvPr/>
        </p:nvPicPr>
        <p:blipFill>
          <a:blip r:embed="rId20"/>
          <a:stretch>
            <a:fillRect/>
          </a:stretch>
        </p:blipFill>
        <p:spPr>
          <a:xfrm>
            <a:off x="10954512" y="3540124"/>
            <a:ext cx="1313688" cy="441960"/>
          </a:xfrm>
          <a:prstGeom prst="rect">
            <a:avLst/>
          </a:prstGeom>
        </p:spPr>
      </p:pic>
      <p:pic>
        <p:nvPicPr>
          <p:cNvPr id="48" name="Picture 47">
            <a:extLst>
              <a:ext uri="{FF2B5EF4-FFF2-40B4-BE49-F238E27FC236}">
                <a16:creationId xmlns:a16="http://schemas.microsoft.com/office/drawing/2014/main" id="{D426E44E-7186-4EC7-9947-9E1242900B0B}"/>
              </a:ext>
            </a:extLst>
          </p:cNvPr>
          <p:cNvPicPr>
            <a:picLocks noChangeAspect="1"/>
          </p:cNvPicPr>
          <p:nvPr/>
        </p:nvPicPr>
        <p:blipFill rotWithShape="1">
          <a:blip r:embed="rId21"/>
          <a:srcRect l="28897" t="9516" b="15012"/>
          <a:stretch/>
        </p:blipFill>
        <p:spPr>
          <a:xfrm>
            <a:off x="10942637" y="1439862"/>
            <a:ext cx="906410" cy="565944"/>
          </a:xfrm>
          <a:prstGeom prst="rect">
            <a:avLst/>
          </a:prstGeom>
        </p:spPr>
      </p:pic>
      <p:pic>
        <p:nvPicPr>
          <p:cNvPr id="4" name="Graphic 3">
            <a:extLst>
              <a:ext uri="{FF2B5EF4-FFF2-40B4-BE49-F238E27FC236}">
                <a16:creationId xmlns:a16="http://schemas.microsoft.com/office/drawing/2014/main" id="{53073A8F-FDD1-4BD3-A3C2-E491BA2FA309}"/>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405460" y="339840"/>
            <a:ext cx="648343" cy="525529"/>
          </a:xfrm>
          <a:prstGeom prst="rect">
            <a:avLst/>
          </a:prstGeom>
        </p:spPr>
      </p:pic>
      <p:pic>
        <p:nvPicPr>
          <p:cNvPr id="6" name="Graphic 5">
            <a:extLst>
              <a:ext uri="{FF2B5EF4-FFF2-40B4-BE49-F238E27FC236}">
                <a16:creationId xmlns:a16="http://schemas.microsoft.com/office/drawing/2014/main" id="{C71F4613-5AF4-48DC-93CD-C3D6108194CD}"/>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0163663" y="3612567"/>
            <a:ext cx="739033" cy="739033"/>
          </a:xfrm>
          <a:prstGeom prst="rect">
            <a:avLst/>
          </a:prstGeom>
        </p:spPr>
      </p:pic>
      <p:pic>
        <p:nvPicPr>
          <p:cNvPr id="49" name="Picture 48">
            <a:extLst>
              <a:ext uri="{FF2B5EF4-FFF2-40B4-BE49-F238E27FC236}">
                <a16:creationId xmlns:a16="http://schemas.microsoft.com/office/drawing/2014/main" id="{827E85F5-94D5-4AD5-922F-3AB656CF8404}"/>
              </a:ext>
            </a:extLst>
          </p:cNvPr>
          <p:cNvPicPr>
            <a:picLocks noChangeAspect="1"/>
          </p:cNvPicPr>
          <p:nvPr/>
        </p:nvPicPr>
        <p:blipFill>
          <a:blip r:embed="rId23"/>
          <a:stretch>
            <a:fillRect/>
          </a:stretch>
        </p:blipFill>
        <p:spPr>
          <a:xfrm>
            <a:off x="10985856" y="2069770"/>
            <a:ext cx="1024826" cy="454923"/>
          </a:xfrm>
          <a:prstGeom prst="rect">
            <a:avLst/>
          </a:prstGeom>
        </p:spPr>
      </p:pic>
      <p:pic>
        <p:nvPicPr>
          <p:cNvPr id="18" name="Picture 17">
            <a:extLst>
              <a:ext uri="{FF2B5EF4-FFF2-40B4-BE49-F238E27FC236}">
                <a16:creationId xmlns:a16="http://schemas.microsoft.com/office/drawing/2014/main" id="{9987817D-2D8A-409E-9C74-597228D74A20}"/>
              </a:ext>
            </a:extLst>
          </p:cNvPr>
          <p:cNvPicPr>
            <a:picLocks noChangeAspect="1"/>
          </p:cNvPicPr>
          <p:nvPr/>
        </p:nvPicPr>
        <p:blipFill>
          <a:blip r:embed="rId34"/>
          <a:stretch>
            <a:fillRect/>
          </a:stretch>
        </p:blipFill>
        <p:spPr>
          <a:xfrm>
            <a:off x="7973568" y="3035808"/>
            <a:ext cx="1032672" cy="362988"/>
          </a:xfrm>
          <a:prstGeom prst="rect">
            <a:avLst/>
          </a:prstGeom>
        </p:spPr>
      </p:pic>
      <p:pic>
        <p:nvPicPr>
          <p:cNvPr id="1026" name="Picture 2" descr="https://dt-cdn.net/wp-content/uploads/2016/12/dynatrace_logo.png">
            <a:extLst>
              <a:ext uri="{FF2B5EF4-FFF2-40B4-BE49-F238E27FC236}">
                <a16:creationId xmlns:a16="http://schemas.microsoft.com/office/drawing/2014/main" id="{1B622895-46E9-4DD2-8400-749CD21B5034}"/>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8421750" y="665745"/>
            <a:ext cx="677862" cy="677862"/>
          </a:xfrm>
          <a:prstGeom prst="rect">
            <a:avLst/>
          </a:prstGeom>
          <a:noFill/>
          <a:extLst>
            <a:ext uri="{909E8E84-426E-40DD-AFC4-6F175D3DCCD1}">
              <a14:hiddenFill xmlns:a14="http://schemas.microsoft.com/office/drawing/2010/main">
                <a:solidFill>
                  <a:srgbClr val="FFFFFF"/>
                </a:solidFill>
              </a14:hiddenFill>
            </a:ext>
          </a:extLst>
        </p:spPr>
      </p:pic>
      <p:cxnSp>
        <p:nvCxnSpPr>
          <p:cNvPr id="52" name="Straight Connector 51">
            <a:extLst>
              <a:ext uri="{FF2B5EF4-FFF2-40B4-BE49-F238E27FC236}">
                <a16:creationId xmlns:a16="http://schemas.microsoft.com/office/drawing/2014/main" id="{E4213B6C-2F50-4BBB-B69C-2B3C01577AD0}"/>
              </a:ext>
            </a:extLst>
          </p:cNvPr>
          <p:cNvCxnSpPr>
            <a:cxnSpLocks/>
          </p:cNvCxnSpPr>
          <p:nvPr/>
        </p:nvCxnSpPr>
        <p:spPr>
          <a:xfrm flipV="1">
            <a:off x="3044952" y="3794760"/>
            <a:ext cx="0" cy="694092"/>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53B561D8-3B41-4E61-B199-3DA768ACB919}"/>
              </a:ext>
            </a:extLst>
          </p:cNvPr>
          <p:cNvPicPr>
            <a:picLocks noChangeAspect="1"/>
          </p:cNvPicPr>
          <p:nvPr/>
        </p:nvPicPr>
        <p:blipFill rotWithShape="1">
          <a:blip r:embed="rId36">
            <a:clrChange>
              <a:clrFrom>
                <a:srgbClr val="FFFFFF"/>
              </a:clrFrom>
              <a:clrTo>
                <a:srgbClr val="FFFFFF">
                  <a:alpha val="0"/>
                </a:srgbClr>
              </a:clrTo>
            </a:clrChange>
          </a:blip>
          <a:srcRect t="29072" b="29279"/>
          <a:stretch/>
        </p:blipFill>
        <p:spPr>
          <a:xfrm>
            <a:off x="8269035" y="367006"/>
            <a:ext cx="1057275" cy="298323"/>
          </a:xfrm>
          <a:prstGeom prst="rect">
            <a:avLst/>
          </a:prstGeom>
        </p:spPr>
      </p:pic>
      <p:pic>
        <p:nvPicPr>
          <p:cNvPr id="59" name="Picture 58">
            <a:extLst>
              <a:ext uri="{FF2B5EF4-FFF2-40B4-BE49-F238E27FC236}">
                <a16:creationId xmlns:a16="http://schemas.microsoft.com/office/drawing/2014/main" id="{0A4539B1-6BBE-4AE1-AF86-4675E69A47AC}"/>
              </a:ext>
            </a:extLst>
          </p:cNvPr>
          <p:cNvPicPr>
            <a:picLocks noChangeAspect="1"/>
          </p:cNvPicPr>
          <p:nvPr/>
        </p:nvPicPr>
        <p:blipFill rotWithShape="1">
          <a:blip r:embed="rId37">
            <a:clrChange>
              <a:clrFrom>
                <a:srgbClr val="FFFFFF"/>
              </a:clrFrom>
              <a:clrTo>
                <a:srgbClr val="FFFFFF">
                  <a:alpha val="0"/>
                </a:srgbClr>
              </a:clrTo>
            </a:clrChange>
          </a:blip>
          <a:srcRect t="32118" b="33546"/>
          <a:stretch/>
        </p:blipFill>
        <p:spPr>
          <a:xfrm>
            <a:off x="7256588" y="980388"/>
            <a:ext cx="1096273" cy="282312"/>
          </a:xfrm>
          <a:prstGeom prst="rect">
            <a:avLst/>
          </a:prstGeom>
        </p:spPr>
      </p:pic>
      <p:pic>
        <p:nvPicPr>
          <p:cNvPr id="60" name="Picture 59">
            <a:extLst>
              <a:ext uri="{FF2B5EF4-FFF2-40B4-BE49-F238E27FC236}">
                <a16:creationId xmlns:a16="http://schemas.microsoft.com/office/drawing/2014/main" id="{8F412E3B-CAC6-4FAE-B6D8-E6083A43C3CA}"/>
              </a:ext>
            </a:extLst>
          </p:cNvPr>
          <p:cNvPicPr>
            <a:picLocks noChangeAspect="1"/>
          </p:cNvPicPr>
          <p:nvPr/>
        </p:nvPicPr>
        <p:blipFill rotWithShape="1">
          <a:blip r:embed="rId38">
            <a:clrChange>
              <a:clrFrom>
                <a:srgbClr val="FFFFFF"/>
              </a:clrFrom>
              <a:clrTo>
                <a:srgbClr val="FFFFFF">
                  <a:alpha val="0"/>
                </a:srgbClr>
              </a:clrTo>
            </a:clrChange>
          </a:blip>
          <a:srcRect t="32609" b="32682"/>
          <a:stretch/>
        </p:blipFill>
        <p:spPr>
          <a:xfrm>
            <a:off x="6242361" y="812210"/>
            <a:ext cx="1014228" cy="352028"/>
          </a:xfrm>
          <a:prstGeom prst="rect">
            <a:avLst/>
          </a:prstGeom>
        </p:spPr>
      </p:pic>
      <p:grpSp>
        <p:nvGrpSpPr>
          <p:cNvPr id="68" name="Group 67">
            <a:extLst>
              <a:ext uri="{FF2B5EF4-FFF2-40B4-BE49-F238E27FC236}">
                <a16:creationId xmlns:a16="http://schemas.microsoft.com/office/drawing/2014/main" id="{0E336914-4591-43A5-85B8-D308D6778FFE}"/>
              </a:ext>
            </a:extLst>
          </p:cNvPr>
          <p:cNvGrpSpPr/>
          <p:nvPr/>
        </p:nvGrpSpPr>
        <p:grpSpPr>
          <a:xfrm>
            <a:off x="5138927" y="2039111"/>
            <a:ext cx="1609344" cy="1609344"/>
            <a:chOff x="5138927" y="2039111"/>
            <a:chExt cx="1609344" cy="1609344"/>
          </a:xfrm>
        </p:grpSpPr>
        <p:sp>
          <p:nvSpPr>
            <p:cNvPr id="69" name="Flowchart: Connector 68">
              <a:extLst>
                <a:ext uri="{FF2B5EF4-FFF2-40B4-BE49-F238E27FC236}">
                  <a16:creationId xmlns:a16="http://schemas.microsoft.com/office/drawing/2014/main" id="{DE0391D7-A17E-4953-B344-E5EA46A054EC}"/>
                </a:ext>
              </a:extLst>
            </p:cNvPr>
            <p:cNvSpPr/>
            <p:nvPr/>
          </p:nvSpPr>
          <p:spPr bwMode="auto">
            <a:xfrm>
              <a:off x="5138927" y="2039111"/>
              <a:ext cx="1609344" cy="1609344"/>
            </a:xfrm>
            <a:prstGeom prst="flowChartConnector">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CA"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0" name="Picture 69" descr="Visual Studio Team Services">
              <a:extLst>
                <a:ext uri="{FF2B5EF4-FFF2-40B4-BE49-F238E27FC236}">
                  <a16:creationId xmlns:a16="http://schemas.microsoft.com/office/drawing/2014/main" id="{E6F3FD3A-FF10-4DA0-A0BE-778C14AEBA1D}"/>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5394960" y="2356164"/>
              <a:ext cx="975238" cy="975238"/>
            </a:xfrm>
            <a:prstGeom prst="rect">
              <a:avLst/>
            </a:prstGeom>
          </p:spPr>
        </p:pic>
      </p:grpSp>
    </p:spTree>
    <p:extLst>
      <p:ext uri="{BB962C8B-B14F-4D97-AF65-F5344CB8AC3E}">
        <p14:creationId xmlns:p14="http://schemas.microsoft.com/office/powerpoint/2010/main" val="1067854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50"/>
                                        <p:tgtEl>
                                          <p:spTgt spid="12"/>
                                        </p:tgtEl>
                                      </p:cBhvr>
                                    </p:animEffect>
                                  </p:childTnLst>
                                </p:cTn>
                              </p:par>
                            </p:childTnLst>
                          </p:cTn>
                        </p:par>
                        <p:par>
                          <p:cTn id="8" fill="hold">
                            <p:stCondLst>
                              <p:cond delay="15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50"/>
                                        <p:tgtEl>
                                          <p:spTgt spid="13"/>
                                        </p:tgtEl>
                                      </p:cBhvr>
                                    </p:animEffect>
                                  </p:childTnLst>
                                </p:cTn>
                              </p:par>
                            </p:childTnLst>
                          </p:cTn>
                        </p:par>
                        <p:par>
                          <p:cTn id="12" fill="hold">
                            <p:stCondLst>
                              <p:cond delay="3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50"/>
                                        <p:tgtEl>
                                          <p:spTgt spid="11"/>
                                        </p:tgtEl>
                                      </p:cBhvr>
                                    </p:animEffect>
                                  </p:childTnLst>
                                </p:cTn>
                              </p:par>
                            </p:childTnLst>
                          </p:cTn>
                        </p:par>
                        <p:par>
                          <p:cTn id="16" fill="hold">
                            <p:stCondLst>
                              <p:cond delay="45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50"/>
                                        <p:tgtEl>
                                          <p:spTgt spid="20"/>
                                        </p:tgtEl>
                                      </p:cBhvr>
                                    </p:animEffect>
                                  </p:childTnLst>
                                </p:cTn>
                              </p:par>
                            </p:childTnLst>
                          </p:cTn>
                        </p:par>
                        <p:par>
                          <p:cTn id="20" fill="hold">
                            <p:stCondLst>
                              <p:cond delay="600"/>
                            </p:stCondLst>
                            <p:childTnLst>
                              <p:par>
                                <p:cTn id="21" presetID="10" presetClass="entr" presetSubtype="0"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150"/>
                                        <p:tgtEl>
                                          <p:spTgt spid="21"/>
                                        </p:tgtEl>
                                      </p:cBhvr>
                                    </p:animEffect>
                                  </p:childTnLst>
                                </p:cTn>
                              </p:par>
                            </p:childTnLst>
                          </p:cTn>
                        </p:par>
                        <p:par>
                          <p:cTn id="24" fill="hold">
                            <p:stCondLst>
                              <p:cond delay="750"/>
                            </p:stCondLst>
                            <p:childTnLst>
                              <p:par>
                                <p:cTn id="25" presetID="10" presetClass="entr" presetSubtype="0" fill="hold"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150"/>
                                        <p:tgtEl>
                                          <p:spTgt spid="22"/>
                                        </p:tgtEl>
                                      </p:cBhvr>
                                    </p:animEffect>
                                  </p:childTnLst>
                                </p:cTn>
                              </p:par>
                            </p:childTnLst>
                          </p:cTn>
                        </p:par>
                        <p:par>
                          <p:cTn id="28" fill="hold">
                            <p:stCondLst>
                              <p:cond delay="900"/>
                            </p:stCondLst>
                            <p:childTnLst>
                              <p:par>
                                <p:cTn id="29" presetID="10" presetClass="entr" presetSubtype="0" fill="hold"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150"/>
                                        <p:tgtEl>
                                          <p:spTgt spid="23"/>
                                        </p:tgtEl>
                                      </p:cBhvr>
                                    </p:animEffect>
                                  </p:childTnLst>
                                </p:cTn>
                              </p:par>
                            </p:childTnLst>
                          </p:cTn>
                        </p:par>
                        <p:par>
                          <p:cTn id="32" fill="hold">
                            <p:stCondLst>
                              <p:cond delay="1050"/>
                            </p:stCondLst>
                            <p:childTnLst>
                              <p:par>
                                <p:cTn id="33" presetID="10" presetClass="entr" presetSubtype="0"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150"/>
                                        <p:tgtEl>
                                          <p:spTgt spid="24"/>
                                        </p:tgtEl>
                                      </p:cBhvr>
                                    </p:animEffect>
                                  </p:childTnLst>
                                </p:cTn>
                              </p:par>
                            </p:childTnLst>
                          </p:cTn>
                        </p:par>
                        <p:par>
                          <p:cTn id="36" fill="hold">
                            <p:stCondLst>
                              <p:cond delay="1200"/>
                            </p:stCondLst>
                            <p:childTnLst>
                              <p:par>
                                <p:cTn id="37" presetID="10" presetClass="entr" presetSubtype="0" fill="hold"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150"/>
                                        <p:tgtEl>
                                          <p:spTgt spid="25"/>
                                        </p:tgtEl>
                                      </p:cBhvr>
                                    </p:animEffect>
                                  </p:childTnLst>
                                </p:cTn>
                              </p:par>
                            </p:childTnLst>
                          </p:cTn>
                        </p:par>
                        <p:par>
                          <p:cTn id="40" fill="hold">
                            <p:stCondLst>
                              <p:cond delay="1350"/>
                            </p:stCondLst>
                            <p:childTnLst>
                              <p:par>
                                <p:cTn id="41" presetID="10" presetClass="entr" presetSubtype="0"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150"/>
                                        <p:tgtEl>
                                          <p:spTgt spid="26"/>
                                        </p:tgtEl>
                                      </p:cBhvr>
                                    </p:animEffect>
                                  </p:childTnLst>
                                </p:cTn>
                              </p:par>
                            </p:childTnLst>
                          </p:cTn>
                        </p:par>
                        <p:par>
                          <p:cTn id="44" fill="hold">
                            <p:stCondLst>
                              <p:cond delay="1500"/>
                            </p:stCondLst>
                            <p:childTnLst>
                              <p:par>
                                <p:cTn id="45" presetID="10" presetClass="entr" presetSubtype="0"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150"/>
                                        <p:tgtEl>
                                          <p:spTgt spid="27"/>
                                        </p:tgtEl>
                                      </p:cBhvr>
                                    </p:animEffect>
                                  </p:childTnLst>
                                </p:cTn>
                              </p:par>
                            </p:childTnLst>
                          </p:cTn>
                        </p:par>
                        <p:par>
                          <p:cTn id="48" fill="hold">
                            <p:stCondLst>
                              <p:cond delay="1650"/>
                            </p:stCondLst>
                            <p:childTnLst>
                              <p:par>
                                <p:cTn id="49" presetID="10" presetClass="entr" presetSubtype="0" fill="hold"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150"/>
                                        <p:tgtEl>
                                          <p:spTgt spid="28"/>
                                        </p:tgtEl>
                                      </p:cBhvr>
                                    </p:animEffect>
                                  </p:childTnLst>
                                </p:cTn>
                              </p:par>
                            </p:childTnLst>
                          </p:cTn>
                        </p:par>
                        <p:par>
                          <p:cTn id="52" fill="hold">
                            <p:stCondLst>
                              <p:cond delay="1800"/>
                            </p:stCondLst>
                            <p:childTnLst>
                              <p:par>
                                <p:cTn id="53" presetID="10" presetClass="entr" presetSubtype="0" fill="hold" nodeType="after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150"/>
                                        <p:tgtEl>
                                          <p:spTgt spid="29"/>
                                        </p:tgtEl>
                                      </p:cBhvr>
                                    </p:animEffect>
                                  </p:childTnLst>
                                </p:cTn>
                              </p:par>
                            </p:childTnLst>
                          </p:cTn>
                        </p:par>
                        <p:par>
                          <p:cTn id="56" fill="hold">
                            <p:stCondLst>
                              <p:cond delay="1950"/>
                            </p:stCondLst>
                            <p:childTnLst>
                              <p:par>
                                <p:cTn id="57" presetID="10" presetClass="entr" presetSubtype="0" fill="hold" nodeType="after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150"/>
                                        <p:tgtEl>
                                          <p:spTgt spid="30"/>
                                        </p:tgtEl>
                                      </p:cBhvr>
                                    </p:animEffect>
                                  </p:childTnLst>
                                </p:cTn>
                              </p:par>
                            </p:childTnLst>
                          </p:cTn>
                        </p:par>
                        <p:par>
                          <p:cTn id="60" fill="hold">
                            <p:stCondLst>
                              <p:cond delay="2100"/>
                            </p:stCondLst>
                            <p:childTnLst>
                              <p:par>
                                <p:cTn id="61" presetID="10" presetClass="entr" presetSubtype="0" fill="hold" nodeType="after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150"/>
                                        <p:tgtEl>
                                          <p:spTgt spid="32"/>
                                        </p:tgtEl>
                                      </p:cBhvr>
                                    </p:animEffect>
                                  </p:childTnLst>
                                </p:cTn>
                              </p:par>
                            </p:childTnLst>
                          </p:cTn>
                        </p:par>
                        <p:par>
                          <p:cTn id="64" fill="hold">
                            <p:stCondLst>
                              <p:cond delay="2250"/>
                            </p:stCondLst>
                            <p:childTnLst>
                              <p:par>
                                <p:cTn id="65" presetID="10" presetClass="entr" presetSubtype="0" fill="hold" nodeType="after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150"/>
                                        <p:tgtEl>
                                          <p:spTgt spid="16"/>
                                        </p:tgtEl>
                                      </p:cBhvr>
                                    </p:animEffect>
                                  </p:childTnLst>
                                </p:cTn>
                              </p:par>
                            </p:childTnLst>
                          </p:cTn>
                        </p:par>
                        <p:par>
                          <p:cTn id="68" fill="hold">
                            <p:stCondLst>
                              <p:cond delay="2400"/>
                            </p:stCondLst>
                            <p:childTnLst>
                              <p:par>
                                <p:cTn id="69" presetID="10" presetClass="entr" presetSubtype="0" fill="hold" nodeType="after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fade">
                                      <p:cBhvr>
                                        <p:cTn id="71" dur="150"/>
                                        <p:tgtEl>
                                          <p:spTgt spid="39"/>
                                        </p:tgtEl>
                                      </p:cBhvr>
                                    </p:animEffect>
                                  </p:childTnLst>
                                </p:cTn>
                              </p:par>
                            </p:childTnLst>
                          </p:cTn>
                        </p:par>
                        <p:par>
                          <p:cTn id="72" fill="hold">
                            <p:stCondLst>
                              <p:cond delay="2550"/>
                            </p:stCondLst>
                            <p:childTnLst>
                              <p:par>
                                <p:cTn id="73" presetID="10" presetClass="entr" presetSubtype="0" fill="hold" nodeType="after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fade">
                                      <p:cBhvr>
                                        <p:cTn id="75" dur="150"/>
                                        <p:tgtEl>
                                          <p:spTgt spid="40"/>
                                        </p:tgtEl>
                                      </p:cBhvr>
                                    </p:animEffect>
                                  </p:childTnLst>
                                </p:cTn>
                              </p:par>
                            </p:childTnLst>
                          </p:cTn>
                        </p:par>
                        <p:par>
                          <p:cTn id="76" fill="hold">
                            <p:stCondLst>
                              <p:cond delay="2700"/>
                            </p:stCondLst>
                            <p:childTnLst>
                              <p:par>
                                <p:cTn id="77" presetID="10" presetClass="entr" presetSubtype="0" fill="hold" nodeType="after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150"/>
                                        <p:tgtEl>
                                          <p:spTgt spid="41"/>
                                        </p:tgtEl>
                                      </p:cBhvr>
                                    </p:animEffect>
                                  </p:childTnLst>
                                </p:cTn>
                              </p:par>
                            </p:childTnLst>
                          </p:cTn>
                        </p:par>
                        <p:par>
                          <p:cTn id="80" fill="hold">
                            <p:stCondLst>
                              <p:cond delay="2850"/>
                            </p:stCondLst>
                            <p:childTnLst>
                              <p:par>
                                <p:cTn id="81" presetID="10" presetClass="entr" presetSubtype="0" fill="hold" nodeType="afterEffect">
                                  <p:stCondLst>
                                    <p:cond delay="0"/>
                                  </p:stCondLst>
                                  <p:childTnLst>
                                    <p:set>
                                      <p:cBhvr>
                                        <p:cTn id="82" dur="1" fill="hold">
                                          <p:stCondLst>
                                            <p:cond delay="0"/>
                                          </p:stCondLst>
                                        </p:cTn>
                                        <p:tgtEl>
                                          <p:spTgt spid="42"/>
                                        </p:tgtEl>
                                        <p:attrNameLst>
                                          <p:attrName>style.visibility</p:attrName>
                                        </p:attrNameLst>
                                      </p:cBhvr>
                                      <p:to>
                                        <p:strVal val="visible"/>
                                      </p:to>
                                    </p:set>
                                    <p:animEffect transition="in" filter="fade">
                                      <p:cBhvr>
                                        <p:cTn id="83" dur="150"/>
                                        <p:tgtEl>
                                          <p:spTgt spid="42"/>
                                        </p:tgtEl>
                                      </p:cBhvr>
                                    </p:animEffect>
                                  </p:childTnLst>
                                </p:cTn>
                              </p:par>
                            </p:childTnLst>
                          </p:cTn>
                        </p:par>
                        <p:par>
                          <p:cTn id="84" fill="hold">
                            <p:stCondLst>
                              <p:cond delay="3000"/>
                            </p:stCondLst>
                            <p:childTnLst>
                              <p:par>
                                <p:cTn id="85" presetID="10" presetClass="entr" presetSubtype="0" fill="hold" nodeType="after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150"/>
                                        <p:tgtEl>
                                          <p:spTgt spid="44"/>
                                        </p:tgtEl>
                                      </p:cBhvr>
                                    </p:animEffect>
                                  </p:childTnLst>
                                </p:cTn>
                              </p:par>
                            </p:childTnLst>
                          </p:cTn>
                        </p:par>
                        <p:par>
                          <p:cTn id="88" fill="hold">
                            <p:stCondLst>
                              <p:cond delay="3150"/>
                            </p:stCondLst>
                            <p:childTnLst>
                              <p:par>
                                <p:cTn id="89" presetID="10" presetClass="entr" presetSubtype="0" fill="hold" nodeType="afterEffect">
                                  <p:stCondLst>
                                    <p:cond delay="0"/>
                                  </p:stCondLst>
                                  <p:childTnLst>
                                    <p:set>
                                      <p:cBhvr>
                                        <p:cTn id="90" dur="1" fill="hold">
                                          <p:stCondLst>
                                            <p:cond delay="0"/>
                                          </p:stCondLst>
                                        </p:cTn>
                                        <p:tgtEl>
                                          <p:spTgt spid="45"/>
                                        </p:tgtEl>
                                        <p:attrNameLst>
                                          <p:attrName>style.visibility</p:attrName>
                                        </p:attrNameLst>
                                      </p:cBhvr>
                                      <p:to>
                                        <p:strVal val="visible"/>
                                      </p:to>
                                    </p:set>
                                    <p:animEffect transition="in" filter="fade">
                                      <p:cBhvr>
                                        <p:cTn id="91" dur="150"/>
                                        <p:tgtEl>
                                          <p:spTgt spid="45"/>
                                        </p:tgtEl>
                                      </p:cBhvr>
                                    </p:animEffect>
                                  </p:childTnLst>
                                </p:cTn>
                              </p:par>
                            </p:childTnLst>
                          </p:cTn>
                        </p:par>
                        <p:par>
                          <p:cTn id="92" fill="hold">
                            <p:stCondLst>
                              <p:cond delay="3300"/>
                            </p:stCondLst>
                            <p:childTnLst>
                              <p:par>
                                <p:cTn id="93" presetID="10" presetClass="entr" presetSubtype="0" fill="hold" nodeType="afterEffect">
                                  <p:stCondLst>
                                    <p:cond delay="0"/>
                                  </p:stCondLst>
                                  <p:childTnLst>
                                    <p:set>
                                      <p:cBhvr>
                                        <p:cTn id="94" dur="1" fill="hold">
                                          <p:stCondLst>
                                            <p:cond delay="0"/>
                                          </p:stCondLst>
                                        </p:cTn>
                                        <p:tgtEl>
                                          <p:spTgt spid="46"/>
                                        </p:tgtEl>
                                        <p:attrNameLst>
                                          <p:attrName>style.visibility</p:attrName>
                                        </p:attrNameLst>
                                      </p:cBhvr>
                                      <p:to>
                                        <p:strVal val="visible"/>
                                      </p:to>
                                    </p:set>
                                    <p:animEffect transition="in" filter="fade">
                                      <p:cBhvr>
                                        <p:cTn id="95" dur="150"/>
                                        <p:tgtEl>
                                          <p:spTgt spid="46"/>
                                        </p:tgtEl>
                                      </p:cBhvr>
                                    </p:animEffect>
                                  </p:childTnLst>
                                </p:cTn>
                              </p:par>
                            </p:childTnLst>
                          </p:cTn>
                        </p:par>
                        <p:par>
                          <p:cTn id="96" fill="hold">
                            <p:stCondLst>
                              <p:cond delay="3450"/>
                            </p:stCondLst>
                            <p:childTnLst>
                              <p:par>
                                <p:cTn id="97" presetID="10" presetClass="entr" presetSubtype="0" fill="hold" nodeType="afterEffect">
                                  <p:stCondLst>
                                    <p:cond delay="0"/>
                                  </p:stCondLst>
                                  <p:childTnLst>
                                    <p:set>
                                      <p:cBhvr>
                                        <p:cTn id="98" dur="1" fill="hold">
                                          <p:stCondLst>
                                            <p:cond delay="0"/>
                                          </p:stCondLst>
                                        </p:cTn>
                                        <p:tgtEl>
                                          <p:spTgt spid="47"/>
                                        </p:tgtEl>
                                        <p:attrNameLst>
                                          <p:attrName>style.visibility</p:attrName>
                                        </p:attrNameLst>
                                      </p:cBhvr>
                                      <p:to>
                                        <p:strVal val="visible"/>
                                      </p:to>
                                    </p:set>
                                    <p:animEffect transition="in" filter="fade">
                                      <p:cBhvr>
                                        <p:cTn id="99" dur="150"/>
                                        <p:tgtEl>
                                          <p:spTgt spid="47"/>
                                        </p:tgtEl>
                                      </p:cBhvr>
                                    </p:animEffect>
                                  </p:childTnLst>
                                </p:cTn>
                              </p:par>
                            </p:childTnLst>
                          </p:cTn>
                        </p:par>
                        <p:par>
                          <p:cTn id="100" fill="hold">
                            <p:stCondLst>
                              <p:cond delay="3600"/>
                            </p:stCondLst>
                            <p:childTnLst>
                              <p:par>
                                <p:cTn id="101" presetID="10" presetClass="entr" presetSubtype="0" fill="hold" nodeType="afterEffect">
                                  <p:stCondLst>
                                    <p:cond delay="0"/>
                                  </p:stCondLst>
                                  <p:childTnLst>
                                    <p:set>
                                      <p:cBhvr>
                                        <p:cTn id="102" dur="1" fill="hold">
                                          <p:stCondLst>
                                            <p:cond delay="0"/>
                                          </p:stCondLst>
                                        </p:cTn>
                                        <p:tgtEl>
                                          <p:spTgt spid="4"/>
                                        </p:tgtEl>
                                        <p:attrNameLst>
                                          <p:attrName>style.visibility</p:attrName>
                                        </p:attrNameLst>
                                      </p:cBhvr>
                                      <p:to>
                                        <p:strVal val="visible"/>
                                      </p:to>
                                    </p:set>
                                    <p:animEffect transition="in" filter="fade">
                                      <p:cBhvr>
                                        <p:cTn id="103" dur="150"/>
                                        <p:tgtEl>
                                          <p:spTgt spid="4"/>
                                        </p:tgtEl>
                                      </p:cBhvr>
                                    </p:animEffect>
                                  </p:childTnLst>
                                </p:cTn>
                              </p:par>
                            </p:childTnLst>
                          </p:cTn>
                        </p:par>
                        <p:par>
                          <p:cTn id="104" fill="hold">
                            <p:stCondLst>
                              <p:cond delay="3750"/>
                            </p:stCondLst>
                            <p:childTnLst>
                              <p:par>
                                <p:cTn id="105" presetID="10" presetClass="entr" presetSubtype="0" fill="hold" nodeType="afterEffect">
                                  <p:stCondLst>
                                    <p:cond delay="0"/>
                                  </p:stCondLst>
                                  <p:childTnLst>
                                    <p:set>
                                      <p:cBhvr>
                                        <p:cTn id="106" dur="1" fill="hold">
                                          <p:stCondLst>
                                            <p:cond delay="0"/>
                                          </p:stCondLst>
                                        </p:cTn>
                                        <p:tgtEl>
                                          <p:spTgt spid="48"/>
                                        </p:tgtEl>
                                        <p:attrNameLst>
                                          <p:attrName>style.visibility</p:attrName>
                                        </p:attrNameLst>
                                      </p:cBhvr>
                                      <p:to>
                                        <p:strVal val="visible"/>
                                      </p:to>
                                    </p:set>
                                    <p:animEffect transition="in" filter="fade">
                                      <p:cBhvr>
                                        <p:cTn id="107" dur="150"/>
                                        <p:tgtEl>
                                          <p:spTgt spid="48"/>
                                        </p:tgtEl>
                                      </p:cBhvr>
                                    </p:animEffect>
                                  </p:childTnLst>
                                </p:cTn>
                              </p:par>
                            </p:childTnLst>
                          </p:cTn>
                        </p:par>
                        <p:par>
                          <p:cTn id="108" fill="hold">
                            <p:stCondLst>
                              <p:cond delay="3900"/>
                            </p:stCondLst>
                            <p:childTnLst>
                              <p:par>
                                <p:cTn id="109" presetID="10" presetClass="entr" presetSubtype="0" fill="hold" nodeType="afterEffect">
                                  <p:stCondLst>
                                    <p:cond delay="0"/>
                                  </p:stCondLst>
                                  <p:childTnLst>
                                    <p:set>
                                      <p:cBhvr>
                                        <p:cTn id="110" dur="1" fill="hold">
                                          <p:stCondLst>
                                            <p:cond delay="0"/>
                                          </p:stCondLst>
                                        </p:cTn>
                                        <p:tgtEl>
                                          <p:spTgt spid="6"/>
                                        </p:tgtEl>
                                        <p:attrNameLst>
                                          <p:attrName>style.visibility</p:attrName>
                                        </p:attrNameLst>
                                      </p:cBhvr>
                                      <p:to>
                                        <p:strVal val="visible"/>
                                      </p:to>
                                    </p:set>
                                    <p:animEffect transition="in" filter="fade">
                                      <p:cBhvr>
                                        <p:cTn id="111" dur="150"/>
                                        <p:tgtEl>
                                          <p:spTgt spid="6"/>
                                        </p:tgtEl>
                                      </p:cBhvr>
                                    </p:animEffect>
                                  </p:childTnLst>
                                </p:cTn>
                              </p:par>
                            </p:childTnLst>
                          </p:cTn>
                        </p:par>
                        <p:par>
                          <p:cTn id="112" fill="hold">
                            <p:stCondLst>
                              <p:cond delay="4050"/>
                            </p:stCondLst>
                            <p:childTnLst>
                              <p:par>
                                <p:cTn id="113" presetID="10" presetClass="entr" presetSubtype="0" fill="hold" nodeType="afterEffect">
                                  <p:stCondLst>
                                    <p:cond delay="0"/>
                                  </p:stCondLst>
                                  <p:childTnLst>
                                    <p:set>
                                      <p:cBhvr>
                                        <p:cTn id="114" dur="1" fill="hold">
                                          <p:stCondLst>
                                            <p:cond delay="0"/>
                                          </p:stCondLst>
                                        </p:cTn>
                                        <p:tgtEl>
                                          <p:spTgt spid="49"/>
                                        </p:tgtEl>
                                        <p:attrNameLst>
                                          <p:attrName>style.visibility</p:attrName>
                                        </p:attrNameLst>
                                      </p:cBhvr>
                                      <p:to>
                                        <p:strVal val="visible"/>
                                      </p:to>
                                    </p:set>
                                    <p:animEffect transition="in" filter="fade">
                                      <p:cBhvr>
                                        <p:cTn id="115" dur="150"/>
                                        <p:tgtEl>
                                          <p:spTgt spid="49"/>
                                        </p:tgtEl>
                                      </p:cBhvr>
                                    </p:animEffect>
                                  </p:childTnLst>
                                </p:cTn>
                              </p:par>
                            </p:childTnLst>
                          </p:cTn>
                        </p:par>
                        <p:par>
                          <p:cTn id="116" fill="hold">
                            <p:stCondLst>
                              <p:cond delay="4200"/>
                            </p:stCondLst>
                            <p:childTnLst>
                              <p:par>
                                <p:cTn id="117" presetID="10" presetClass="entr" presetSubtype="0" fill="hold" nodeType="afterEffect">
                                  <p:stCondLst>
                                    <p:cond delay="0"/>
                                  </p:stCondLst>
                                  <p:childTnLst>
                                    <p:set>
                                      <p:cBhvr>
                                        <p:cTn id="118" dur="1" fill="hold">
                                          <p:stCondLst>
                                            <p:cond delay="0"/>
                                          </p:stCondLst>
                                        </p:cTn>
                                        <p:tgtEl>
                                          <p:spTgt spid="18"/>
                                        </p:tgtEl>
                                        <p:attrNameLst>
                                          <p:attrName>style.visibility</p:attrName>
                                        </p:attrNameLst>
                                      </p:cBhvr>
                                      <p:to>
                                        <p:strVal val="visible"/>
                                      </p:to>
                                    </p:set>
                                    <p:animEffect transition="in" filter="fade">
                                      <p:cBhvr>
                                        <p:cTn id="119" dur="150"/>
                                        <p:tgtEl>
                                          <p:spTgt spid="18"/>
                                        </p:tgtEl>
                                      </p:cBhvr>
                                    </p:animEffect>
                                  </p:childTnLst>
                                </p:cTn>
                              </p:par>
                            </p:childTnLst>
                          </p:cTn>
                        </p:par>
                        <p:par>
                          <p:cTn id="120" fill="hold">
                            <p:stCondLst>
                              <p:cond delay="4350"/>
                            </p:stCondLst>
                            <p:childTnLst>
                              <p:par>
                                <p:cTn id="121" presetID="10" presetClass="entr" presetSubtype="0" fill="hold" nodeType="afterEffect">
                                  <p:stCondLst>
                                    <p:cond delay="0"/>
                                  </p:stCondLst>
                                  <p:childTnLst>
                                    <p:set>
                                      <p:cBhvr>
                                        <p:cTn id="122" dur="1" fill="hold">
                                          <p:stCondLst>
                                            <p:cond delay="0"/>
                                          </p:stCondLst>
                                        </p:cTn>
                                        <p:tgtEl>
                                          <p:spTgt spid="1026"/>
                                        </p:tgtEl>
                                        <p:attrNameLst>
                                          <p:attrName>style.visibility</p:attrName>
                                        </p:attrNameLst>
                                      </p:cBhvr>
                                      <p:to>
                                        <p:strVal val="visible"/>
                                      </p:to>
                                    </p:set>
                                    <p:animEffect transition="in" filter="fade">
                                      <p:cBhvr>
                                        <p:cTn id="123" dur="150"/>
                                        <p:tgtEl>
                                          <p:spTgt spid="1026"/>
                                        </p:tgtEl>
                                      </p:cBhvr>
                                    </p:animEffect>
                                  </p:childTnLst>
                                </p:cTn>
                              </p:par>
                            </p:childTnLst>
                          </p:cTn>
                        </p:par>
                        <p:par>
                          <p:cTn id="124" fill="hold">
                            <p:stCondLst>
                              <p:cond delay="4500"/>
                            </p:stCondLst>
                            <p:childTnLst>
                              <p:par>
                                <p:cTn id="125" presetID="10" presetClass="entr" presetSubtype="0" fill="hold" nodeType="afterEffect">
                                  <p:stCondLst>
                                    <p:cond delay="0"/>
                                  </p:stCondLst>
                                  <p:childTnLst>
                                    <p:set>
                                      <p:cBhvr>
                                        <p:cTn id="126" dur="1" fill="hold">
                                          <p:stCondLst>
                                            <p:cond delay="0"/>
                                          </p:stCondLst>
                                        </p:cTn>
                                        <p:tgtEl>
                                          <p:spTgt spid="52"/>
                                        </p:tgtEl>
                                        <p:attrNameLst>
                                          <p:attrName>style.visibility</p:attrName>
                                        </p:attrNameLst>
                                      </p:cBhvr>
                                      <p:to>
                                        <p:strVal val="visible"/>
                                      </p:to>
                                    </p:set>
                                    <p:animEffect transition="in" filter="fade">
                                      <p:cBhvr>
                                        <p:cTn id="127" dur="150"/>
                                        <p:tgtEl>
                                          <p:spTgt spid="52"/>
                                        </p:tgtEl>
                                      </p:cBhvr>
                                    </p:animEffect>
                                  </p:childTnLst>
                                </p:cTn>
                              </p:par>
                            </p:childTnLst>
                          </p:cTn>
                        </p:par>
                        <p:par>
                          <p:cTn id="128" fill="hold">
                            <p:stCondLst>
                              <p:cond delay="4650"/>
                            </p:stCondLst>
                            <p:childTnLst>
                              <p:par>
                                <p:cTn id="129" presetID="10" presetClass="entr" presetSubtype="0" fill="hold" nodeType="afterEffect">
                                  <p:stCondLst>
                                    <p:cond delay="0"/>
                                  </p:stCondLst>
                                  <p:childTnLst>
                                    <p:set>
                                      <p:cBhvr>
                                        <p:cTn id="130" dur="1" fill="hold">
                                          <p:stCondLst>
                                            <p:cond delay="0"/>
                                          </p:stCondLst>
                                        </p:cTn>
                                        <p:tgtEl>
                                          <p:spTgt spid="58"/>
                                        </p:tgtEl>
                                        <p:attrNameLst>
                                          <p:attrName>style.visibility</p:attrName>
                                        </p:attrNameLst>
                                      </p:cBhvr>
                                      <p:to>
                                        <p:strVal val="visible"/>
                                      </p:to>
                                    </p:set>
                                    <p:animEffect transition="in" filter="fade">
                                      <p:cBhvr>
                                        <p:cTn id="131" dur="150"/>
                                        <p:tgtEl>
                                          <p:spTgt spid="58"/>
                                        </p:tgtEl>
                                      </p:cBhvr>
                                    </p:animEffect>
                                  </p:childTnLst>
                                </p:cTn>
                              </p:par>
                            </p:childTnLst>
                          </p:cTn>
                        </p:par>
                        <p:par>
                          <p:cTn id="132" fill="hold">
                            <p:stCondLst>
                              <p:cond delay="4800"/>
                            </p:stCondLst>
                            <p:childTnLst>
                              <p:par>
                                <p:cTn id="133" presetID="10" presetClass="entr" presetSubtype="0" fill="hold" nodeType="afterEffect">
                                  <p:stCondLst>
                                    <p:cond delay="0"/>
                                  </p:stCondLst>
                                  <p:childTnLst>
                                    <p:set>
                                      <p:cBhvr>
                                        <p:cTn id="134" dur="1" fill="hold">
                                          <p:stCondLst>
                                            <p:cond delay="0"/>
                                          </p:stCondLst>
                                        </p:cTn>
                                        <p:tgtEl>
                                          <p:spTgt spid="59"/>
                                        </p:tgtEl>
                                        <p:attrNameLst>
                                          <p:attrName>style.visibility</p:attrName>
                                        </p:attrNameLst>
                                      </p:cBhvr>
                                      <p:to>
                                        <p:strVal val="visible"/>
                                      </p:to>
                                    </p:set>
                                    <p:animEffect transition="in" filter="fade">
                                      <p:cBhvr>
                                        <p:cTn id="135" dur="150"/>
                                        <p:tgtEl>
                                          <p:spTgt spid="59"/>
                                        </p:tgtEl>
                                      </p:cBhvr>
                                    </p:animEffect>
                                  </p:childTnLst>
                                </p:cTn>
                              </p:par>
                            </p:childTnLst>
                          </p:cTn>
                        </p:par>
                        <p:par>
                          <p:cTn id="136" fill="hold">
                            <p:stCondLst>
                              <p:cond delay="4950"/>
                            </p:stCondLst>
                            <p:childTnLst>
                              <p:par>
                                <p:cTn id="137" presetID="10" presetClass="entr" presetSubtype="0" fill="hold" nodeType="afterEffect">
                                  <p:stCondLst>
                                    <p:cond delay="0"/>
                                  </p:stCondLst>
                                  <p:childTnLst>
                                    <p:set>
                                      <p:cBhvr>
                                        <p:cTn id="138" dur="1" fill="hold">
                                          <p:stCondLst>
                                            <p:cond delay="0"/>
                                          </p:stCondLst>
                                        </p:cTn>
                                        <p:tgtEl>
                                          <p:spTgt spid="60"/>
                                        </p:tgtEl>
                                        <p:attrNameLst>
                                          <p:attrName>style.visibility</p:attrName>
                                        </p:attrNameLst>
                                      </p:cBhvr>
                                      <p:to>
                                        <p:strVal val="visible"/>
                                      </p:to>
                                    </p:set>
                                    <p:animEffect transition="in" filter="fade">
                                      <p:cBhvr>
                                        <p:cTn id="139" dur="15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274638" y="304872"/>
            <a:ext cx="11190916" cy="880103"/>
          </a:xfrm>
        </p:spPr>
        <p:txBody>
          <a:bodyPr lIns="182880" tIns="146304" rIns="182880" bIns="146304"/>
          <a:lstStyle/>
          <a:p>
            <a:r>
              <a:rPr lang="en-US" sz="4400" spc="0">
                <a:gradFill>
                  <a:gsLst>
                    <a:gs pos="1250">
                      <a:schemeClr val="tx1"/>
                    </a:gs>
                    <a:gs pos="69000">
                      <a:schemeClr val="tx1"/>
                    </a:gs>
                  </a:gsLst>
                  <a:lin ang="5400000" scaled="0"/>
                </a:gradFill>
              </a:rPr>
              <a:t>Modern cloud management</a:t>
            </a:r>
          </a:p>
        </p:txBody>
      </p:sp>
      <p:grpSp>
        <p:nvGrpSpPr>
          <p:cNvPr id="4" name="Group 3"/>
          <p:cNvGrpSpPr/>
          <p:nvPr/>
        </p:nvGrpSpPr>
        <p:grpSpPr>
          <a:xfrm>
            <a:off x="1825116" y="1573626"/>
            <a:ext cx="8786242" cy="5249744"/>
            <a:chOff x="1825116" y="1573626"/>
            <a:chExt cx="8786242" cy="5249744"/>
          </a:xfrm>
        </p:grpSpPr>
        <p:sp>
          <p:nvSpPr>
            <p:cNvPr id="86" name="Freeform 3"/>
            <p:cNvSpPr>
              <a:spLocks/>
            </p:cNvSpPr>
            <p:nvPr/>
          </p:nvSpPr>
          <p:spPr bwMode="auto">
            <a:xfrm rot="18900000">
              <a:off x="4920102" y="1948979"/>
              <a:ext cx="1598153" cy="1285560"/>
            </a:xfrm>
            <a:custGeom>
              <a:avLst/>
              <a:gdLst/>
              <a:ahLst/>
              <a:cxnLst>
                <a:cxn ang="0">
                  <a:pos x="1134" y="472"/>
                </a:cxn>
                <a:cxn ang="0">
                  <a:pos x="1134" y="472"/>
                </a:cxn>
                <a:cxn ang="0">
                  <a:pos x="1078" y="418"/>
                </a:cxn>
                <a:cxn ang="0">
                  <a:pos x="1020" y="368"/>
                </a:cxn>
                <a:cxn ang="0">
                  <a:pos x="960" y="320"/>
                </a:cxn>
                <a:cxn ang="0">
                  <a:pos x="896" y="274"/>
                </a:cxn>
                <a:cxn ang="0">
                  <a:pos x="832" y="234"/>
                </a:cxn>
                <a:cxn ang="0">
                  <a:pos x="764" y="194"/>
                </a:cxn>
                <a:cxn ang="0">
                  <a:pos x="696" y="160"/>
                </a:cxn>
                <a:cxn ang="0">
                  <a:pos x="624" y="126"/>
                </a:cxn>
                <a:cxn ang="0">
                  <a:pos x="552" y="98"/>
                </a:cxn>
                <a:cxn ang="0">
                  <a:pos x="478" y="72"/>
                </a:cxn>
                <a:cxn ang="0">
                  <a:pos x="400" y="52"/>
                </a:cxn>
                <a:cxn ang="0">
                  <a:pos x="324" y="34"/>
                </a:cxn>
                <a:cxn ang="0">
                  <a:pos x="244" y="20"/>
                </a:cxn>
                <a:cxn ang="0">
                  <a:pos x="164" y="10"/>
                </a:cxn>
                <a:cxn ang="0">
                  <a:pos x="82" y="2"/>
                </a:cxn>
                <a:cxn ang="0">
                  <a:pos x="0" y="0"/>
                </a:cxn>
                <a:cxn ang="0">
                  <a:pos x="128" y="160"/>
                </a:cxn>
                <a:cxn ang="0">
                  <a:pos x="256" y="320"/>
                </a:cxn>
                <a:cxn ang="0">
                  <a:pos x="128" y="480"/>
                </a:cxn>
                <a:cxn ang="0">
                  <a:pos x="0" y="640"/>
                </a:cxn>
                <a:cxn ang="0">
                  <a:pos x="0" y="640"/>
                </a:cxn>
                <a:cxn ang="0">
                  <a:pos x="0" y="640"/>
                </a:cxn>
                <a:cxn ang="0">
                  <a:pos x="50" y="642"/>
                </a:cxn>
                <a:cxn ang="0">
                  <a:pos x="98" y="646"/>
                </a:cxn>
                <a:cxn ang="0">
                  <a:pos x="146" y="652"/>
                </a:cxn>
                <a:cxn ang="0">
                  <a:pos x="194" y="660"/>
                </a:cxn>
                <a:cxn ang="0">
                  <a:pos x="240" y="672"/>
                </a:cxn>
                <a:cxn ang="0">
                  <a:pos x="286" y="684"/>
                </a:cxn>
                <a:cxn ang="0">
                  <a:pos x="330" y="700"/>
                </a:cxn>
                <a:cxn ang="0">
                  <a:pos x="374" y="716"/>
                </a:cxn>
                <a:cxn ang="0">
                  <a:pos x="418" y="736"/>
                </a:cxn>
                <a:cxn ang="0">
                  <a:pos x="458" y="758"/>
                </a:cxn>
                <a:cxn ang="0">
                  <a:pos x="500" y="780"/>
                </a:cxn>
                <a:cxn ang="0">
                  <a:pos x="538" y="806"/>
                </a:cxn>
                <a:cxn ang="0">
                  <a:pos x="576" y="832"/>
                </a:cxn>
                <a:cxn ang="0">
                  <a:pos x="612" y="860"/>
                </a:cxn>
                <a:cxn ang="0">
                  <a:pos x="646" y="892"/>
                </a:cxn>
                <a:cxn ang="0">
                  <a:pos x="680" y="924"/>
                </a:cxn>
                <a:cxn ang="0">
                  <a:pos x="680" y="924"/>
                </a:cxn>
                <a:cxn ang="0">
                  <a:pos x="680" y="924"/>
                </a:cxn>
                <a:cxn ang="0">
                  <a:pos x="680" y="924"/>
                </a:cxn>
                <a:cxn ang="0">
                  <a:pos x="680" y="924"/>
                </a:cxn>
                <a:cxn ang="0">
                  <a:pos x="682" y="924"/>
                </a:cxn>
                <a:cxn ang="0">
                  <a:pos x="884" y="900"/>
                </a:cxn>
                <a:cxn ang="0">
                  <a:pos x="1088" y="878"/>
                </a:cxn>
                <a:cxn ang="0">
                  <a:pos x="1110" y="674"/>
                </a:cxn>
                <a:cxn ang="0">
                  <a:pos x="1132" y="472"/>
                </a:cxn>
                <a:cxn ang="0">
                  <a:pos x="1134" y="472"/>
                </a:cxn>
              </a:cxnLst>
              <a:rect l="0" t="0" r="r" b="b"/>
              <a:pathLst>
                <a:path w="1134" h="924">
                  <a:moveTo>
                    <a:pt x="1134" y="472"/>
                  </a:moveTo>
                  <a:lnTo>
                    <a:pt x="1134" y="472"/>
                  </a:lnTo>
                  <a:lnTo>
                    <a:pt x="1078" y="418"/>
                  </a:lnTo>
                  <a:lnTo>
                    <a:pt x="1020" y="368"/>
                  </a:lnTo>
                  <a:lnTo>
                    <a:pt x="960" y="320"/>
                  </a:lnTo>
                  <a:lnTo>
                    <a:pt x="896" y="274"/>
                  </a:lnTo>
                  <a:lnTo>
                    <a:pt x="832" y="234"/>
                  </a:lnTo>
                  <a:lnTo>
                    <a:pt x="764" y="194"/>
                  </a:lnTo>
                  <a:lnTo>
                    <a:pt x="696" y="160"/>
                  </a:lnTo>
                  <a:lnTo>
                    <a:pt x="624" y="126"/>
                  </a:lnTo>
                  <a:lnTo>
                    <a:pt x="552" y="98"/>
                  </a:lnTo>
                  <a:lnTo>
                    <a:pt x="478" y="72"/>
                  </a:lnTo>
                  <a:lnTo>
                    <a:pt x="400" y="52"/>
                  </a:lnTo>
                  <a:lnTo>
                    <a:pt x="324" y="34"/>
                  </a:lnTo>
                  <a:lnTo>
                    <a:pt x="244" y="20"/>
                  </a:lnTo>
                  <a:lnTo>
                    <a:pt x="164" y="10"/>
                  </a:lnTo>
                  <a:lnTo>
                    <a:pt x="82" y="2"/>
                  </a:lnTo>
                  <a:lnTo>
                    <a:pt x="0" y="0"/>
                  </a:lnTo>
                  <a:lnTo>
                    <a:pt x="128" y="160"/>
                  </a:lnTo>
                  <a:lnTo>
                    <a:pt x="256" y="320"/>
                  </a:lnTo>
                  <a:lnTo>
                    <a:pt x="128" y="480"/>
                  </a:lnTo>
                  <a:lnTo>
                    <a:pt x="0" y="640"/>
                  </a:lnTo>
                  <a:lnTo>
                    <a:pt x="0" y="640"/>
                  </a:lnTo>
                  <a:lnTo>
                    <a:pt x="0" y="640"/>
                  </a:lnTo>
                  <a:lnTo>
                    <a:pt x="50" y="642"/>
                  </a:lnTo>
                  <a:lnTo>
                    <a:pt x="98" y="646"/>
                  </a:lnTo>
                  <a:lnTo>
                    <a:pt x="146" y="652"/>
                  </a:lnTo>
                  <a:lnTo>
                    <a:pt x="194" y="660"/>
                  </a:lnTo>
                  <a:lnTo>
                    <a:pt x="240" y="672"/>
                  </a:lnTo>
                  <a:lnTo>
                    <a:pt x="286" y="684"/>
                  </a:lnTo>
                  <a:lnTo>
                    <a:pt x="330" y="700"/>
                  </a:lnTo>
                  <a:lnTo>
                    <a:pt x="374" y="716"/>
                  </a:lnTo>
                  <a:lnTo>
                    <a:pt x="418" y="736"/>
                  </a:lnTo>
                  <a:lnTo>
                    <a:pt x="458" y="758"/>
                  </a:lnTo>
                  <a:lnTo>
                    <a:pt x="500" y="780"/>
                  </a:lnTo>
                  <a:lnTo>
                    <a:pt x="538" y="806"/>
                  </a:lnTo>
                  <a:lnTo>
                    <a:pt x="576" y="832"/>
                  </a:lnTo>
                  <a:lnTo>
                    <a:pt x="612" y="860"/>
                  </a:lnTo>
                  <a:lnTo>
                    <a:pt x="646" y="892"/>
                  </a:lnTo>
                  <a:lnTo>
                    <a:pt x="680" y="924"/>
                  </a:lnTo>
                  <a:lnTo>
                    <a:pt x="680" y="924"/>
                  </a:lnTo>
                  <a:lnTo>
                    <a:pt x="680" y="924"/>
                  </a:lnTo>
                  <a:lnTo>
                    <a:pt x="680" y="924"/>
                  </a:lnTo>
                  <a:lnTo>
                    <a:pt x="680" y="924"/>
                  </a:lnTo>
                  <a:lnTo>
                    <a:pt x="682" y="924"/>
                  </a:lnTo>
                  <a:lnTo>
                    <a:pt x="884" y="900"/>
                  </a:lnTo>
                  <a:lnTo>
                    <a:pt x="1088" y="878"/>
                  </a:lnTo>
                  <a:lnTo>
                    <a:pt x="1110" y="674"/>
                  </a:lnTo>
                  <a:lnTo>
                    <a:pt x="1132" y="472"/>
                  </a:lnTo>
                  <a:lnTo>
                    <a:pt x="1134" y="472"/>
                  </a:lnTo>
                  <a:close/>
                </a:path>
              </a:pathLst>
            </a:custGeom>
            <a:solidFill>
              <a:schemeClr val="tx2">
                <a:lumMod val="75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7" name="Freeform 4"/>
            <p:cNvSpPr>
              <a:spLocks/>
            </p:cNvSpPr>
            <p:nvPr/>
          </p:nvSpPr>
          <p:spPr bwMode="auto">
            <a:xfrm rot="18900000">
              <a:off x="3740619" y="2948907"/>
              <a:ext cx="1956116" cy="1282777"/>
            </a:xfrm>
            <a:custGeom>
              <a:avLst/>
              <a:gdLst/>
              <a:ahLst/>
              <a:cxnLst>
                <a:cxn ang="0">
                  <a:pos x="1134" y="0"/>
                </a:cxn>
                <a:cxn ang="0">
                  <a:pos x="1134" y="0"/>
                </a:cxn>
                <a:cxn ang="0">
                  <a:pos x="1056" y="2"/>
                </a:cxn>
                <a:cxn ang="0">
                  <a:pos x="980" y="8"/>
                </a:cxn>
                <a:cxn ang="0">
                  <a:pos x="904" y="16"/>
                </a:cxn>
                <a:cxn ang="0">
                  <a:pos x="828" y="30"/>
                </a:cxn>
                <a:cxn ang="0">
                  <a:pos x="752" y="46"/>
                </a:cxn>
                <a:cxn ang="0">
                  <a:pos x="676" y="66"/>
                </a:cxn>
                <a:cxn ang="0">
                  <a:pos x="602" y="90"/>
                </a:cxn>
                <a:cxn ang="0">
                  <a:pos x="530" y="118"/>
                </a:cxn>
                <a:cxn ang="0">
                  <a:pos x="458" y="148"/>
                </a:cxn>
                <a:cxn ang="0">
                  <a:pos x="388" y="184"/>
                </a:cxn>
                <a:cxn ang="0">
                  <a:pos x="318" y="222"/>
                </a:cxn>
                <a:cxn ang="0">
                  <a:pos x="250" y="264"/>
                </a:cxn>
                <a:cxn ang="0">
                  <a:pos x="186" y="310"/>
                </a:cxn>
                <a:cxn ang="0">
                  <a:pos x="122" y="360"/>
                </a:cxn>
                <a:cxn ang="0">
                  <a:pos x="60" y="412"/>
                </a:cxn>
                <a:cxn ang="0">
                  <a:pos x="0" y="470"/>
                </a:cxn>
                <a:cxn ang="0">
                  <a:pos x="202" y="492"/>
                </a:cxn>
                <a:cxn ang="0">
                  <a:pos x="406" y="514"/>
                </a:cxn>
                <a:cxn ang="0">
                  <a:pos x="428" y="718"/>
                </a:cxn>
                <a:cxn ang="0">
                  <a:pos x="452" y="922"/>
                </a:cxn>
                <a:cxn ang="0">
                  <a:pos x="452" y="922"/>
                </a:cxn>
                <a:cxn ang="0">
                  <a:pos x="452" y="922"/>
                </a:cxn>
                <a:cxn ang="0">
                  <a:pos x="488" y="888"/>
                </a:cxn>
                <a:cxn ang="0">
                  <a:pos x="524" y="856"/>
                </a:cxn>
                <a:cxn ang="0">
                  <a:pos x="564" y="826"/>
                </a:cxn>
                <a:cxn ang="0">
                  <a:pos x="602" y="798"/>
                </a:cxn>
                <a:cxn ang="0">
                  <a:pos x="644" y="774"/>
                </a:cxn>
                <a:cxn ang="0">
                  <a:pos x="684" y="750"/>
                </a:cxn>
                <a:cxn ang="0">
                  <a:pos x="728" y="730"/>
                </a:cxn>
                <a:cxn ang="0">
                  <a:pos x="770" y="710"/>
                </a:cxn>
                <a:cxn ang="0">
                  <a:pos x="814" y="694"/>
                </a:cxn>
                <a:cxn ang="0">
                  <a:pos x="858" y="680"/>
                </a:cxn>
                <a:cxn ang="0">
                  <a:pos x="904" y="668"/>
                </a:cxn>
                <a:cxn ang="0">
                  <a:pos x="948" y="658"/>
                </a:cxn>
                <a:cxn ang="0">
                  <a:pos x="994" y="650"/>
                </a:cxn>
                <a:cxn ang="0">
                  <a:pos x="1040" y="646"/>
                </a:cxn>
                <a:cxn ang="0">
                  <a:pos x="1086" y="642"/>
                </a:cxn>
                <a:cxn ang="0">
                  <a:pos x="1132" y="640"/>
                </a:cxn>
                <a:cxn ang="0">
                  <a:pos x="1132" y="642"/>
                </a:cxn>
                <a:cxn ang="0">
                  <a:pos x="1132" y="640"/>
                </a:cxn>
                <a:cxn ang="0">
                  <a:pos x="1132" y="640"/>
                </a:cxn>
                <a:cxn ang="0">
                  <a:pos x="1134" y="640"/>
                </a:cxn>
                <a:cxn ang="0">
                  <a:pos x="1134" y="640"/>
                </a:cxn>
                <a:cxn ang="0">
                  <a:pos x="1260" y="482"/>
                </a:cxn>
                <a:cxn ang="0">
                  <a:pos x="1388" y="322"/>
                </a:cxn>
                <a:cxn ang="0">
                  <a:pos x="1260" y="162"/>
                </a:cxn>
                <a:cxn ang="0">
                  <a:pos x="1134" y="2"/>
                </a:cxn>
                <a:cxn ang="0">
                  <a:pos x="1134" y="0"/>
                </a:cxn>
              </a:cxnLst>
              <a:rect l="0" t="0" r="r" b="b"/>
              <a:pathLst>
                <a:path w="1388" h="922">
                  <a:moveTo>
                    <a:pt x="1134" y="0"/>
                  </a:moveTo>
                  <a:lnTo>
                    <a:pt x="1134" y="0"/>
                  </a:lnTo>
                  <a:lnTo>
                    <a:pt x="1056" y="2"/>
                  </a:lnTo>
                  <a:lnTo>
                    <a:pt x="980" y="8"/>
                  </a:lnTo>
                  <a:lnTo>
                    <a:pt x="904" y="16"/>
                  </a:lnTo>
                  <a:lnTo>
                    <a:pt x="828" y="30"/>
                  </a:lnTo>
                  <a:lnTo>
                    <a:pt x="752" y="46"/>
                  </a:lnTo>
                  <a:lnTo>
                    <a:pt x="676" y="66"/>
                  </a:lnTo>
                  <a:lnTo>
                    <a:pt x="602" y="90"/>
                  </a:lnTo>
                  <a:lnTo>
                    <a:pt x="530" y="118"/>
                  </a:lnTo>
                  <a:lnTo>
                    <a:pt x="458" y="148"/>
                  </a:lnTo>
                  <a:lnTo>
                    <a:pt x="388" y="184"/>
                  </a:lnTo>
                  <a:lnTo>
                    <a:pt x="318" y="222"/>
                  </a:lnTo>
                  <a:lnTo>
                    <a:pt x="250" y="264"/>
                  </a:lnTo>
                  <a:lnTo>
                    <a:pt x="186" y="310"/>
                  </a:lnTo>
                  <a:lnTo>
                    <a:pt x="122" y="360"/>
                  </a:lnTo>
                  <a:lnTo>
                    <a:pt x="60" y="412"/>
                  </a:lnTo>
                  <a:lnTo>
                    <a:pt x="0" y="470"/>
                  </a:lnTo>
                  <a:lnTo>
                    <a:pt x="202" y="492"/>
                  </a:lnTo>
                  <a:lnTo>
                    <a:pt x="406" y="514"/>
                  </a:lnTo>
                  <a:lnTo>
                    <a:pt x="428" y="718"/>
                  </a:lnTo>
                  <a:lnTo>
                    <a:pt x="452" y="922"/>
                  </a:lnTo>
                  <a:lnTo>
                    <a:pt x="452" y="922"/>
                  </a:lnTo>
                  <a:lnTo>
                    <a:pt x="452" y="922"/>
                  </a:lnTo>
                  <a:lnTo>
                    <a:pt x="488" y="888"/>
                  </a:lnTo>
                  <a:lnTo>
                    <a:pt x="524" y="856"/>
                  </a:lnTo>
                  <a:lnTo>
                    <a:pt x="564" y="826"/>
                  </a:lnTo>
                  <a:lnTo>
                    <a:pt x="602" y="798"/>
                  </a:lnTo>
                  <a:lnTo>
                    <a:pt x="644" y="774"/>
                  </a:lnTo>
                  <a:lnTo>
                    <a:pt x="684" y="750"/>
                  </a:lnTo>
                  <a:lnTo>
                    <a:pt x="728" y="730"/>
                  </a:lnTo>
                  <a:lnTo>
                    <a:pt x="770" y="710"/>
                  </a:lnTo>
                  <a:lnTo>
                    <a:pt x="814" y="694"/>
                  </a:lnTo>
                  <a:lnTo>
                    <a:pt x="858" y="680"/>
                  </a:lnTo>
                  <a:lnTo>
                    <a:pt x="904" y="668"/>
                  </a:lnTo>
                  <a:lnTo>
                    <a:pt x="948" y="658"/>
                  </a:lnTo>
                  <a:lnTo>
                    <a:pt x="994" y="650"/>
                  </a:lnTo>
                  <a:lnTo>
                    <a:pt x="1040" y="646"/>
                  </a:lnTo>
                  <a:lnTo>
                    <a:pt x="1086" y="642"/>
                  </a:lnTo>
                  <a:lnTo>
                    <a:pt x="1132" y="640"/>
                  </a:lnTo>
                  <a:lnTo>
                    <a:pt x="1132" y="642"/>
                  </a:lnTo>
                  <a:lnTo>
                    <a:pt x="1132" y="640"/>
                  </a:lnTo>
                  <a:lnTo>
                    <a:pt x="1132" y="640"/>
                  </a:lnTo>
                  <a:lnTo>
                    <a:pt x="1134" y="640"/>
                  </a:lnTo>
                  <a:lnTo>
                    <a:pt x="1134" y="640"/>
                  </a:lnTo>
                  <a:lnTo>
                    <a:pt x="1260" y="482"/>
                  </a:lnTo>
                  <a:lnTo>
                    <a:pt x="1388" y="322"/>
                  </a:lnTo>
                  <a:lnTo>
                    <a:pt x="1260" y="162"/>
                  </a:lnTo>
                  <a:lnTo>
                    <a:pt x="1134" y="2"/>
                  </a:lnTo>
                  <a:lnTo>
                    <a:pt x="1134" y="0"/>
                  </a:lnTo>
                  <a:close/>
                </a:path>
              </a:pathLst>
            </a:custGeom>
            <a:solidFill>
              <a:schemeClr val="accent2">
                <a:lumMod val="50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8" name="Freeform 5"/>
            <p:cNvSpPr>
              <a:spLocks/>
            </p:cNvSpPr>
            <p:nvPr/>
          </p:nvSpPr>
          <p:spPr bwMode="auto">
            <a:xfrm rot="18900000">
              <a:off x="7322419" y="2907235"/>
              <a:ext cx="1302198" cy="1577733"/>
            </a:xfrm>
            <a:custGeom>
              <a:avLst/>
              <a:gdLst/>
              <a:ahLst/>
              <a:cxnLst>
                <a:cxn ang="0">
                  <a:pos x="454" y="1134"/>
                </a:cxn>
                <a:cxn ang="0">
                  <a:pos x="454" y="1134"/>
                </a:cxn>
                <a:cxn ang="0">
                  <a:pos x="506" y="1078"/>
                </a:cxn>
                <a:cxn ang="0">
                  <a:pos x="556" y="1020"/>
                </a:cxn>
                <a:cxn ang="0">
                  <a:pos x="604" y="960"/>
                </a:cxn>
                <a:cxn ang="0">
                  <a:pos x="650" y="896"/>
                </a:cxn>
                <a:cxn ang="0">
                  <a:pos x="690" y="832"/>
                </a:cxn>
                <a:cxn ang="0">
                  <a:pos x="730" y="764"/>
                </a:cxn>
                <a:cxn ang="0">
                  <a:pos x="764" y="696"/>
                </a:cxn>
                <a:cxn ang="0">
                  <a:pos x="798" y="624"/>
                </a:cxn>
                <a:cxn ang="0">
                  <a:pos x="826" y="552"/>
                </a:cxn>
                <a:cxn ang="0">
                  <a:pos x="852" y="478"/>
                </a:cxn>
                <a:cxn ang="0">
                  <a:pos x="872" y="402"/>
                </a:cxn>
                <a:cxn ang="0">
                  <a:pos x="890" y="324"/>
                </a:cxn>
                <a:cxn ang="0">
                  <a:pos x="904" y="244"/>
                </a:cxn>
                <a:cxn ang="0">
                  <a:pos x="914" y="164"/>
                </a:cxn>
                <a:cxn ang="0">
                  <a:pos x="922" y="82"/>
                </a:cxn>
                <a:cxn ang="0">
                  <a:pos x="924" y="0"/>
                </a:cxn>
                <a:cxn ang="0">
                  <a:pos x="764" y="128"/>
                </a:cxn>
                <a:cxn ang="0">
                  <a:pos x="604" y="256"/>
                </a:cxn>
                <a:cxn ang="0">
                  <a:pos x="444" y="128"/>
                </a:cxn>
                <a:cxn ang="0">
                  <a:pos x="284" y="0"/>
                </a:cxn>
                <a:cxn ang="0">
                  <a:pos x="284" y="0"/>
                </a:cxn>
                <a:cxn ang="0">
                  <a:pos x="284" y="0"/>
                </a:cxn>
                <a:cxn ang="0">
                  <a:pos x="282" y="50"/>
                </a:cxn>
                <a:cxn ang="0">
                  <a:pos x="278" y="98"/>
                </a:cxn>
                <a:cxn ang="0">
                  <a:pos x="272" y="146"/>
                </a:cxn>
                <a:cxn ang="0">
                  <a:pos x="264" y="194"/>
                </a:cxn>
                <a:cxn ang="0">
                  <a:pos x="252" y="240"/>
                </a:cxn>
                <a:cxn ang="0">
                  <a:pos x="240" y="286"/>
                </a:cxn>
                <a:cxn ang="0">
                  <a:pos x="224" y="332"/>
                </a:cxn>
                <a:cxn ang="0">
                  <a:pos x="208" y="374"/>
                </a:cxn>
                <a:cxn ang="0">
                  <a:pos x="188" y="418"/>
                </a:cxn>
                <a:cxn ang="0">
                  <a:pos x="166" y="458"/>
                </a:cxn>
                <a:cxn ang="0">
                  <a:pos x="144" y="500"/>
                </a:cxn>
                <a:cxn ang="0">
                  <a:pos x="118" y="538"/>
                </a:cxn>
                <a:cxn ang="0">
                  <a:pos x="92" y="576"/>
                </a:cxn>
                <a:cxn ang="0">
                  <a:pos x="64" y="612"/>
                </a:cxn>
                <a:cxn ang="0">
                  <a:pos x="32" y="646"/>
                </a:cxn>
                <a:cxn ang="0">
                  <a:pos x="0" y="680"/>
                </a:cxn>
                <a:cxn ang="0">
                  <a:pos x="0" y="680"/>
                </a:cxn>
                <a:cxn ang="0">
                  <a:pos x="0" y="680"/>
                </a:cxn>
                <a:cxn ang="0">
                  <a:pos x="0" y="680"/>
                </a:cxn>
                <a:cxn ang="0">
                  <a:pos x="0" y="680"/>
                </a:cxn>
                <a:cxn ang="0">
                  <a:pos x="0" y="682"/>
                </a:cxn>
                <a:cxn ang="0">
                  <a:pos x="24" y="884"/>
                </a:cxn>
                <a:cxn ang="0">
                  <a:pos x="46" y="1088"/>
                </a:cxn>
                <a:cxn ang="0">
                  <a:pos x="250" y="1110"/>
                </a:cxn>
                <a:cxn ang="0">
                  <a:pos x="452" y="1132"/>
                </a:cxn>
                <a:cxn ang="0">
                  <a:pos x="454" y="1134"/>
                </a:cxn>
              </a:cxnLst>
              <a:rect l="0" t="0" r="r" b="b"/>
              <a:pathLst>
                <a:path w="924" h="1134">
                  <a:moveTo>
                    <a:pt x="454" y="1134"/>
                  </a:moveTo>
                  <a:lnTo>
                    <a:pt x="454" y="1134"/>
                  </a:lnTo>
                  <a:lnTo>
                    <a:pt x="506" y="1078"/>
                  </a:lnTo>
                  <a:lnTo>
                    <a:pt x="556" y="1020"/>
                  </a:lnTo>
                  <a:lnTo>
                    <a:pt x="604" y="960"/>
                  </a:lnTo>
                  <a:lnTo>
                    <a:pt x="650" y="896"/>
                  </a:lnTo>
                  <a:lnTo>
                    <a:pt x="690" y="832"/>
                  </a:lnTo>
                  <a:lnTo>
                    <a:pt x="730" y="764"/>
                  </a:lnTo>
                  <a:lnTo>
                    <a:pt x="764" y="696"/>
                  </a:lnTo>
                  <a:lnTo>
                    <a:pt x="798" y="624"/>
                  </a:lnTo>
                  <a:lnTo>
                    <a:pt x="826" y="552"/>
                  </a:lnTo>
                  <a:lnTo>
                    <a:pt x="852" y="478"/>
                  </a:lnTo>
                  <a:lnTo>
                    <a:pt x="872" y="402"/>
                  </a:lnTo>
                  <a:lnTo>
                    <a:pt x="890" y="324"/>
                  </a:lnTo>
                  <a:lnTo>
                    <a:pt x="904" y="244"/>
                  </a:lnTo>
                  <a:lnTo>
                    <a:pt x="914" y="164"/>
                  </a:lnTo>
                  <a:lnTo>
                    <a:pt x="922" y="82"/>
                  </a:lnTo>
                  <a:lnTo>
                    <a:pt x="924" y="0"/>
                  </a:lnTo>
                  <a:lnTo>
                    <a:pt x="764" y="128"/>
                  </a:lnTo>
                  <a:lnTo>
                    <a:pt x="604" y="256"/>
                  </a:lnTo>
                  <a:lnTo>
                    <a:pt x="444" y="128"/>
                  </a:lnTo>
                  <a:lnTo>
                    <a:pt x="284" y="0"/>
                  </a:lnTo>
                  <a:lnTo>
                    <a:pt x="284" y="0"/>
                  </a:lnTo>
                  <a:lnTo>
                    <a:pt x="284" y="0"/>
                  </a:lnTo>
                  <a:lnTo>
                    <a:pt x="282" y="50"/>
                  </a:lnTo>
                  <a:lnTo>
                    <a:pt x="278" y="98"/>
                  </a:lnTo>
                  <a:lnTo>
                    <a:pt x="272" y="146"/>
                  </a:lnTo>
                  <a:lnTo>
                    <a:pt x="264" y="194"/>
                  </a:lnTo>
                  <a:lnTo>
                    <a:pt x="252" y="240"/>
                  </a:lnTo>
                  <a:lnTo>
                    <a:pt x="240" y="286"/>
                  </a:lnTo>
                  <a:lnTo>
                    <a:pt x="224" y="332"/>
                  </a:lnTo>
                  <a:lnTo>
                    <a:pt x="208" y="374"/>
                  </a:lnTo>
                  <a:lnTo>
                    <a:pt x="188" y="418"/>
                  </a:lnTo>
                  <a:lnTo>
                    <a:pt x="166" y="458"/>
                  </a:lnTo>
                  <a:lnTo>
                    <a:pt x="144" y="500"/>
                  </a:lnTo>
                  <a:lnTo>
                    <a:pt x="118" y="538"/>
                  </a:lnTo>
                  <a:lnTo>
                    <a:pt x="92" y="576"/>
                  </a:lnTo>
                  <a:lnTo>
                    <a:pt x="64" y="612"/>
                  </a:lnTo>
                  <a:lnTo>
                    <a:pt x="32" y="646"/>
                  </a:lnTo>
                  <a:lnTo>
                    <a:pt x="0" y="680"/>
                  </a:lnTo>
                  <a:lnTo>
                    <a:pt x="0" y="680"/>
                  </a:lnTo>
                  <a:lnTo>
                    <a:pt x="0" y="680"/>
                  </a:lnTo>
                  <a:lnTo>
                    <a:pt x="0" y="680"/>
                  </a:lnTo>
                  <a:lnTo>
                    <a:pt x="0" y="680"/>
                  </a:lnTo>
                  <a:lnTo>
                    <a:pt x="0" y="682"/>
                  </a:lnTo>
                  <a:lnTo>
                    <a:pt x="24" y="884"/>
                  </a:lnTo>
                  <a:lnTo>
                    <a:pt x="46" y="1088"/>
                  </a:lnTo>
                  <a:lnTo>
                    <a:pt x="250" y="1110"/>
                  </a:lnTo>
                  <a:lnTo>
                    <a:pt x="452" y="1132"/>
                  </a:lnTo>
                  <a:lnTo>
                    <a:pt x="454" y="1134"/>
                  </a:lnTo>
                  <a:close/>
                </a:path>
              </a:pathLst>
            </a:custGeom>
            <a:solidFill>
              <a:schemeClr val="accent1">
                <a:lumMod val="60000"/>
                <a:lumOff val="40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9" name="Freeform 6"/>
            <p:cNvSpPr>
              <a:spLocks/>
            </p:cNvSpPr>
            <p:nvPr/>
          </p:nvSpPr>
          <p:spPr bwMode="auto">
            <a:xfrm rot="18900000">
              <a:off x="4885518" y="4776574"/>
              <a:ext cx="1299378" cy="2046796"/>
            </a:xfrm>
            <a:custGeom>
              <a:avLst/>
              <a:gdLst>
                <a:gd name="connsiteX0" fmla="*/ 0 w 10000"/>
                <a:gd name="connsiteY0" fmla="*/ 1830 h 10000"/>
                <a:gd name="connsiteX1" fmla="*/ 0 w 10000"/>
                <a:gd name="connsiteY1" fmla="*/ 1830 h 10000"/>
                <a:gd name="connsiteX2" fmla="*/ 22 w 10000"/>
                <a:gd name="connsiteY2" fmla="*/ 2392 h 10000"/>
                <a:gd name="connsiteX3" fmla="*/ 65 w 10000"/>
                <a:gd name="connsiteY3" fmla="*/ 2939 h 10000"/>
                <a:gd name="connsiteX4" fmla="*/ 174 w 10000"/>
                <a:gd name="connsiteY4" fmla="*/ 3487 h 10000"/>
                <a:gd name="connsiteX5" fmla="*/ 304 w 10000"/>
                <a:gd name="connsiteY5" fmla="*/ 4035 h 10000"/>
                <a:gd name="connsiteX6" fmla="*/ 477 w 10000"/>
                <a:gd name="connsiteY6" fmla="*/ 4582 h 10000"/>
                <a:gd name="connsiteX7" fmla="*/ 716 w 10000"/>
                <a:gd name="connsiteY7" fmla="*/ 5130 h 10000"/>
                <a:gd name="connsiteX8" fmla="*/ 954 w 10000"/>
                <a:gd name="connsiteY8" fmla="*/ 5663 h 10000"/>
                <a:gd name="connsiteX9" fmla="*/ 1258 w 10000"/>
                <a:gd name="connsiteY9" fmla="*/ 6182 h 10000"/>
                <a:gd name="connsiteX10" fmla="*/ 1605 w 10000"/>
                <a:gd name="connsiteY10" fmla="*/ 6700 h 10000"/>
                <a:gd name="connsiteX11" fmla="*/ 1974 w 10000"/>
                <a:gd name="connsiteY11" fmla="*/ 7205 h 10000"/>
                <a:gd name="connsiteX12" fmla="*/ 2386 w 10000"/>
                <a:gd name="connsiteY12" fmla="*/ 7709 h 10000"/>
                <a:gd name="connsiteX13" fmla="*/ 2863 w 10000"/>
                <a:gd name="connsiteY13" fmla="*/ 8199 h 10000"/>
                <a:gd name="connsiteX14" fmla="*/ 3341 w 10000"/>
                <a:gd name="connsiteY14" fmla="*/ 8660 h 10000"/>
                <a:gd name="connsiteX15" fmla="*/ 3883 w 10000"/>
                <a:gd name="connsiteY15" fmla="*/ 9121 h 10000"/>
                <a:gd name="connsiteX16" fmla="*/ 4469 w 10000"/>
                <a:gd name="connsiteY16" fmla="*/ 9568 h 10000"/>
                <a:gd name="connsiteX17" fmla="*/ 5076 w 10000"/>
                <a:gd name="connsiteY17" fmla="*/ 10000 h 10000"/>
                <a:gd name="connsiteX18" fmla="*/ 5336 w 10000"/>
                <a:gd name="connsiteY18" fmla="*/ 8545 h 10000"/>
                <a:gd name="connsiteX19" fmla="*/ 5575 w 10000"/>
                <a:gd name="connsiteY19" fmla="*/ 7075 h 10000"/>
                <a:gd name="connsiteX20" fmla="*/ 7787 w 10000"/>
                <a:gd name="connsiteY20" fmla="*/ 6916 h 10000"/>
                <a:gd name="connsiteX21" fmla="*/ 9978 w 10000"/>
                <a:gd name="connsiteY21" fmla="*/ 6744 h 10000"/>
                <a:gd name="connsiteX22" fmla="*/ 10000 w 10000"/>
                <a:gd name="connsiteY22" fmla="*/ 6744 h 10000"/>
                <a:gd name="connsiteX23" fmla="*/ 10000 w 10000"/>
                <a:gd name="connsiteY23" fmla="*/ 6744 h 10000"/>
                <a:gd name="connsiteX24" fmla="*/ 9610 w 10000"/>
                <a:gd name="connsiteY24" fmla="*/ 6484 h 10000"/>
                <a:gd name="connsiteX25" fmla="*/ 9284 w 10000"/>
                <a:gd name="connsiteY25" fmla="*/ 6225 h 10000"/>
                <a:gd name="connsiteX26" fmla="*/ 8959 w 10000"/>
                <a:gd name="connsiteY26" fmla="*/ 5937 h 10000"/>
                <a:gd name="connsiteX27" fmla="*/ 8655 w 10000"/>
                <a:gd name="connsiteY27" fmla="*/ 5663 h 10000"/>
                <a:gd name="connsiteX28" fmla="*/ 8373 w 10000"/>
                <a:gd name="connsiteY28" fmla="*/ 5360 h 10000"/>
                <a:gd name="connsiteX29" fmla="*/ 8134 w 10000"/>
                <a:gd name="connsiteY29" fmla="*/ 5072 h 10000"/>
                <a:gd name="connsiteX30" fmla="*/ 7896 w 10000"/>
                <a:gd name="connsiteY30" fmla="*/ 4755 h 10000"/>
                <a:gd name="connsiteX31" fmla="*/ 7701 w 10000"/>
                <a:gd name="connsiteY31" fmla="*/ 4452 h 10000"/>
                <a:gd name="connsiteX32" fmla="*/ 7527 w 10000"/>
                <a:gd name="connsiteY32" fmla="*/ 4135 h 10000"/>
                <a:gd name="connsiteX33" fmla="*/ 7375 w 10000"/>
                <a:gd name="connsiteY33" fmla="*/ 3818 h 10000"/>
                <a:gd name="connsiteX34" fmla="*/ 7223 w 10000"/>
                <a:gd name="connsiteY34" fmla="*/ 3487 h 10000"/>
                <a:gd name="connsiteX35" fmla="*/ 7137 w 10000"/>
                <a:gd name="connsiteY35" fmla="*/ 3170 h 10000"/>
                <a:gd name="connsiteX36" fmla="*/ 7050 w 10000"/>
                <a:gd name="connsiteY36" fmla="*/ 2839 h 10000"/>
                <a:gd name="connsiteX37" fmla="*/ 6985 w 10000"/>
                <a:gd name="connsiteY37" fmla="*/ 2507 h 10000"/>
                <a:gd name="connsiteX38" fmla="*/ 6941 w 10000"/>
                <a:gd name="connsiteY38" fmla="*/ 2176 h 10000"/>
                <a:gd name="connsiteX39" fmla="*/ 6941 w 10000"/>
                <a:gd name="connsiteY39" fmla="*/ 1844 h 10000"/>
                <a:gd name="connsiteX40" fmla="*/ 6941 w 10000"/>
                <a:gd name="connsiteY40" fmla="*/ 1844 h 10000"/>
                <a:gd name="connsiteX41" fmla="*/ 6941 w 10000"/>
                <a:gd name="connsiteY41" fmla="*/ 1844 h 10000"/>
                <a:gd name="connsiteX42" fmla="*/ 6941 w 10000"/>
                <a:gd name="connsiteY42" fmla="*/ 1844 h 10000"/>
                <a:gd name="connsiteX43" fmla="*/ 6941 w 10000"/>
                <a:gd name="connsiteY43" fmla="*/ 1830 h 10000"/>
                <a:gd name="connsiteX44" fmla="*/ 6941 w 10000"/>
                <a:gd name="connsiteY44" fmla="*/ 1830 h 10000"/>
                <a:gd name="connsiteX45" fmla="*/ 5206 w 10000"/>
                <a:gd name="connsiteY45" fmla="*/ 922 h 10000"/>
                <a:gd name="connsiteX46" fmla="*/ 3471 w 10000"/>
                <a:gd name="connsiteY46" fmla="*/ 0 h 10000"/>
                <a:gd name="connsiteX47" fmla="*/ 1557 w 10000"/>
                <a:gd name="connsiteY47" fmla="*/ 443 h 10000"/>
                <a:gd name="connsiteX48" fmla="*/ 22 w 10000"/>
                <a:gd name="connsiteY48" fmla="*/ 1830 h 10000"/>
                <a:gd name="connsiteX49" fmla="*/ 0 w 10000"/>
                <a:gd name="connsiteY49" fmla="*/ 1830 h 10000"/>
                <a:gd name="connsiteX0" fmla="*/ 0 w 10000"/>
                <a:gd name="connsiteY0" fmla="*/ 2429 h 10599"/>
                <a:gd name="connsiteX1" fmla="*/ 0 w 10000"/>
                <a:gd name="connsiteY1" fmla="*/ 2429 h 10599"/>
                <a:gd name="connsiteX2" fmla="*/ 22 w 10000"/>
                <a:gd name="connsiteY2" fmla="*/ 2991 h 10599"/>
                <a:gd name="connsiteX3" fmla="*/ 65 w 10000"/>
                <a:gd name="connsiteY3" fmla="*/ 3538 h 10599"/>
                <a:gd name="connsiteX4" fmla="*/ 174 w 10000"/>
                <a:gd name="connsiteY4" fmla="*/ 4086 h 10599"/>
                <a:gd name="connsiteX5" fmla="*/ 304 w 10000"/>
                <a:gd name="connsiteY5" fmla="*/ 4634 h 10599"/>
                <a:gd name="connsiteX6" fmla="*/ 477 w 10000"/>
                <a:gd name="connsiteY6" fmla="*/ 5181 h 10599"/>
                <a:gd name="connsiteX7" fmla="*/ 716 w 10000"/>
                <a:gd name="connsiteY7" fmla="*/ 5729 h 10599"/>
                <a:gd name="connsiteX8" fmla="*/ 954 w 10000"/>
                <a:gd name="connsiteY8" fmla="*/ 6262 h 10599"/>
                <a:gd name="connsiteX9" fmla="*/ 1258 w 10000"/>
                <a:gd name="connsiteY9" fmla="*/ 6781 h 10599"/>
                <a:gd name="connsiteX10" fmla="*/ 1605 w 10000"/>
                <a:gd name="connsiteY10" fmla="*/ 7299 h 10599"/>
                <a:gd name="connsiteX11" fmla="*/ 1974 w 10000"/>
                <a:gd name="connsiteY11" fmla="*/ 7804 h 10599"/>
                <a:gd name="connsiteX12" fmla="*/ 2386 w 10000"/>
                <a:gd name="connsiteY12" fmla="*/ 8308 h 10599"/>
                <a:gd name="connsiteX13" fmla="*/ 2863 w 10000"/>
                <a:gd name="connsiteY13" fmla="*/ 8798 h 10599"/>
                <a:gd name="connsiteX14" fmla="*/ 3341 w 10000"/>
                <a:gd name="connsiteY14" fmla="*/ 9259 h 10599"/>
                <a:gd name="connsiteX15" fmla="*/ 3883 w 10000"/>
                <a:gd name="connsiteY15" fmla="*/ 9720 h 10599"/>
                <a:gd name="connsiteX16" fmla="*/ 4469 w 10000"/>
                <a:gd name="connsiteY16" fmla="*/ 10167 h 10599"/>
                <a:gd name="connsiteX17" fmla="*/ 5076 w 10000"/>
                <a:gd name="connsiteY17" fmla="*/ 10599 h 10599"/>
                <a:gd name="connsiteX18" fmla="*/ 5336 w 10000"/>
                <a:gd name="connsiteY18" fmla="*/ 9144 h 10599"/>
                <a:gd name="connsiteX19" fmla="*/ 5575 w 10000"/>
                <a:gd name="connsiteY19" fmla="*/ 7674 h 10599"/>
                <a:gd name="connsiteX20" fmla="*/ 7787 w 10000"/>
                <a:gd name="connsiteY20" fmla="*/ 7515 h 10599"/>
                <a:gd name="connsiteX21" fmla="*/ 9978 w 10000"/>
                <a:gd name="connsiteY21" fmla="*/ 7343 h 10599"/>
                <a:gd name="connsiteX22" fmla="*/ 10000 w 10000"/>
                <a:gd name="connsiteY22" fmla="*/ 7343 h 10599"/>
                <a:gd name="connsiteX23" fmla="*/ 10000 w 10000"/>
                <a:gd name="connsiteY23" fmla="*/ 7343 h 10599"/>
                <a:gd name="connsiteX24" fmla="*/ 9610 w 10000"/>
                <a:gd name="connsiteY24" fmla="*/ 7083 h 10599"/>
                <a:gd name="connsiteX25" fmla="*/ 9284 w 10000"/>
                <a:gd name="connsiteY25" fmla="*/ 6824 h 10599"/>
                <a:gd name="connsiteX26" fmla="*/ 8959 w 10000"/>
                <a:gd name="connsiteY26" fmla="*/ 6536 h 10599"/>
                <a:gd name="connsiteX27" fmla="*/ 8655 w 10000"/>
                <a:gd name="connsiteY27" fmla="*/ 6262 h 10599"/>
                <a:gd name="connsiteX28" fmla="*/ 8373 w 10000"/>
                <a:gd name="connsiteY28" fmla="*/ 5959 h 10599"/>
                <a:gd name="connsiteX29" fmla="*/ 8134 w 10000"/>
                <a:gd name="connsiteY29" fmla="*/ 5671 h 10599"/>
                <a:gd name="connsiteX30" fmla="*/ 7896 w 10000"/>
                <a:gd name="connsiteY30" fmla="*/ 5354 h 10599"/>
                <a:gd name="connsiteX31" fmla="*/ 7701 w 10000"/>
                <a:gd name="connsiteY31" fmla="*/ 5051 h 10599"/>
                <a:gd name="connsiteX32" fmla="*/ 7527 w 10000"/>
                <a:gd name="connsiteY32" fmla="*/ 4734 h 10599"/>
                <a:gd name="connsiteX33" fmla="*/ 7375 w 10000"/>
                <a:gd name="connsiteY33" fmla="*/ 4417 h 10599"/>
                <a:gd name="connsiteX34" fmla="*/ 7223 w 10000"/>
                <a:gd name="connsiteY34" fmla="*/ 4086 h 10599"/>
                <a:gd name="connsiteX35" fmla="*/ 7137 w 10000"/>
                <a:gd name="connsiteY35" fmla="*/ 3769 h 10599"/>
                <a:gd name="connsiteX36" fmla="*/ 7050 w 10000"/>
                <a:gd name="connsiteY36" fmla="*/ 3438 h 10599"/>
                <a:gd name="connsiteX37" fmla="*/ 6985 w 10000"/>
                <a:gd name="connsiteY37" fmla="*/ 3106 h 10599"/>
                <a:gd name="connsiteX38" fmla="*/ 6941 w 10000"/>
                <a:gd name="connsiteY38" fmla="*/ 2775 h 10599"/>
                <a:gd name="connsiteX39" fmla="*/ 6941 w 10000"/>
                <a:gd name="connsiteY39" fmla="*/ 2443 h 10599"/>
                <a:gd name="connsiteX40" fmla="*/ 6941 w 10000"/>
                <a:gd name="connsiteY40" fmla="*/ 2443 h 10599"/>
                <a:gd name="connsiteX41" fmla="*/ 6941 w 10000"/>
                <a:gd name="connsiteY41" fmla="*/ 2443 h 10599"/>
                <a:gd name="connsiteX42" fmla="*/ 6941 w 10000"/>
                <a:gd name="connsiteY42" fmla="*/ 2443 h 10599"/>
                <a:gd name="connsiteX43" fmla="*/ 6941 w 10000"/>
                <a:gd name="connsiteY43" fmla="*/ 2429 h 10599"/>
                <a:gd name="connsiteX44" fmla="*/ 6941 w 10000"/>
                <a:gd name="connsiteY44" fmla="*/ 2429 h 10599"/>
                <a:gd name="connsiteX45" fmla="*/ 5206 w 10000"/>
                <a:gd name="connsiteY45" fmla="*/ 1521 h 10599"/>
                <a:gd name="connsiteX46" fmla="*/ 3649 w 10000"/>
                <a:gd name="connsiteY46" fmla="*/ 0 h 10599"/>
                <a:gd name="connsiteX47" fmla="*/ 1557 w 10000"/>
                <a:gd name="connsiteY47" fmla="*/ 1042 h 10599"/>
                <a:gd name="connsiteX48" fmla="*/ 22 w 10000"/>
                <a:gd name="connsiteY48" fmla="*/ 2429 h 10599"/>
                <a:gd name="connsiteX49" fmla="*/ 0 w 10000"/>
                <a:gd name="connsiteY49" fmla="*/ 2429 h 10599"/>
                <a:gd name="connsiteX0" fmla="*/ 0 w 10000"/>
                <a:gd name="connsiteY0" fmla="*/ 2429 h 10599"/>
                <a:gd name="connsiteX1" fmla="*/ 0 w 10000"/>
                <a:gd name="connsiteY1" fmla="*/ 2429 h 10599"/>
                <a:gd name="connsiteX2" fmla="*/ 22 w 10000"/>
                <a:gd name="connsiteY2" fmla="*/ 2991 h 10599"/>
                <a:gd name="connsiteX3" fmla="*/ 65 w 10000"/>
                <a:gd name="connsiteY3" fmla="*/ 3538 h 10599"/>
                <a:gd name="connsiteX4" fmla="*/ 174 w 10000"/>
                <a:gd name="connsiteY4" fmla="*/ 4086 h 10599"/>
                <a:gd name="connsiteX5" fmla="*/ 304 w 10000"/>
                <a:gd name="connsiteY5" fmla="*/ 4634 h 10599"/>
                <a:gd name="connsiteX6" fmla="*/ 477 w 10000"/>
                <a:gd name="connsiteY6" fmla="*/ 5181 h 10599"/>
                <a:gd name="connsiteX7" fmla="*/ 716 w 10000"/>
                <a:gd name="connsiteY7" fmla="*/ 5729 h 10599"/>
                <a:gd name="connsiteX8" fmla="*/ 954 w 10000"/>
                <a:gd name="connsiteY8" fmla="*/ 6262 h 10599"/>
                <a:gd name="connsiteX9" fmla="*/ 1258 w 10000"/>
                <a:gd name="connsiteY9" fmla="*/ 6781 h 10599"/>
                <a:gd name="connsiteX10" fmla="*/ 1605 w 10000"/>
                <a:gd name="connsiteY10" fmla="*/ 7299 h 10599"/>
                <a:gd name="connsiteX11" fmla="*/ 1974 w 10000"/>
                <a:gd name="connsiteY11" fmla="*/ 7804 h 10599"/>
                <a:gd name="connsiteX12" fmla="*/ 2386 w 10000"/>
                <a:gd name="connsiteY12" fmla="*/ 8308 h 10599"/>
                <a:gd name="connsiteX13" fmla="*/ 2863 w 10000"/>
                <a:gd name="connsiteY13" fmla="*/ 8798 h 10599"/>
                <a:gd name="connsiteX14" fmla="*/ 3341 w 10000"/>
                <a:gd name="connsiteY14" fmla="*/ 9259 h 10599"/>
                <a:gd name="connsiteX15" fmla="*/ 3883 w 10000"/>
                <a:gd name="connsiteY15" fmla="*/ 9720 h 10599"/>
                <a:gd name="connsiteX16" fmla="*/ 4469 w 10000"/>
                <a:gd name="connsiteY16" fmla="*/ 10167 h 10599"/>
                <a:gd name="connsiteX17" fmla="*/ 5076 w 10000"/>
                <a:gd name="connsiteY17" fmla="*/ 10599 h 10599"/>
                <a:gd name="connsiteX18" fmla="*/ 5336 w 10000"/>
                <a:gd name="connsiteY18" fmla="*/ 9144 h 10599"/>
                <a:gd name="connsiteX19" fmla="*/ 5575 w 10000"/>
                <a:gd name="connsiteY19" fmla="*/ 7674 h 10599"/>
                <a:gd name="connsiteX20" fmla="*/ 7787 w 10000"/>
                <a:gd name="connsiteY20" fmla="*/ 7515 h 10599"/>
                <a:gd name="connsiteX21" fmla="*/ 9978 w 10000"/>
                <a:gd name="connsiteY21" fmla="*/ 7343 h 10599"/>
                <a:gd name="connsiteX22" fmla="*/ 10000 w 10000"/>
                <a:gd name="connsiteY22" fmla="*/ 7343 h 10599"/>
                <a:gd name="connsiteX23" fmla="*/ 10000 w 10000"/>
                <a:gd name="connsiteY23" fmla="*/ 7343 h 10599"/>
                <a:gd name="connsiteX24" fmla="*/ 9610 w 10000"/>
                <a:gd name="connsiteY24" fmla="*/ 7083 h 10599"/>
                <a:gd name="connsiteX25" fmla="*/ 9284 w 10000"/>
                <a:gd name="connsiteY25" fmla="*/ 6824 h 10599"/>
                <a:gd name="connsiteX26" fmla="*/ 8959 w 10000"/>
                <a:gd name="connsiteY26" fmla="*/ 6536 h 10599"/>
                <a:gd name="connsiteX27" fmla="*/ 8655 w 10000"/>
                <a:gd name="connsiteY27" fmla="*/ 6262 h 10599"/>
                <a:gd name="connsiteX28" fmla="*/ 8373 w 10000"/>
                <a:gd name="connsiteY28" fmla="*/ 5959 h 10599"/>
                <a:gd name="connsiteX29" fmla="*/ 8134 w 10000"/>
                <a:gd name="connsiteY29" fmla="*/ 5671 h 10599"/>
                <a:gd name="connsiteX30" fmla="*/ 7896 w 10000"/>
                <a:gd name="connsiteY30" fmla="*/ 5354 h 10599"/>
                <a:gd name="connsiteX31" fmla="*/ 7701 w 10000"/>
                <a:gd name="connsiteY31" fmla="*/ 5051 h 10599"/>
                <a:gd name="connsiteX32" fmla="*/ 7527 w 10000"/>
                <a:gd name="connsiteY32" fmla="*/ 4734 h 10599"/>
                <a:gd name="connsiteX33" fmla="*/ 7375 w 10000"/>
                <a:gd name="connsiteY33" fmla="*/ 4417 h 10599"/>
                <a:gd name="connsiteX34" fmla="*/ 7223 w 10000"/>
                <a:gd name="connsiteY34" fmla="*/ 4086 h 10599"/>
                <a:gd name="connsiteX35" fmla="*/ 7137 w 10000"/>
                <a:gd name="connsiteY35" fmla="*/ 3769 h 10599"/>
                <a:gd name="connsiteX36" fmla="*/ 7050 w 10000"/>
                <a:gd name="connsiteY36" fmla="*/ 3438 h 10599"/>
                <a:gd name="connsiteX37" fmla="*/ 6985 w 10000"/>
                <a:gd name="connsiteY37" fmla="*/ 3106 h 10599"/>
                <a:gd name="connsiteX38" fmla="*/ 6941 w 10000"/>
                <a:gd name="connsiteY38" fmla="*/ 2775 h 10599"/>
                <a:gd name="connsiteX39" fmla="*/ 6941 w 10000"/>
                <a:gd name="connsiteY39" fmla="*/ 2443 h 10599"/>
                <a:gd name="connsiteX40" fmla="*/ 6941 w 10000"/>
                <a:gd name="connsiteY40" fmla="*/ 2443 h 10599"/>
                <a:gd name="connsiteX41" fmla="*/ 6941 w 10000"/>
                <a:gd name="connsiteY41" fmla="*/ 2443 h 10599"/>
                <a:gd name="connsiteX42" fmla="*/ 6941 w 10000"/>
                <a:gd name="connsiteY42" fmla="*/ 2443 h 10599"/>
                <a:gd name="connsiteX43" fmla="*/ 6941 w 10000"/>
                <a:gd name="connsiteY43" fmla="*/ 2429 h 10599"/>
                <a:gd name="connsiteX44" fmla="*/ 6941 w 10000"/>
                <a:gd name="connsiteY44" fmla="*/ 2429 h 10599"/>
                <a:gd name="connsiteX45" fmla="*/ 5206 w 10000"/>
                <a:gd name="connsiteY45" fmla="*/ 922 h 10599"/>
                <a:gd name="connsiteX46" fmla="*/ 3649 w 10000"/>
                <a:gd name="connsiteY46" fmla="*/ 0 h 10599"/>
                <a:gd name="connsiteX47" fmla="*/ 1557 w 10000"/>
                <a:gd name="connsiteY47" fmla="*/ 1042 h 10599"/>
                <a:gd name="connsiteX48" fmla="*/ 22 w 10000"/>
                <a:gd name="connsiteY48" fmla="*/ 2429 h 10599"/>
                <a:gd name="connsiteX49" fmla="*/ 0 w 10000"/>
                <a:gd name="connsiteY49" fmla="*/ 2429 h 1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599">
                  <a:moveTo>
                    <a:pt x="0" y="2429"/>
                  </a:moveTo>
                  <a:lnTo>
                    <a:pt x="0" y="2429"/>
                  </a:lnTo>
                  <a:cubicBezTo>
                    <a:pt x="7" y="2616"/>
                    <a:pt x="15" y="2804"/>
                    <a:pt x="22" y="2991"/>
                  </a:cubicBezTo>
                  <a:cubicBezTo>
                    <a:pt x="36" y="3173"/>
                    <a:pt x="51" y="3356"/>
                    <a:pt x="65" y="3538"/>
                  </a:cubicBezTo>
                  <a:cubicBezTo>
                    <a:pt x="101" y="3721"/>
                    <a:pt x="138" y="3903"/>
                    <a:pt x="174" y="4086"/>
                  </a:cubicBezTo>
                  <a:cubicBezTo>
                    <a:pt x="217" y="4269"/>
                    <a:pt x="261" y="4451"/>
                    <a:pt x="304" y="4634"/>
                  </a:cubicBezTo>
                  <a:cubicBezTo>
                    <a:pt x="362" y="4816"/>
                    <a:pt x="419" y="4999"/>
                    <a:pt x="477" y="5181"/>
                  </a:cubicBezTo>
                  <a:lnTo>
                    <a:pt x="716" y="5729"/>
                  </a:lnTo>
                  <a:cubicBezTo>
                    <a:pt x="795" y="5907"/>
                    <a:pt x="875" y="6084"/>
                    <a:pt x="954" y="6262"/>
                  </a:cubicBezTo>
                  <a:lnTo>
                    <a:pt x="1258" y="6781"/>
                  </a:lnTo>
                  <a:lnTo>
                    <a:pt x="1605" y="7299"/>
                  </a:lnTo>
                  <a:lnTo>
                    <a:pt x="1974" y="7804"/>
                  </a:lnTo>
                  <a:lnTo>
                    <a:pt x="2386" y="8308"/>
                  </a:lnTo>
                  <a:lnTo>
                    <a:pt x="2863" y="8798"/>
                  </a:lnTo>
                  <a:lnTo>
                    <a:pt x="3341" y="9259"/>
                  </a:lnTo>
                  <a:lnTo>
                    <a:pt x="3883" y="9720"/>
                  </a:lnTo>
                  <a:lnTo>
                    <a:pt x="4469" y="10167"/>
                  </a:lnTo>
                  <a:lnTo>
                    <a:pt x="5076" y="10599"/>
                  </a:lnTo>
                  <a:cubicBezTo>
                    <a:pt x="5163" y="10114"/>
                    <a:pt x="5249" y="9629"/>
                    <a:pt x="5336" y="9144"/>
                  </a:cubicBezTo>
                  <a:cubicBezTo>
                    <a:pt x="5416" y="8654"/>
                    <a:pt x="5495" y="8164"/>
                    <a:pt x="5575" y="7674"/>
                  </a:cubicBezTo>
                  <a:lnTo>
                    <a:pt x="7787" y="7515"/>
                  </a:lnTo>
                  <a:lnTo>
                    <a:pt x="9978" y="7343"/>
                  </a:lnTo>
                  <a:lnTo>
                    <a:pt x="10000" y="7343"/>
                  </a:lnTo>
                  <a:lnTo>
                    <a:pt x="10000" y="7343"/>
                  </a:lnTo>
                  <a:lnTo>
                    <a:pt x="9610" y="7083"/>
                  </a:lnTo>
                  <a:lnTo>
                    <a:pt x="9284" y="6824"/>
                  </a:lnTo>
                  <a:lnTo>
                    <a:pt x="8959" y="6536"/>
                  </a:lnTo>
                  <a:lnTo>
                    <a:pt x="8655" y="6262"/>
                  </a:lnTo>
                  <a:lnTo>
                    <a:pt x="8373" y="5959"/>
                  </a:lnTo>
                  <a:lnTo>
                    <a:pt x="8134" y="5671"/>
                  </a:lnTo>
                  <a:lnTo>
                    <a:pt x="7896" y="5354"/>
                  </a:lnTo>
                  <a:lnTo>
                    <a:pt x="7701" y="5051"/>
                  </a:lnTo>
                  <a:lnTo>
                    <a:pt x="7527" y="4734"/>
                  </a:lnTo>
                  <a:lnTo>
                    <a:pt x="7375" y="4417"/>
                  </a:lnTo>
                  <a:cubicBezTo>
                    <a:pt x="7324" y="4307"/>
                    <a:pt x="7274" y="4196"/>
                    <a:pt x="7223" y="4086"/>
                  </a:cubicBezTo>
                  <a:cubicBezTo>
                    <a:pt x="7194" y="3980"/>
                    <a:pt x="7166" y="3875"/>
                    <a:pt x="7137" y="3769"/>
                  </a:cubicBezTo>
                  <a:cubicBezTo>
                    <a:pt x="7108" y="3659"/>
                    <a:pt x="7079" y="3548"/>
                    <a:pt x="7050" y="3438"/>
                  </a:cubicBezTo>
                  <a:cubicBezTo>
                    <a:pt x="7028" y="3327"/>
                    <a:pt x="7007" y="3217"/>
                    <a:pt x="6985" y="3106"/>
                  </a:cubicBezTo>
                  <a:cubicBezTo>
                    <a:pt x="6970" y="2996"/>
                    <a:pt x="6956" y="2885"/>
                    <a:pt x="6941" y="2775"/>
                  </a:cubicBezTo>
                  <a:lnTo>
                    <a:pt x="6941" y="2443"/>
                  </a:lnTo>
                  <a:lnTo>
                    <a:pt x="6941" y="2443"/>
                  </a:lnTo>
                  <a:lnTo>
                    <a:pt x="6941" y="2443"/>
                  </a:lnTo>
                  <a:lnTo>
                    <a:pt x="6941" y="2443"/>
                  </a:lnTo>
                  <a:lnTo>
                    <a:pt x="6941" y="2429"/>
                  </a:lnTo>
                  <a:lnTo>
                    <a:pt x="6941" y="2429"/>
                  </a:lnTo>
                  <a:lnTo>
                    <a:pt x="5206" y="922"/>
                  </a:lnTo>
                  <a:lnTo>
                    <a:pt x="3649" y="0"/>
                  </a:lnTo>
                  <a:lnTo>
                    <a:pt x="1557" y="1042"/>
                  </a:lnTo>
                  <a:lnTo>
                    <a:pt x="22" y="2429"/>
                  </a:lnTo>
                  <a:lnTo>
                    <a:pt x="0" y="2429"/>
                  </a:lnTo>
                  <a:close/>
                </a:path>
              </a:pathLst>
            </a:custGeom>
            <a:solidFill>
              <a:schemeClr val="accent2">
                <a:lumMod val="75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0" name="Freeform 7"/>
            <p:cNvSpPr>
              <a:spLocks/>
            </p:cNvSpPr>
            <p:nvPr/>
          </p:nvSpPr>
          <p:spPr bwMode="auto">
            <a:xfrm rot="18900000">
              <a:off x="3937112" y="4062699"/>
              <a:ext cx="1299378" cy="1577733"/>
            </a:xfrm>
            <a:custGeom>
              <a:avLst/>
              <a:gdLst/>
              <a:ahLst/>
              <a:cxnLst>
                <a:cxn ang="0">
                  <a:pos x="470" y="0"/>
                </a:cxn>
                <a:cxn ang="0">
                  <a:pos x="470" y="0"/>
                </a:cxn>
                <a:cxn ang="0">
                  <a:pos x="416" y="56"/>
                </a:cxn>
                <a:cxn ang="0">
                  <a:pos x="366" y="114"/>
                </a:cxn>
                <a:cxn ang="0">
                  <a:pos x="318" y="174"/>
                </a:cxn>
                <a:cxn ang="0">
                  <a:pos x="274" y="238"/>
                </a:cxn>
                <a:cxn ang="0">
                  <a:pos x="232" y="302"/>
                </a:cxn>
                <a:cxn ang="0">
                  <a:pos x="194" y="370"/>
                </a:cxn>
                <a:cxn ang="0">
                  <a:pos x="158" y="438"/>
                </a:cxn>
                <a:cxn ang="0">
                  <a:pos x="126" y="510"/>
                </a:cxn>
                <a:cxn ang="0">
                  <a:pos x="98" y="582"/>
                </a:cxn>
                <a:cxn ang="0">
                  <a:pos x="72" y="658"/>
                </a:cxn>
                <a:cxn ang="0">
                  <a:pos x="50" y="734"/>
                </a:cxn>
                <a:cxn ang="0">
                  <a:pos x="32" y="810"/>
                </a:cxn>
                <a:cxn ang="0">
                  <a:pos x="18" y="890"/>
                </a:cxn>
                <a:cxn ang="0">
                  <a:pos x="8" y="970"/>
                </a:cxn>
                <a:cxn ang="0">
                  <a:pos x="2" y="1052"/>
                </a:cxn>
                <a:cxn ang="0">
                  <a:pos x="0" y="1134"/>
                </a:cxn>
                <a:cxn ang="0">
                  <a:pos x="160" y="1006"/>
                </a:cxn>
                <a:cxn ang="0">
                  <a:pos x="320" y="878"/>
                </a:cxn>
                <a:cxn ang="0">
                  <a:pos x="480" y="1006"/>
                </a:cxn>
                <a:cxn ang="0">
                  <a:pos x="640" y="1134"/>
                </a:cxn>
                <a:cxn ang="0">
                  <a:pos x="640" y="1134"/>
                </a:cxn>
                <a:cxn ang="0">
                  <a:pos x="640" y="1134"/>
                </a:cxn>
                <a:cxn ang="0">
                  <a:pos x="640" y="1084"/>
                </a:cxn>
                <a:cxn ang="0">
                  <a:pos x="644" y="1036"/>
                </a:cxn>
                <a:cxn ang="0">
                  <a:pos x="650" y="988"/>
                </a:cxn>
                <a:cxn ang="0">
                  <a:pos x="660" y="940"/>
                </a:cxn>
                <a:cxn ang="0">
                  <a:pos x="670" y="894"/>
                </a:cxn>
                <a:cxn ang="0">
                  <a:pos x="682" y="848"/>
                </a:cxn>
                <a:cxn ang="0">
                  <a:pos x="698" y="804"/>
                </a:cxn>
                <a:cxn ang="0">
                  <a:pos x="716" y="760"/>
                </a:cxn>
                <a:cxn ang="0">
                  <a:pos x="734" y="716"/>
                </a:cxn>
                <a:cxn ang="0">
                  <a:pos x="756" y="676"/>
                </a:cxn>
                <a:cxn ang="0">
                  <a:pos x="780" y="636"/>
                </a:cxn>
                <a:cxn ang="0">
                  <a:pos x="804" y="596"/>
                </a:cxn>
                <a:cxn ang="0">
                  <a:pos x="832" y="558"/>
                </a:cxn>
                <a:cxn ang="0">
                  <a:pos x="860" y="522"/>
                </a:cxn>
                <a:cxn ang="0">
                  <a:pos x="890" y="488"/>
                </a:cxn>
                <a:cxn ang="0">
                  <a:pos x="922" y="454"/>
                </a:cxn>
                <a:cxn ang="0">
                  <a:pos x="922" y="454"/>
                </a:cxn>
                <a:cxn ang="0">
                  <a:pos x="922" y="454"/>
                </a:cxn>
                <a:cxn ang="0">
                  <a:pos x="922" y="454"/>
                </a:cxn>
                <a:cxn ang="0">
                  <a:pos x="922" y="454"/>
                </a:cxn>
                <a:cxn ang="0">
                  <a:pos x="922" y="452"/>
                </a:cxn>
                <a:cxn ang="0">
                  <a:pos x="900" y="250"/>
                </a:cxn>
                <a:cxn ang="0">
                  <a:pos x="878" y="48"/>
                </a:cxn>
                <a:cxn ang="0">
                  <a:pos x="674" y="24"/>
                </a:cxn>
                <a:cxn ang="0">
                  <a:pos x="472" y="2"/>
                </a:cxn>
                <a:cxn ang="0">
                  <a:pos x="470" y="0"/>
                </a:cxn>
              </a:cxnLst>
              <a:rect l="0" t="0" r="r" b="b"/>
              <a:pathLst>
                <a:path w="922" h="1134">
                  <a:moveTo>
                    <a:pt x="470" y="0"/>
                  </a:moveTo>
                  <a:lnTo>
                    <a:pt x="470" y="0"/>
                  </a:lnTo>
                  <a:lnTo>
                    <a:pt x="416" y="56"/>
                  </a:lnTo>
                  <a:lnTo>
                    <a:pt x="366" y="114"/>
                  </a:lnTo>
                  <a:lnTo>
                    <a:pt x="318" y="174"/>
                  </a:lnTo>
                  <a:lnTo>
                    <a:pt x="274" y="238"/>
                  </a:lnTo>
                  <a:lnTo>
                    <a:pt x="232" y="302"/>
                  </a:lnTo>
                  <a:lnTo>
                    <a:pt x="194" y="370"/>
                  </a:lnTo>
                  <a:lnTo>
                    <a:pt x="158" y="438"/>
                  </a:lnTo>
                  <a:lnTo>
                    <a:pt x="126" y="510"/>
                  </a:lnTo>
                  <a:lnTo>
                    <a:pt x="98" y="582"/>
                  </a:lnTo>
                  <a:lnTo>
                    <a:pt x="72" y="658"/>
                  </a:lnTo>
                  <a:lnTo>
                    <a:pt x="50" y="734"/>
                  </a:lnTo>
                  <a:lnTo>
                    <a:pt x="32" y="810"/>
                  </a:lnTo>
                  <a:lnTo>
                    <a:pt x="18" y="890"/>
                  </a:lnTo>
                  <a:lnTo>
                    <a:pt x="8" y="970"/>
                  </a:lnTo>
                  <a:lnTo>
                    <a:pt x="2" y="1052"/>
                  </a:lnTo>
                  <a:lnTo>
                    <a:pt x="0" y="1134"/>
                  </a:lnTo>
                  <a:lnTo>
                    <a:pt x="160" y="1006"/>
                  </a:lnTo>
                  <a:lnTo>
                    <a:pt x="320" y="878"/>
                  </a:lnTo>
                  <a:lnTo>
                    <a:pt x="480" y="1006"/>
                  </a:lnTo>
                  <a:lnTo>
                    <a:pt x="640" y="1134"/>
                  </a:lnTo>
                  <a:lnTo>
                    <a:pt x="640" y="1134"/>
                  </a:lnTo>
                  <a:lnTo>
                    <a:pt x="640" y="1134"/>
                  </a:lnTo>
                  <a:lnTo>
                    <a:pt x="640" y="1084"/>
                  </a:lnTo>
                  <a:lnTo>
                    <a:pt x="644" y="1036"/>
                  </a:lnTo>
                  <a:lnTo>
                    <a:pt x="650" y="988"/>
                  </a:lnTo>
                  <a:lnTo>
                    <a:pt x="660" y="940"/>
                  </a:lnTo>
                  <a:lnTo>
                    <a:pt x="670" y="894"/>
                  </a:lnTo>
                  <a:lnTo>
                    <a:pt x="682" y="848"/>
                  </a:lnTo>
                  <a:lnTo>
                    <a:pt x="698" y="804"/>
                  </a:lnTo>
                  <a:lnTo>
                    <a:pt x="716" y="760"/>
                  </a:lnTo>
                  <a:lnTo>
                    <a:pt x="734" y="716"/>
                  </a:lnTo>
                  <a:lnTo>
                    <a:pt x="756" y="676"/>
                  </a:lnTo>
                  <a:lnTo>
                    <a:pt x="780" y="636"/>
                  </a:lnTo>
                  <a:lnTo>
                    <a:pt x="804" y="596"/>
                  </a:lnTo>
                  <a:lnTo>
                    <a:pt x="832" y="558"/>
                  </a:lnTo>
                  <a:lnTo>
                    <a:pt x="860" y="522"/>
                  </a:lnTo>
                  <a:lnTo>
                    <a:pt x="890" y="488"/>
                  </a:lnTo>
                  <a:lnTo>
                    <a:pt x="922" y="454"/>
                  </a:lnTo>
                  <a:lnTo>
                    <a:pt x="922" y="454"/>
                  </a:lnTo>
                  <a:lnTo>
                    <a:pt x="922" y="454"/>
                  </a:lnTo>
                  <a:lnTo>
                    <a:pt x="922" y="454"/>
                  </a:lnTo>
                  <a:lnTo>
                    <a:pt x="922" y="454"/>
                  </a:lnTo>
                  <a:lnTo>
                    <a:pt x="922" y="452"/>
                  </a:lnTo>
                  <a:lnTo>
                    <a:pt x="900" y="250"/>
                  </a:lnTo>
                  <a:lnTo>
                    <a:pt x="878" y="48"/>
                  </a:lnTo>
                  <a:lnTo>
                    <a:pt x="674" y="24"/>
                  </a:lnTo>
                  <a:lnTo>
                    <a:pt x="472" y="2"/>
                  </a:lnTo>
                  <a:lnTo>
                    <a:pt x="470" y="0"/>
                  </a:lnTo>
                  <a:close/>
                </a:path>
              </a:pathLst>
            </a:custGeom>
            <a:solidFill>
              <a:schemeClr val="accent2">
                <a:lumMod val="75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1" name="Freeform 8"/>
            <p:cNvSpPr>
              <a:spLocks/>
            </p:cNvSpPr>
            <p:nvPr/>
          </p:nvSpPr>
          <p:spPr bwMode="auto">
            <a:xfrm rot="18900000">
              <a:off x="6037800" y="5314847"/>
              <a:ext cx="1598151" cy="1285560"/>
            </a:xfrm>
            <a:custGeom>
              <a:avLst/>
              <a:gdLst>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8871 w 10000"/>
                <a:gd name="connsiteY18" fmla="*/ 8268 h 10000"/>
                <a:gd name="connsiteX19" fmla="*/ 7743 w 10000"/>
                <a:gd name="connsiteY19" fmla="*/ 653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8871 w 10000"/>
                <a:gd name="connsiteY18" fmla="*/ 8268 h 10000"/>
                <a:gd name="connsiteX19" fmla="*/ 8467 w 10000"/>
                <a:gd name="connsiteY19" fmla="*/ 617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9450 w 10000"/>
                <a:gd name="connsiteY18" fmla="*/ 7908 h 10000"/>
                <a:gd name="connsiteX19" fmla="*/ 8467 w 10000"/>
                <a:gd name="connsiteY19" fmla="*/ 617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000">
                  <a:moveTo>
                    <a:pt x="0" y="4913"/>
                  </a:moveTo>
                  <a:lnTo>
                    <a:pt x="0" y="4913"/>
                  </a:lnTo>
                  <a:lnTo>
                    <a:pt x="494" y="5476"/>
                  </a:lnTo>
                  <a:lnTo>
                    <a:pt x="1005" y="6017"/>
                  </a:lnTo>
                  <a:lnTo>
                    <a:pt x="1534" y="6537"/>
                  </a:lnTo>
                  <a:lnTo>
                    <a:pt x="2081" y="7035"/>
                  </a:lnTo>
                  <a:lnTo>
                    <a:pt x="2663" y="7489"/>
                  </a:lnTo>
                  <a:lnTo>
                    <a:pt x="3263" y="7900"/>
                  </a:lnTo>
                  <a:lnTo>
                    <a:pt x="3862" y="8290"/>
                  </a:lnTo>
                  <a:lnTo>
                    <a:pt x="4497" y="8636"/>
                  </a:lnTo>
                  <a:lnTo>
                    <a:pt x="5132" y="8939"/>
                  </a:lnTo>
                  <a:lnTo>
                    <a:pt x="5785" y="9221"/>
                  </a:lnTo>
                  <a:lnTo>
                    <a:pt x="6455" y="9459"/>
                  </a:lnTo>
                  <a:lnTo>
                    <a:pt x="7143" y="9654"/>
                  </a:lnTo>
                  <a:lnTo>
                    <a:pt x="7848" y="9805"/>
                  </a:lnTo>
                  <a:lnTo>
                    <a:pt x="8554" y="9913"/>
                  </a:lnTo>
                  <a:lnTo>
                    <a:pt x="9259" y="9978"/>
                  </a:lnTo>
                  <a:lnTo>
                    <a:pt x="10000" y="10000"/>
                  </a:lnTo>
                  <a:lnTo>
                    <a:pt x="9450" y="7908"/>
                  </a:lnTo>
                  <a:cubicBezTo>
                    <a:pt x="9315" y="7211"/>
                    <a:pt x="8602" y="6874"/>
                    <a:pt x="8467" y="6177"/>
                  </a:cubicBezTo>
                  <a:lnTo>
                    <a:pt x="9450" y="4805"/>
                  </a:lnTo>
                  <a:lnTo>
                    <a:pt x="10000" y="3074"/>
                  </a:lnTo>
                  <a:lnTo>
                    <a:pt x="10000" y="3074"/>
                  </a:lnTo>
                  <a:lnTo>
                    <a:pt x="10000" y="3074"/>
                  </a:lnTo>
                  <a:lnTo>
                    <a:pt x="9559" y="3052"/>
                  </a:lnTo>
                  <a:lnTo>
                    <a:pt x="9136" y="3009"/>
                  </a:lnTo>
                  <a:lnTo>
                    <a:pt x="8695" y="2944"/>
                  </a:lnTo>
                  <a:lnTo>
                    <a:pt x="8289" y="2857"/>
                  </a:lnTo>
                  <a:lnTo>
                    <a:pt x="7866" y="2749"/>
                  </a:lnTo>
                  <a:lnTo>
                    <a:pt x="7478" y="2597"/>
                  </a:lnTo>
                  <a:lnTo>
                    <a:pt x="7072" y="2446"/>
                  </a:lnTo>
                  <a:lnTo>
                    <a:pt x="6684" y="2251"/>
                  </a:lnTo>
                  <a:lnTo>
                    <a:pt x="6314" y="2035"/>
                  </a:lnTo>
                  <a:lnTo>
                    <a:pt x="5944" y="1818"/>
                  </a:lnTo>
                  <a:lnTo>
                    <a:pt x="5591" y="1558"/>
                  </a:lnTo>
                  <a:lnTo>
                    <a:pt x="5256" y="1299"/>
                  </a:lnTo>
                  <a:lnTo>
                    <a:pt x="4921" y="996"/>
                  </a:lnTo>
                  <a:lnTo>
                    <a:pt x="4603" y="693"/>
                  </a:lnTo>
                  <a:lnTo>
                    <a:pt x="4286" y="368"/>
                  </a:lnTo>
                  <a:lnTo>
                    <a:pt x="4004" y="22"/>
                  </a:lnTo>
                  <a:lnTo>
                    <a:pt x="4004" y="0"/>
                  </a:lnTo>
                  <a:cubicBezTo>
                    <a:pt x="3998" y="7"/>
                    <a:pt x="3992" y="15"/>
                    <a:pt x="3986" y="22"/>
                  </a:cubicBezTo>
                  <a:lnTo>
                    <a:pt x="3986" y="22"/>
                  </a:lnTo>
                  <a:lnTo>
                    <a:pt x="3986" y="0"/>
                  </a:lnTo>
                  <a:lnTo>
                    <a:pt x="3986" y="22"/>
                  </a:lnTo>
                  <a:lnTo>
                    <a:pt x="2205" y="260"/>
                  </a:lnTo>
                  <a:lnTo>
                    <a:pt x="406" y="498"/>
                  </a:lnTo>
                  <a:cubicBezTo>
                    <a:pt x="341" y="1234"/>
                    <a:pt x="277" y="1970"/>
                    <a:pt x="212" y="2706"/>
                  </a:cubicBezTo>
                  <a:cubicBezTo>
                    <a:pt x="147" y="3435"/>
                    <a:pt x="83" y="4163"/>
                    <a:pt x="18" y="4892"/>
                  </a:cubicBezTo>
                  <a:lnTo>
                    <a:pt x="0" y="4913"/>
                  </a:lnTo>
                  <a:close/>
                </a:path>
              </a:pathLst>
            </a:custGeom>
            <a:solidFill>
              <a:schemeClr val="accent2"/>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2" name="Freeform 9"/>
            <p:cNvSpPr>
              <a:spLocks/>
            </p:cNvSpPr>
            <p:nvPr/>
          </p:nvSpPr>
          <p:spPr bwMode="auto">
            <a:xfrm rot="18900000">
              <a:off x="6335451" y="1736460"/>
              <a:ext cx="1299378" cy="1938545"/>
            </a:xfrm>
            <a:custGeom>
              <a:avLst/>
              <a:gdLst>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64 w 10000"/>
                <a:gd name="connsiteY18" fmla="*/ 1492 h 10024"/>
                <a:gd name="connsiteX19" fmla="*/ 4425 w 10000"/>
                <a:gd name="connsiteY19" fmla="*/ 2959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64 w 10000"/>
                <a:gd name="connsiteY18" fmla="*/ 1492 h 10024"/>
                <a:gd name="connsiteX19" fmla="*/ 4407 w 10000"/>
                <a:gd name="connsiteY19" fmla="*/ 2995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46 w 10000"/>
                <a:gd name="connsiteY18" fmla="*/ 1433 h 10024"/>
                <a:gd name="connsiteX19" fmla="*/ 4407 w 10000"/>
                <a:gd name="connsiteY19" fmla="*/ 2995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46 w 10000"/>
                <a:gd name="connsiteY18" fmla="*/ 1433 h 10024"/>
                <a:gd name="connsiteX19" fmla="*/ 4372 w 10000"/>
                <a:gd name="connsiteY19" fmla="*/ 2924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024">
                  <a:moveTo>
                    <a:pt x="10000" y="8182"/>
                  </a:moveTo>
                  <a:lnTo>
                    <a:pt x="10000" y="8182"/>
                  </a:lnTo>
                  <a:cubicBezTo>
                    <a:pt x="9993" y="8000"/>
                    <a:pt x="9985" y="7818"/>
                    <a:pt x="9978" y="7636"/>
                  </a:cubicBezTo>
                  <a:cubicBezTo>
                    <a:pt x="9956" y="7454"/>
                    <a:pt x="9935" y="7271"/>
                    <a:pt x="9913" y="7089"/>
                  </a:cubicBezTo>
                  <a:lnTo>
                    <a:pt x="9826" y="6528"/>
                  </a:lnTo>
                  <a:cubicBezTo>
                    <a:pt x="9776" y="6346"/>
                    <a:pt x="9725" y="6163"/>
                    <a:pt x="9675" y="5981"/>
                  </a:cubicBezTo>
                  <a:lnTo>
                    <a:pt x="9501" y="5448"/>
                  </a:lnTo>
                  <a:cubicBezTo>
                    <a:pt x="9429" y="5266"/>
                    <a:pt x="9356" y="5084"/>
                    <a:pt x="9284" y="4902"/>
                  </a:cubicBezTo>
                  <a:lnTo>
                    <a:pt x="9024" y="4369"/>
                  </a:lnTo>
                  <a:lnTo>
                    <a:pt x="8720" y="3851"/>
                  </a:lnTo>
                  <a:lnTo>
                    <a:pt x="8395" y="3333"/>
                  </a:lnTo>
                  <a:lnTo>
                    <a:pt x="8004" y="2830"/>
                  </a:lnTo>
                  <a:lnTo>
                    <a:pt x="7592" y="2326"/>
                  </a:lnTo>
                  <a:lnTo>
                    <a:pt x="7137" y="1837"/>
                  </a:lnTo>
                  <a:lnTo>
                    <a:pt x="6638" y="1362"/>
                  </a:lnTo>
                  <a:lnTo>
                    <a:pt x="6095" y="902"/>
                  </a:lnTo>
                  <a:lnTo>
                    <a:pt x="5531" y="456"/>
                  </a:lnTo>
                  <a:lnTo>
                    <a:pt x="4867" y="0"/>
                  </a:lnTo>
                  <a:cubicBezTo>
                    <a:pt x="4799" y="497"/>
                    <a:pt x="4714" y="936"/>
                    <a:pt x="4646" y="1433"/>
                  </a:cubicBezTo>
                  <a:cubicBezTo>
                    <a:pt x="4566" y="1922"/>
                    <a:pt x="4452" y="2435"/>
                    <a:pt x="4372" y="2924"/>
                  </a:cubicBezTo>
                  <a:lnTo>
                    <a:pt x="2213" y="3118"/>
                  </a:lnTo>
                  <a:lnTo>
                    <a:pt x="0" y="3276"/>
                  </a:lnTo>
                  <a:lnTo>
                    <a:pt x="0" y="3290"/>
                  </a:lnTo>
                  <a:lnTo>
                    <a:pt x="0" y="3290"/>
                  </a:lnTo>
                  <a:lnTo>
                    <a:pt x="369" y="3549"/>
                  </a:lnTo>
                  <a:lnTo>
                    <a:pt x="716" y="3808"/>
                  </a:lnTo>
                  <a:lnTo>
                    <a:pt x="1041" y="4082"/>
                  </a:lnTo>
                  <a:lnTo>
                    <a:pt x="1345" y="4369"/>
                  </a:lnTo>
                  <a:lnTo>
                    <a:pt x="1605" y="4657"/>
                  </a:lnTo>
                  <a:lnTo>
                    <a:pt x="1866" y="4959"/>
                  </a:lnTo>
                  <a:lnTo>
                    <a:pt x="2082" y="5261"/>
                  </a:lnTo>
                  <a:cubicBezTo>
                    <a:pt x="2154" y="5367"/>
                    <a:pt x="2227" y="5472"/>
                    <a:pt x="2299" y="5578"/>
                  </a:cubicBezTo>
                  <a:lnTo>
                    <a:pt x="2473" y="5895"/>
                  </a:lnTo>
                  <a:cubicBezTo>
                    <a:pt x="2524" y="6000"/>
                    <a:pt x="2574" y="6106"/>
                    <a:pt x="2625" y="6211"/>
                  </a:cubicBezTo>
                  <a:cubicBezTo>
                    <a:pt x="2668" y="6317"/>
                    <a:pt x="2712" y="6422"/>
                    <a:pt x="2755" y="6528"/>
                  </a:cubicBezTo>
                  <a:lnTo>
                    <a:pt x="2863" y="6859"/>
                  </a:lnTo>
                  <a:lnTo>
                    <a:pt x="2950" y="7189"/>
                  </a:lnTo>
                  <a:cubicBezTo>
                    <a:pt x="2964" y="7299"/>
                    <a:pt x="2979" y="7410"/>
                    <a:pt x="2993" y="7520"/>
                  </a:cubicBezTo>
                  <a:cubicBezTo>
                    <a:pt x="3008" y="7630"/>
                    <a:pt x="3022" y="7741"/>
                    <a:pt x="3037" y="7851"/>
                  </a:cubicBezTo>
                  <a:cubicBezTo>
                    <a:pt x="3044" y="7961"/>
                    <a:pt x="3052" y="8072"/>
                    <a:pt x="3059" y="8182"/>
                  </a:cubicBezTo>
                  <a:lnTo>
                    <a:pt x="3037" y="8182"/>
                  </a:lnTo>
                  <a:lnTo>
                    <a:pt x="3059" y="8182"/>
                  </a:lnTo>
                  <a:lnTo>
                    <a:pt x="3059" y="8182"/>
                  </a:lnTo>
                  <a:lnTo>
                    <a:pt x="3059" y="8182"/>
                  </a:lnTo>
                  <a:lnTo>
                    <a:pt x="3059" y="8182"/>
                  </a:lnTo>
                  <a:lnTo>
                    <a:pt x="4772" y="9103"/>
                  </a:lnTo>
                  <a:lnTo>
                    <a:pt x="6508" y="10024"/>
                  </a:lnTo>
                  <a:lnTo>
                    <a:pt x="8243" y="9103"/>
                  </a:lnTo>
                  <a:lnTo>
                    <a:pt x="9978" y="8182"/>
                  </a:lnTo>
                  <a:lnTo>
                    <a:pt x="10000" y="8182"/>
                  </a:lnTo>
                  <a:close/>
                </a:path>
              </a:pathLst>
            </a:custGeom>
            <a:solidFill>
              <a:schemeClr val="tx2"/>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3" name="Freeform 10"/>
            <p:cNvSpPr>
              <a:spLocks/>
            </p:cNvSpPr>
            <p:nvPr/>
          </p:nvSpPr>
          <p:spPr bwMode="auto">
            <a:xfrm rot="18900000">
              <a:off x="6859358" y="4319651"/>
              <a:ext cx="1958936" cy="1282777"/>
            </a:xfrm>
            <a:custGeom>
              <a:avLst/>
              <a:gdLst/>
              <a:ahLst/>
              <a:cxnLst>
                <a:cxn ang="0">
                  <a:pos x="256" y="922"/>
                </a:cxn>
                <a:cxn ang="0">
                  <a:pos x="256" y="922"/>
                </a:cxn>
                <a:cxn ang="0">
                  <a:pos x="332" y="920"/>
                </a:cxn>
                <a:cxn ang="0">
                  <a:pos x="408" y="914"/>
                </a:cxn>
                <a:cxn ang="0">
                  <a:pos x="486" y="906"/>
                </a:cxn>
                <a:cxn ang="0">
                  <a:pos x="562" y="892"/>
                </a:cxn>
                <a:cxn ang="0">
                  <a:pos x="636" y="876"/>
                </a:cxn>
                <a:cxn ang="0">
                  <a:pos x="712" y="856"/>
                </a:cxn>
                <a:cxn ang="0">
                  <a:pos x="786" y="832"/>
                </a:cxn>
                <a:cxn ang="0">
                  <a:pos x="858" y="804"/>
                </a:cxn>
                <a:cxn ang="0">
                  <a:pos x="930" y="774"/>
                </a:cxn>
                <a:cxn ang="0">
                  <a:pos x="1000" y="738"/>
                </a:cxn>
                <a:cxn ang="0">
                  <a:pos x="1070" y="700"/>
                </a:cxn>
                <a:cxn ang="0">
                  <a:pos x="1138" y="658"/>
                </a:cxn>
                <a:cxn ang="0">
                  <a:pos x="1204" y="612"/>
                </a:cxn>
                <a:cxn ang="0">
                  <a:pos x="1268" y="562"/>
                </a:cxn>
                <a:cxn ang="0">
                  <a:pos x="1330" y="510"/>
                </a:cxn>
                <a:cxn ang="0">
                  <a:pos x="1390" y="452"/>
                </a:cxn>
                <a:cxn ang="0">
                  <a:pos x="1186" y="430"/>
                </a:cxn>
                <a:cxn ang="0">
                  <a:pos x="982" y="408"/>
                </a:cxn>
                <a:cxn ang="0">
                  <a:pos x="960" y="204"/>
                </a:cxn>
                <a:cxn ang="0">
                  <a:pos x="938" y="0"/>
                </a:cxn>
                <a:cxn ang="0">
                  <a:pos x="936" y="0"/>
                </a:cxn>
                <a:cxn ang="0">
                  <a:pos x="936" y="0"/>
                </a:cxn>
                <a:cxn ang="0">
                  <a:pos x="900" y="34"/>
                </a:cxn>
                <a:cxn ang="0">
                  <a:pos x="864" y="66"/>
                </a:cxn>
                <a:cxn ang="0">
                  <a:pos x="826" y="96"/>
                </a:cxn>
                <a:cxn ang="0">
                  <a:pos x="786" y="124"/>
                </a:cxn>
                <a:cxn ang="0">
                  <a:pos x="746" y="148"/>
                </a:cxn>
                <a:cxn ang="0">
                  <a:pos x="704" y="172"/>
                </a:cxn>
                <a:cxn ang="0">
                  <a:pos x="662" y="192"/>
                </a:cxn>
                <a:cxn ang="0">
                  <a:pos x="618" y="212"/>
                </a:cxn>
                <a:cxn ang="0">
                  <a:pos x="574" y="228"/>
                </a:cxn>
                <a:cxn ang="0">
                  <a:pos x="530" y="242"/>
                </a:cxn>
                <a:cxn ang="0">
                  <a:pos x="486" y="254"/>
                </a:cxn>
                <a:cxn ang="0">
                  <a:pos x="440" y="264"/>
                </a:cxn>
                <a:cxn ang="0">
                  <a:pos x="394" y="272"/>
                </a:cxn>
                <a:cxn ang="0">
                  <a:pos x="348" y="278"/>
                </a:cxn>
                <a:cxn ang="0">
                  <a:pos x="302" y="280"/>
                </a:cxn>
                <a:cxn ang="0">
                  <a:pos x="256" y="282"/>
                </a:cxn>
                <a:cxn ang="0">
                  <a:pos x="256" y="282"/>
                </a:cxn>
                <a:cxn ang="0">
                  <a:pos x="256" y="282"/>
                </a:cxn>
                <a:cxn ang="0">
                  <a:pos x="256" y="282"/>
                </a:cxn>
                <a:cxn ang="0">
                  <a:pos x="256" y="282"/>
                </a:cxn>
                <a:cxn ang="0">
                  <a:pos x="256" y="282"/>
                </a:cxn>
                <a:cxn ang="0">
                  <a:pos x="128" y="440"/>
                </a:cxn>
                <a:cxn ang="0">
                  <a:pos x="0" y="600"/>
                </a:cxn>
                <a:cxn ang="0">
                  <a:pos x="128" y="760"/>
                </a:cxn>
                <a:cxn ang="0">
                  <a:pos x="256" y="920"/>
                </a:cxn>
                <a:cxn ang="0">
                  <a:pos x="256" y="922"/>
                </a:cxn>
              </a:cxnLst>
              <a:rect l="0" t="0" r="r" b="b"/>
              <a:pathLst>
                <a:path w="1390" h="922">
                  <a:moveTo>
                    <a:pt x="256" y="922"/>
                  </a:moveTo>
                  <a:lnTo>
                    <a:pt x="256" y="922"/>
                  </a:lnTo>
                  <a:lnTo>
                    <a:pt x="332" y="920"/>
                  </a:lnTo>
                  <a:lnTo>
                    <a:pt x="408" y="914"/>
                  </a:lnTo>
                  <a:lnTo>
                    <a:pt x="486" y="906"/>
                  </a:lnTo>
                  <a:lnTo>
                    <a:pt x="562" y="892"/>
                  </a:lnTo>
                  <a:lnTo>
                    <a:pt x="636" y="876"/>
                  </a:lnTo>
                  <a:lnTo>
                    <a:pt x="712" y="856"/>
                  </a:lnTo>
                  <a:lnTo>
                    <a:pt x="786" y="832"/>
                  </a:lnTo>
                  <a:lnTo>
                    <a:pt x="858" y="804"/>
                  </a:lnTo>
                  <a:lnTo>
                    <a:pt x="930" y="774"/>
                  </a:lnTo>
                  <a:lnTo>
                    <a:pt x="1000" y="738"/>
                  </a:lnTo>
                  <a:lnTo>
                    <a:pt x="1070" y="700"/>
                  </a:lnTo>
                  <a:lnTo>
                    <a:pt x="1138" y="658"/>
                  </a:lnTo>
                  <a:lnTo>
                    <a:pt x="1204" y="612"/>
                  </a:lnTo>
                  <a:lnTo>
                    <a:pt x="1268" y="562"/>
                  </a:lnTo>
                  <a:lnTo>
                    <a:pt x="1330" y="510"/>
                  </a:lnTo>
                  <a:lnTo>
                    <a:pt x="1390" y="452"/>
                  </a:lnTo>
                  <a:lnTo>
                    <a:pt x="1186" y="430"/>
                  </a:lnTo>
                  <a:lnTo>
                    <a:pt x="982" y="408"/>
                  </a:lnTo>
                  <a:lnTo>
                    <a:pt x="960" y="204"/>
                  </a:lnTo>
                  <a:lnTo>
                    <a:pt x="938" y="0"/>
                  </a:lnTo>
                  <a:lnTo>
                    <a:pt x="936" y="0"/>
                  </a:lnTo>
                  <a:lnTo>
                    <a:pt x="936" y="0"/>
                  </a:lnTo>
                  <a:lnTo>
                    <a:pt x="900" y="34"/>
                  </a:lnTo>
                  <a:lnTo>
                    <a:pt x="864" y="66"/>
                  </a:lnTo>
                  <a:lnTo>
                    <a:pt x="826" y="96"/>
                  </a:lnTo>
                  <a:lnTo>
                    <a:pt x="786" y="124"/>
                  </a:lnTo>
                  <a:lnTo>
                    <a:pt x="746" y="148"/>
                  </a:lnTo>
                  <a:lnTo>
                    <a:pt x="704" y="172"/>
                  </a:lnTo>
                  <a:lnTo>
                    <a:pt x="662" y="192"/>
                  </a:lnTo>
                  <a:lnTo>
                    <a:pt x="618" y="212"/>
                  </a:lnTo>
                  <a:lnTo>
                    <a:pt x="574" y="228"/>
                  </a:lnTo>
                  <a:lnTo>
                    <a:pt x="530" y="242"/>
                  </a:lnTo>
                  <a:lnTo>
                    <a:pt x="486" y="254"/>
                  </a:lnTo>
                  <a:lnTo>
                    <a:pt x="440" y="264"/>
                  </a:lnTo>
                  <a:lnTo>
                    <a:pt x="394" y="272"/>
                  </a:lnTo>
                  <a:lnTo>
                    <a:pt x="348" y="278"/>
                  </a:lnTo>
                  <a:lnTo>
                    <a:pt x="302" y="280"/>
                  </a:lnTo>
                  <a:lnTo>
                    <a:pt x="256" y="282"/>
                  </a:lnTo>
                  <a:lnTo>
                    <a:pt x="256" y="282"/>
                  </a:lnTo>
                  <a:lnTo>
                    <a:pt x="256" y="282"/>
                  </a:lnTo>
                  <a:lnTo>
                    <a:pt x="256" y="282"/>
                  </a:lnTo>
                  <a:lnTo>
                    <a:pt x="256" y="282"/>
                  </a:lnTo>
                  <a:lnTo>
                    <a:pt x="256" y="282"/>
                  </a:lnTo>
                  <a:lnTo>
                    <a:pt x="128" y="440"/>
                  </a:lnTo>
                  <a:lnTo>
                    <a:pt x="0" y="600"/>
                  </a:lnTo>
                  <a:lnTo>
                    <a:pt x="128" y="760"/>
                  </a:lnTo>
                  <a:lnTo>
                    <a:pt x="256" y="920"/>
                  </a:lnTo>
                  <a:lnTo>
                    <a:pt x="256" y="922"/>
                  </a:lnTo>
                  <a:close/>
                </a:path>
              </a:pathLst>
            </a:custGeom>
            <a:solidFill>
              <a:schemeClr val="accent2"/>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0" name="TextBox 79"/>
            <p:cNvSpPr txBox="1"/>
            <p:nvPr/>
          </p:nvSpPr>
          <p:spPr>
            <a:xfrm rot="4616507">
              <a:off x="6914659" y="3737147"/>
              <a:ext cx="1804435" cy="372313"/>
            </a:xfrm>
            <a:prstGeom prst="rect">
              <a:avLst/>
            </a:prstGeom>
            <a:noFill/>
          </p:spPr>
          <p:txBody>
            <a:bodyPr wrap="square" rtlCol="0">
              <a:prstTxWarp prst="textArchUp">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MONITOR</a:t>
              </a:r>
            </a:p>
          </p:txBody>
        </p:sp>
        <p:sp>
          <p:nvSpPr>
            <p:cNvPr id="81" name="TextBox 80"/>
            <p:cNvSpPr txBox="1"/>
            <p:nvPr/>
          </p:nvSpPr>
          <p:spPr>
            <a:xfrm rot="3169266">
              <a:off x="4173967" y="5106382"/>
              <a:ext cx="1569867" cy="372312"/>
            </a:xfrm>
            <a:prstGeom prst="rect">
              <a:avLst/>
            </a:prstGeom>
            <a:noFill/>
          </p:spPr>
          <p:txBody>
            <a:bodyPr wrap="square" rtlCol="0">
              <a:prstTxWarp prst="textArchDown">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SECURE</a:t>
              </a:r>
            </a:p>
          </p:txBody>
        </p:sp>
        <p:sp>
          <p:nvSpPr>
            <p:cNvPr id="82" name="TextBox 81"/>
            <p:cNvSpPr txBox="1"/>
            <p:nvPr/>
          </p:nvSpPr>
          <p:spPr>
            <a:xfrm rot="19153604">
              <a:off x="6462950" y="5392513"/>
              <a:ext cx="1639136" cy="372314"/>
            </a:xfrm>
            <a:prstGeom prst="rect">
              <a:avLst/>
            </a:prstGeom>
            <a:noFill/>
          </p:spPr>
          <p:txBody>
            <a:bodyPr wrap="square" rtlCol="0">
              <a:prstTxWarp prst="textArchDown">
                <a:avLst>
                  <a:gd name="adj" fmla="val 20622710"/>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PROTECT</a:t>
              </a:r>
            </a:p>
          </p:txBody>
        </p:sp>
        <p:sp>
          <p:nvSpPr>
            <p:cNvPr id="83" name="TextBox 82"/>
            <p:cNvSpPr txBox="1"/>
            <p:nvPr/>
          </p:nvSpPr>
          <p:spPr>
            <a:xfrm rot="18160028">
              <a:off x="4124232" y="3283209"/>
              <a:ext cx="1628467" cy="372312"/>
            </a:xfrm>
            <a:prstGeom prst="rect">
              <a:avLst/>
            </a:prstGeom>
            <a:noFill/>
          </p:spPr>
          <p:txBody>
            <a:bodyPr wrap="square" rtlCol="0">
              <a:prstTxWarp prst="textArchUp">
                <a:avLst>
                  <a:gd name="adj" fmla="val 9731060"/>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GOVERN</a:t>
              </a:r>
            </a:p>
          </p:txBody>
        </p:sp>
        <p:sp>
          <p:nvSpPr>
            <p:cNvPr id="84" name="TextBox 83"/>
            <p:cNvSpPr txBox="1"/>
            <p:nvPr/>
          </p:nvSpPr>
          <p:spPr>
            <a:xfrm rot="20450695">
              <a:off x="5229208" y="2570776"/>
              <a:ext cx="1341332" cy="406662"/>
            </a:xfrm>
            <a:prstGeom prst="rect">
              <a:avLst/>
            </a:prstGeom>
            <a:noFill/>
          </p:spPr>
          <p:txBody>
            <a:bodyPr wrap="square" rtlCol="0">
              <a:prstTxWarp prst="textArchUp">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BUILD</a:t>
              </a:r>
            </a:p>
          </p:txBody>
        </p:sp>
        <p:sp>
          <p:nvSpPr>
            <p:cNvPr id="85" name="TextBox 84"/>
            <p:cNvSpPr txBox="1"/>
            <p:nvPr/>
          </p:nvSpPr>
          <p:spPr>
            <a:xfrm rot="1872841">
              <a:off x="6230211" y="2716486"/>
              <a:ext cx="1691266" cy="459917"/>
            </a:xfrm>
            <a:prstGeom prst="rect">
              <a:avLst/>
            </a:prstGeom>
            <a:noFill/>
          </p:spPr>
          <p:txBody>
            <a:bodyPr wrap="square" rtlCol="0">
              <a:prstTxWarp prst="textArchUp">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CONFIG</a:t>
              </a:r>
            </a:p>
          </p:txBody>
        </p:sp>
        <p:sp>
          <p:nvSpPr>
            <p:cNvPr id="62" name="TextBox 61"/>
            <p:cNvSpPr txBox="1"/>
            <p:nvPr/>
          </p:nvSpPr>
          <p:spPr>
            <a:xfrm>
              <a:off x="9517649" y="3701595"/>
              <a:ext cx="963160"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ALERTS</a:t>
              </a:r>
            </a:p>
          </p:txBody>
        </p:sp>
        <p:sp>
          <p:nvSpPr>
            <p:cNvPr id="125" name="TextBox 124"/>
            <p:cNvSpPr txBox="1"/>
            <p:nvPr/>
          </p:nvSpPr>
          <p:spPr>
            <a:xfrm>
              <a:off x="9012382" y="4587124"/>
              <a:ext cx="1141776"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DISCOVERY</a:t>
              </a:r>
            </a:p>
          </p:txBody>
        </p:sp>
        <p:sp>
          <p:nvSpPr>
            <p:cNvPr id="133" name="TextBox 132"/>
            <p:cNvSpPr txBox="1"/>
            <p:nvPr/>
          </p:nvSpPr>
          <p:spPr>
            <a:xfrm>
              <a:off x="8383681" y="3704111"/>
              <a:ext cx="1141776"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ANALYTICS</a:t>
              </a:r>
            </a:p>
          </p:txBody>
        </p:sp>
        <p:sp>
          <p:nvSpPr>
            <p:cNvPr id="54" name="TextBox 53"/>
            <p:cNvSpPr txBox="1"/>
            <p:nvPr/>
          </p:nvSpPr>
          <p:spPr>
            <a:xfrm>
              <a:off x="8111232" y="5980960"/>
              <a:ext cx="1157721"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BACKUP</a:t>
              </a:r>
            </a:p>
          </p:txBody>
        </p:sp>
        <p:sp>
          <p:nvSpPr>
            <p:cNvPr id="55" name="TextBox 54"/>
            <p:cNvSpPr txBox="1"/>
            <p:nvPr/>
          </p:nvSpPr>
          <p:spPr>
            <a:xfrm>
              <a:off x="9135890" y="5989785"/>
              <a:ext cx="963160"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RECOVERY</a:t>
              </a:r>
            </a:p>
          </p:txBody>
        </p:sp>
        <p:sp>
          <p:nvSpPr>
            <p:cNvPr id="110" name="Rectangle 109"/>
            <p:cNvSpPr/>
            <p:nvPr/>
          </p:nvSpPr>
          <p:spPr>
            <a:xfrm flipH="1">
              <a:off x="8506188" y="5278073"/>
              <a:ext cx="276315" cy="595371"/>
            </a:xfrm>
            <a:prstGeom prst="rect">
              <a:avLst/>
            </a:prstGeom>
            <a:noFill/>
            <a:ln w="1905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Segoe UI" charset="0"/>
                <a:ea typeface="Segoe UI" charset="0"/>
                <a:cs typeface="Segoe UI" charset="0"/>
              </a:endParaRPr>
            </a:p>
          </p:txBody>
        </p:sp>
        <p:cxnSp>
          <p:nvCxnSpPr>
            <p:cNvPr id="111" name="Straight Connector 110"/>
            <p:cNvCxnSpPr/>
            <p:nvPr/>
          </p:nvCxnSpPr>
          <p:spPr>
            <a:xfrm flipH="1">
              <a:off x="8560015" y="5398707"/>
              <a:ext cx="168419" cy="0"/>
            </a:xfrm>
            <a:prstGeom prst="line">
              <a:avLst/>
            </a:prstGeom>
            <a:ln w="1905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8560015" y="5720325"/>
              <a:ext cx="168419" cy="0"/>
            </a:xfrm>
            <a:prstGeom prst="line">
              <a:avLst/>
            </a:prstGeom>
            <a:ln w="1905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H="1">
              <a:off x="8560137" y="5785564"/>
              <a:ext cx="168419" cy="0"/>
            </a:xfrm>
            <a:prstGeom prst="line">
              <a:avLst/>
            </a:prstGeom>
            <a:ln w="19050">
              <a:solidFill>
                <a:srgbClr val="0078D7"/>
              </a:solidFill>
            </a:ln>
          </p:spPr>
          <p:style>
            <a:lnRef idx="1">
              <a:schemeClr val="accent1"/>
            </a:lnRef>
            <a:fillRef idx="0">
              <a:schemeClr val="accent1"/>
            </a:fillRef>
            <a:effectRef idx="0">
              <a:schemeClr val="accent1"/>
            </a:effectRef>
            <a:fontRef idx="minor">
              <a:schemeClr val="tx1"/>
            </a:fontRef>
          </p:style>
        </p:cxnSp>
        <p:grpSp>
          <p:nvGrpSpPr>
            <p:cNvPr id="143" name="Group 142"/>
            <p:cNvGrpSpPr/>
            <p:nvPr/>
          </p:nvGrpSpPr>
          <p:grpSpPr>
            <a:xfrm>
              <a:off x="8550524" y="5554216"/>
              <a:ext cx="349863" cy="349863"/>
              <a:chOff x="13663613" y="1489075"/>
              <a:chExt cx="6210301" cy="6210301"/>
            </a:xfrm>
            <a:solidFill>
              <a:schemeClr val="accent2"/>
            </a:solidFill>
          </p:grpSpPr>
          <p:sp>
            <p:nvSpPr>
              <p:cNvPr id="144" name="Freeform 43"/>
              <p:cNvSpPr>
                <a:spLocks/>
              </p:cNvSpPr>
              <p:nvPr/>
            </p:nvSpPr>
            <p:spPr bwMode="auto">
              <a:xfrm>
                <a:off x="13663613" y="2503488"/>
                <a:ext cx="1633538" cy="2012950"/>
              </a:xfrm>
              <a:custGeom>
                <a:avLst/>
                <a:gdLst>
                  <a:gd name="T0" fmla="*/ 435 w 435"/>
                  <a:gd name="T1" fmla="*/ 219 h 536"/>
                  <a:gd name="T2" fmla="*/ 216 w 435"/>
                  <a:gd name="T3" fmla="*/ 0 h 536"/>
                  <a:gd name="T4" fmla="*/ 0 w 435"/>
                  <a:gd name="T5" fmla="*/ 536 h 536"/>
                  <a:gd name="T6" fmla="*/ 310 w 435"/>
                  <a:gd name="T7" fmla="*/ 536 h 536"/>
                  <a:gd name="T8" fmla="*/ 435 w 435"/>
                  <a:gd name="T9" fmla="*/ 219 h 536"/>
                </a:gdLst>
                <a:ahLst/>
                <a:cxnLst>
                  <a:cxn ang="0">
                    <a:pos x="T0" y="T1"/>
                  </a:cxn>
                  <a:cxn ang="0">
                    <a:pos x="T2" y="T3"/>
                  </a:cxn>
                  <a:cxn ang="0">
                    <a:pos x="T4" y="T5"/>
                  </a:cxn>
                  <a:cxn ang="0">
                    <a:pos x="T6" y="T7"/>
                  </a:cxn>
                  <a:cxn ang="0">
                    <a:pos x="T8" y="T9"/>
                  </a:cxn>
                </a:cxnLst>
                <a:rect l="0" t="0" r="r" b="b"/>
                <a:pathLst>
                  <a:path w="435" h="536">
                    <a:moveTo>
                      <a:pt x="435" y="219"/>
                    </a:moveTo>
                    <a:cubicBezTo>
                      <a:pt x="216" y="0"/>
                      <a:pt x="216" y="0"/>
                      <a:pt x="216" y="0"/>
                    </a:cubicBezTo>
                    <a:cubicBezTo>
                      <a:pt x="86" y="142"/>
                      <a:pt x="5" y="330"/>
                      <a:pt x="0" y="536"/>
                    </a:cubicBezTo>
                    <a:cubicBezTo>
                      <a:pt x="310" y="536"/>
                      <a:pt x="310" y="536"/>
                      <a:pt x="310" y="536"/>
                    </a:cubicBezTo>
                    <a:cubicBezTo>
                      <a:pt x="315" y="415"/>
                      <a:pt x="361" y="305"/>
                      <a:pt x="435" y="2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45" name="Freeform 44"/>
              <p:cNvSpPr>
                <a:spLocks/>
              </p:cNvSpPr>
              <p:nvPr/>
            </p:nvSpPr>
            <p:spPr bwMode="auto">
              <a:xfrm>
                <a:off x="14636751" y="1489075"/>
                <a:ext cx="2017713" cy="1671638"/>
              </a:xfrm>
              <a:custGeom>
                <a:avLst/>
                <a:gdLst>
                  <a:gd name="T0" fmla="*/ 219 w 537"/>
                  <a:gd name="T1" fmla="*/ 445 h 445"/>
                  <a:gd name="T2" fmla="*/ 537 w 537"/>
                  <a:gd name="T3" fmla="*/ 310 h 445"/>
                  <a:gd name="T4" fmla="*/ 537 w 537"/>
                  <a:gd name="T5" fmla="*/ 0 h 445"/>
                  <a:gd name="T6" fmla="*/ 0 w 537"/>
                  <a:gd name="T7" fmla="*/ 226 h 445"/>
                  <a:gd name="T8" fmla="*/ 219 w 537"/>
                  <a:gd name="T9" fmla="*/ 445 h 445"/>
                </a:gdLst>
                <a:ahLst/>
                <a:cxnLst>
                  <a:cxn ang="0">
                    <a:pos x="T0" y="T1"/>
                  </a:cxn>
                  <a:cxn ang="0">
                    <a:pos x="T2" y="T3"/>
                  </a:cxn>
                  <a:cxn ang="0">
                    <a:pos x="T4" y="T5"/>
                  </a:cxn>
                  <a:cxn ang="0">
                    <a:pos x="T6" y="T7"/>
                  </a:cxn>
                  <a:cxn ang="0">
                    <a:pos x="T8" y="T9"/>
                  </a:cxn>
                </a:cxnLst>
                <a:rect l="0" t="0" r="r" b="b"/>
                <a:pathLst>
                  <a:path w="537" h="445">
                    <a:moveTo>
                      <a:pt x="219" y="445"/>
                    </a:moveTo>
                    <a:cubicBezTo>
                      <a:pt x="304" y="367"/>
                      <a:pt x="415" y="317"/>
                      <a:pt x="537" y="310"/>
                    </a:cubicBezTo>
                    <a:cubicBezTo>
                      <a:pt x="537" y="0"/>
                      <a:pt x="537" y="0"/>
                      <a:pt x="537" y="0"/>
                    </a:cubicBezTo>
                    <a:cubicBezTo>
                      <a:pt x="329" y="8"/>
                      <a:pt x="141" y="92"/>
                      <a:pt x="0" y="226"/>
                    </a:cubicBezTo>
                    <a:lnTo>
                      <a:pt x="219" y="4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46" name="Freeform 45"/>
              <p:cNvSpPr>
                <a:spLocks/>
              </p:cNvSpPr>
              <p:nvPr/>
            </p:nvSpPr>
            <p:spPr bwMode="auto">
              <a:xfrm>
                <a:off x="13666788" y="4752975"/>
                <a:ext cx="1668463" cy="1973263"/>
              </a:xfrm>
              <a:custGeom>
                <a:avLst/>
                <a:gdLst>
                  <a:gd name="T0" fmla="*/ 311 w 444"/>
                  <a:gd name="T1" fmla="*/ 0 h 525"/>
                  <a:gd name="T2" fmla="*/ 0 w 444"/>
                  <a:gd name="T3" fmla="*/ 0 h 525"/>
                  <a:gd name="T4" fmla="*/ 225 w 444"/>
                  <a:gd name="T5" fmla="*/ 525 h 525"/>
                  <a:gd name="T6" fmla="*/ 444 w 444"/>
                  <a:gd name="T7" fmla="*/ 306 h 525"/>
                  <a:gd name="T8" fmla="*/ 311 w 444"/>
                  <a:gd name="T9" fmla="*/ 0 h 525"/>
                </a:gdLst>
                <a:ahLst/>
                <a:cxnLst>
                  <a:cxn ang="0">
                    <a:pos x="T0" y="T1"/>
                  </a:cxn>
                  <a:cxn ang="0">
                    <a:pos x="T2" y="T3"/>
                  </a:cxn>
                  <a:cxn ang="0">
                    <a:pos x="T4" y="T5"/>
                  </a:cxn>
                  <a:cxn ang="0">
                    <a:pos x="T6" y="T7"/>
                  </a:cxn>
                  <a:cxn ang="0">
                    <a:pos x="T8" y="T9"/>
                  </a:cxn>
                </a:cxnLst>
                <a:rect l="0" t="0" r="r" b="b"/>
                <a:pathLst>
                  <a:path w="444" h="525">
                    <a:moveTo>
                      <a:pt x="311" y="0"/>
                    </a:moveTo>
                    <a:cubicBezTo>
                      <a:pt x="0" y="0"/>
                      <a:pt x="0" y="0"/>
                      <a:pt x="0" y="0"/>
                    </a:cubicBezTo>
                    <a:cubicBezTo>
                      <a:pt x="10" y="203"/>
                      <a:pt x="94" y="387"/>
                      <a:pt x="225" y="525"/>
                    </a:cubicBezTo>
                    <a:cubicBezTo>
                      <a:pt x="444" y="306"/>
                      <a:pt x="444" y="306"/>
                      <a:pt x="444" y="306"/>
                    </a:cubicBezTo>
                    <a:cubicBezTo>
                      <a:pt x="369" y="224"/>
                      <a:pt x="320" y="117"/>
                      <a:pt x="3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47" name="Freeform 46"/>
              <p:cNvSpPr>
                <a:spLocks/>
              </p:cNvSpPr>
              <p:nvPr/>
            </p:nvSpPr>
            <p:spPr bwMode="auto">
              <a:xfrm>
                <a:off x="14678026" y="6069013"/>
                <a:ext cx="1976438" cy="1630363"/>
              </a:xfrm>
              <a:custGeom>
                <a:avLst/>
                <a:gdLst>
                  <a:gd name="T0" fmla="*/ 0 w 526"/>
                  <a:gd name="T1" fmla="*/ 219 h 434"/>
                  <a:gd name="T2" fmla="*/ 526 w 526"/>
                  <a:gd name="T3" fmla="*/ 434 h 434"/>
                  <a:gd name="T4" fmla="*/ 526 w 526"/>
                  <a:gd name="T5" fmla="*/ 124 h 434"/>
                  <a:gd name="T6" fmla="*/ 220 w 526"/>
                  <a:gd name="T7" fmla="*/ 0 h 434"/>
                  <a:gd name="T8" fmla="*/ 0 w 526"/>
                  <a:gd name="T9" fmla="*/ 219 h 434"/>
                </a:gdLst>
                <a:ahLst/>
                <a:cxnLst>
                  <a:cxn ang="0">
                    <a:pos x="T0" y="T1"/>
                  </a:cxn>
                  <a:cxn ang="0">
                    <a:pos x="T2" y="T3"/>
                  </a:cxn>
                  <a:cxn ang="0">
                    <a:pos x="T4" y="T5"/>
                  </a:cxn>
                  <a:cxn ang="0">
                    <a:pos x="T6" y="T7"/>
                  </a:cxn>
                  <a:cxn ang="0">
                    <a:pos x="T8" y="T9"/>
                  </a:cxn>
                </a:cxnLst>
                <a:rect l="0" t="0" r="r" b="b"/>
                <a:pathLst>
                  <a:path w="526" h="434">
                    <a:moveTo>
                      <a:pt x="0" y="219"/>
                    </a:moveTo>
                    <a:cubicBezTo>
                      <a:pt x="140" y="346"/>
                      <a:pt x="324" y="426"/>
                      <a:pt x="526" y="434"/>
                    </a:cubicBezTo>
                    <a:cubicBezTo>
                      <a:pt x="526" y="124"/>
                      <a:pt x="526" y="124"/>
                      <a:pt x="526" y="124"/>
                    </a:cubicBezTo>
                    <a:cubicBezTo>
                      <a:pt x="409" y="117"/>
                      <a:pt x="303" y="71"/>
                      <a:pt x="220" y="0"/>
                    </a:cubicBezTo>
                    <a:lnTo>
                      <a:pt x="0"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48" name="Freeform 47"/>
              <p:cNvSpPr>
                <a:spLocks/>
              </p:cNvSpPr>
              <p:nvPr/>
            </p:nvSpPr>
            <p:spPr bwMode="auto">
              <a:xfrm>
                <a:off x="16887826" y="6069013"/>
                <a:ext cx="1974850" cy="1630363"/>
              </a:xfrm>
              <a:custGeom>
                <a:avLst/>
                <a:gdLst>
                  <a:gd name="T0" fmla="*/ 0 w 526"/>
                  <a:gd name="T1" fmla="*/ 124 h 434"/>
                  <a:gd name="T2" fmla="*/ 0 w 526"/>
                  <a:gd name="T3" fmla="*/ 434 h 434"/>
                  <a:gd name="T4" fmla="*/ 526 w 526"/>
                  <a:gd name="T5" fmla="*/ 219 h 434"/>
                  <a:gd name="T6" fmla="*/ 306 w 526"/>
                  <a:gd name="T7" fmla="*/ 0 h 434"/>
                  <a:gd name="T8" fmla="*/ 0 w 526"/>
                  <a:gd name="T9" fmla="*/ 124 h 434"/>
                </a:gdLst>
                <a:ahLst/>
                <a:cxnLst>
                  <a:cxn ang="0">
                    <a:pos x="T0" y="T1"/>
                  </a:cxn>
                  <a:cxn ang="0">
                    <a:pos x="T2" y="T3"/>
                  </a:cxn>
                  <a:cxn ang="0">
                    <a:pos x="T4" y="T5"/>
                  </a:cxn>
                  <a:cxn ang="0">
                    <a:pos x="T6" y="T7"/>
                  </a:cxn>
                  <a:cxn ang="0">
                    <a:pos x="T8" y="T9"/>
                  </a:cxn>
                </a:cxnLst>
                <a:rect l="0" t="0" r="r" b="b"/>
                <a:pathLst>
                  <a:path w="526" h="434">
                    <a:moveTo>
                      <a:pt x="0" y="124"/>
                    </a:moveTo>
                    <a:cubicBezTo>
                      <a:pt x="0" y="434"/>
                      <a:pt x="0" y="434"/>
                      <a:pt x="0" y="434"/>
                    </a:cubicBezTo>
                    <a:cubicBezTo>
                      <a:pt x="202" y="426"/>
                      <a:pt x="386" y="346"/>
                      <a:pt x="526" y="219"/>
                    </a:cubicBezTo>
                    <a:cubicBezTo>
                      <a:pt x="306" y="0"/>
                      <a:pt x="306" y="0"/>
                      <a:pt x="306" y="0"/>
                    </a:cubicBezTo>
                    <a:cubicBezTo>
                      <a:pt x="223" y="71"/>
                      <a:pt x="117" y="117"/>
                      <a:pt x="0" y="1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49" name="Freeform 48"/>
              <p:cNvSpPr>
                <a:spLocks/>
              </p:cNvSpPr>
              <p:nvPr/>
            </p:nvSpPr>
            <p:spPr bwMode="auto">
              <a:xfrm>
                <a:off x="18205451" y="4752975"/>
                <a:ext cx="1668463" cy="1973263"/>
              </a:xfrm>
              <a:custGeom>
                <a:avLst/>
                <a:gdLst>
                  <a:gd name="T0" fmla="*/ 134 w 444"/>
                  <a:gd name="T1" fmla="*/ 0 h 525"/>
                  <a:gd name="T2" fmla="*/ 0 w 444"/>
                  <a:gd name="T3" fmla="*/ 306 h 525"/>
                  <a:gd name="T4" fmla="*/ 219 w 444"/>
                  <a:gd name="T5" fmla="*/ 525 h 525"/>
                  <a:gd name="T6" fmla="*/ 444 w 444"/>
                  <a:gd name="T7" fmla="*/ 0 h 525"/>
                  <a:gd name="T8" fmla="*/ 134 w 444"/>
                  <a:gd name="T9" fmla="*/ 0 h 525"/>
                </a:gdLst>
                <a:ahLst/>
                <a:cxnLst>
                  <a:cxn ang="0">
                    <a:pos x="T0" y="T1"/>
                  </a:cxn>
                  <a:cxn ang="0">
                    <a:pos x="T2" y="T3"/>
                  </a:cxn>
                  <a:cxn ang="0">
                    <a:pos x="T4" y="T5"/>
                  </a:cxn>
                  <a:cxn ang="0">
                    <a:pos x="T6" y="T7"/>
                  </a:cxn>
                  <a:cxn ang="0">
                    <a:pos x="T8" y="T9"/>
                  </a:cxn>
                </a:cxnLst>
                <a:rect l="0" t="0" r="r" b="b"/>
                <a:pathLst>
                  <a:path w="444" h="525">
                    <a:moveTo>
                      <a:pt x="134" y="0"/>
                    </a:moveTo>
                    <a:cubicBezTo>
                      <a:pt x="124" y="117"/>
                      <a:pt x="75" y="224"/>
                      <a:pt x="0" y="306"/>
                    </a:cubicBezTo>
                    <a:cubicBezTo>
                      <a:pt x="219" y="525"/>
                      <a:pt x="219" y="525"/>
                      <a:pt x="219" y="525"/>
                    </a:cubicBezTo>
                    <a:cubicBezTo>
                      <a:pt x="350" y="387"/>
                      <a:pt x="434" y="203"/>
                      <a:pt x="444"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50" name="Freeform 49"/>
              <p:cNvSpPr>
                <a:spLocks/>
              </p:cNvSpPr>
              <p:nvPr/>
            </p:nvSpPr>
            <p:spPr bwMode="auto">
              <a:xfrm>
                <a:off x="16887826" y="1489075"/>
                <a:ext cx="2016125" cy="1671638"/>
              </a:xfrm>
              <a:custGeom>
                <a:avLst/>
                <a:gdLst>
                  <a:gd name="T0" fmla="*/ 537 w 537"/>
                  <a:gd name="T1" fmla="*/ 226 h 445"/>
                  <a:gd name="T2" fmla="*/ 0 w 537"/>
                  <a:gd name="T3" fmla="*/ 0 h 445"/>
                  <a:gd name="T4" fmla="*/ 0 w 537"/>
                  <a:gd name="T5" fmla="*/ 310 h 445"/>
                  <a:gd name="T6" fmla="*/ 318 w 537"/>
                  <a:gd name="T7" fmla="*/ 445 h 445"/>
                  <a:gd name="T8" fmla="*/ 537 w 537"/>
                  <a:gd name="T9" fmla="*/ 226 h 445"/>
                </a:gdLst>
                <a:ahLst/>
                <a:cxnLst>
                  <a:cxn ang="0">
                    <a:pos x="T0" y="T1"/>
                  </a:cxn>
                  <a:cxn ang="0">
                    <a:pos x="T2" y="T3"/>
                  </a:cxn>
                  <a:cxn ang="0">
                    <a:pos x="T4" y="T5"/>
                  </a:cxn>
                  <a:cxn ang="0">
                    <a:pos x="T6" y="T7"/>
                  </a:cxn>
                  <a:cxn ang="0">
                    <a:pos x="T8" y="T9"/>
                  </a:cxn>
                </a:cxnLst>
                <a:rect l="0" t="0" r="r" b="b"/>
                <a:pathLst>
                  <a:path w="537" h="445">
                    <a:moveTo>
                      <a:pt x="537" y="226"/>
                    </a:moveTo>
                    <a:cubicBezTo>
                      <a:pt x="396" y="92"/>
                      <a:pt x="208" y="8"/>
                      <a:pt x="0" y="0"/>
                    </a:cubicBezTo>
                    <a:cubicBezTo>
                      <a:pt x="0" y="310"/>
                      <a:pt x="0" y="310"/>
                      <a:pt x="0" y="310"/>
                    </a:cubicBezTo>
                    <a:cubicBezTo>
                      <a:pt x="122" y="317"/>
                      <a:pt x="233" y="367"/>
                      <a:pt x="318" y="445"/>
                    </a:cubicBezTo>
                    <a:lnTo>
                      <a:pt x="537" y="2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51" name="Freeform 50"/>
              <p:cNvSpPr>
                <a:spLocks/>
              </p:cNvSpPr>
              <p:nvPr/>
            </p:nvSpPr>
            <p:spPr bwMode="auto">
              <a:xfrm>
                <a:off x="18243551" y="2503488"/>
                <a:ext cx="827088" cy="822325"/>
              </a:xfrm>
              <a:custGeom>
                <a:avLst/>
                <a:gdLst>
                  <a:gd name="T0" fmla="*/ 220 w 220"/>
                  <a:gd name="T1" fmla="*/ 219 h 219"/>
                  <a:gd name="T2" fmla="*/ 220 w 220"/>
                  <a:gd name="T3" fmla="*/ 0 h 219"/>
                  <a:gd name="T4" fmla="*/ 0 w 220"/>
                  <a:gd name="T5" fmla="*/ 219 h 219"/>
                  <a:gd name="T6" fmla="*/ 220 w 220"/>
                  <a:gd name="T7" fmla="*/ 219 h 219"/>
                </a:gdLst>
                <a:ahLst/>
                <a:cxnLst>
                  <a:cxn ang="0">
                    <a:pos x="T0" y="T1"/>
                  </a:cxn>
                  <a:cxn ang="0">
                    <a:pos x="T2" y="T3"/>
                  </a:cxn>
                  <a:cxn ang="0">
                    <a:pos x="T4" y="T5"/>
                  </a:cxn>
                  <a:cxn ang="0">
                    <a:pos x="T6" y="T7"/>
                  </a:cxn>
                </a:cxnLst>
                <a:rect l="0" t="0" r="r" b="b"/>
                <a:pathLst>
                  <a:path w="220" h="219">
                    <a:moveTo>
                      <a:pt x="220" y="219"/>
                    </a:moveTo>
                    <a:cubicBezTo>
                      <a:pt x="220" y="0"/>
                      <a:pt x="220" y="0"/>
                      <a:pt x="220" y="0"/>
                    </a:cubicBezTo>
                    <a:cubicBezTo>
                      <a:pt x="0" y="219"/>
                      <a:pt x="0" y="219"/>
                      <a:pt x="0" y="219"/>
                    </a:cubicBezTo>
                    <a:cubicBezTo>
                      <a:pt x="36" y="219"/>
                      <a:pt x="186" y="219"/>
                      <a:pt x="220" y="219"/>
                    </a:cubicBezTo>
                    <a:close/>
                  </a:path>
                </a:pathLst>
              </a:custGeom>
              <a:grpFill/>
              <a:ln w="9525">
                <a:noFill/>
                <a:round/>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grpSp>
        <p:sp>
          <p:nvSpPr>
            <p:cNvPr id="153" name="TextBox 152"/>
            <p:cNvSpPr txBox="1"/>
            <p:nvPr/>
          </p:nvSpPr>
          <p:spPr>
            <a:xfrm>
              <a:off x="2548303" y="5923060"/>
              <a:ext cx="1157721"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DETECT</a:t>
              </a:r>
            </a:p>
          </p:txBody>
        </p:sp>
        <p:sp>
          <p:nvSpPr>
            <p:cNvPr id="154" name="TextBox 153"/>
            <p:cNvSpPr txBox="1"/>
            <p:nvPr/>
          </p:nvSpPr>
          <p:spPr>
            <a:xfrm>
              <a:off x="3416977" y="5928277"/>
              <a:ext cx="1157721"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PREVENT</a:t>
              </a:r>
            </a:p>
          </p:txBody>
        </p:sp>
        <p:grpSp>
          <p:nvGrpSpPr>
            <p:cNvPr id="16" name="Group 15"/>
            <p:cNvGrpSpPr/>
            <p:nvPr/>
          </p:nvGrpSpPr>
          <p:grpSpPr>
            <a:xfrm>
              <a:off x="2948491" y="5455688"/>
              <a:ext cx="386406" cy="385401"/>
              <a:chOff x="1678426" y="2924010"/>
              <a:chExt cx="361967" cy="361967"/>
            </a:xfrm>
            <a:solidFill>
              <a:srgbClr val="F8F8F8"/>
            </a:solidFill>
          </p:grpSpPr>
          <p:sp>
            <p:nvSpPr>
              <p:cNvPr id="6" name="Oval 5"/>
              <p:cNvSpPr/>
              <p:nvPr/>
            </p:nvSpPr>
            <p:spPr>
              <a:xfrm>
                <a:off x="1678426" y="2924010"/>
                <a:ext cx="361967" cy="361967"/>
              </a:xfrm>
              <a:prstGeom prst="ellipse">
                <a:avLst/>
              </a:prstGeom>
              <a:grpFill/>
              <a:ln w="19050">
                <a:solidFill>
                  <a:srgbClr val="00549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79" name="Oval 78"/>
              <p:cNvSpPr/>
              <p:nvPr/>
            </p:nvSpPr>
            <p:spPr>
              <a:xfrm>
                <a:off x="1724734" y="2970318"/>
                <a:ext cx="269350" cy="269350"/>
              </a:xfrm>
              <a:prstGeom prst="ellipse">
                <a:avLst/>
              </a:prstGeom>
              <a:grpFill/>
              <a:ln w="19050">
                <a:solidFill>
                  <a:srgbClr val="00549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04" name="Oval 103"/>
              <p:cNvSpPr/>
              <p:nvPr/>
            </p:nvSpPr>
            <p:spPr>
              <a:xfrm>
                <a:off x="1775031" y="3020613"/>
                <a:ext cx="168756" cy="168756"/>
              </a:xfrm>
              <a:prstGeom prst="ellipse">
                <a:avLst/>
              </a:prstGeom>
              <a:grpFill/>
              <a:ln w="19050">
                <a:solidFill>
                  <a:srgbClr val="00549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06" name="Oval 105"/>
              <p:cNvSpPr/>
              <p:nvPr/>
            </p:nvSpPr>
            <p:spPr>
              <a:xfrm>
                <a:off x="1841121" y="3086705"/>
                <a:ext cx="36576" cy="36576"/>
              </a:xfrm>
              <a:prstGeom prst="ellipse">
                <a:avLst/>
              </a:prstGeom>
              <a:grpFill/>
              <a:ln w="15875">
                <a:solidFill>
                  <a:srgbClr val="00549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cxnSp>
            <p:nvCxnSpPr>
              <p:cNvPr id="10" name="Straight Connector 9"/>
              <p:cNvCxnSpPr>
                <a:stCxn id="6" idx="7"/>
                <a:endCxn id="106" idx="7"/>
              </p:cNvCxnSpPr>
              <p:nvPr/>
            </p:nvCxnSpPr>
            <p:spPr>
              <a:xfrm flipH="1">
                <a:off x="1872341" y="2977019"/>
                <a:ext cx="115043" cy="115042"/>
              </a:xfrm>
              <a:prstGeom prst="line">
                <a:avLst/>
              </a:prstGeom>
              <a:grpFill/>
              <a:ln w="19050">
                <a:solidFill>
                  <a:srgbClr val="005494"/>
                </a:solidFill>
              </a:ln>
              <a:effectLst/>
            </p:spPr>
            <p:style>
              <a:lnRef idx="2">
                <a:schemeClr val="accent1"/>
              </a:lnRef>
              <a:fillRef idx="0">
                <a:schemeClr val="accent1"/>
              </a:fillRef>
              <a:effectRef idx="1">
                <a:schemeClr val="accent1"/>
              </a:effectRef>
              <a:fontRef idx="minor">
                <a:schemeClr val="tx1"/>
              </a:fontRef>
            </p:style>
          </p:cxnSp>
          <p:sp>
            <p:nvSpPr>
              <p:cNvPr id="107" name="Oval 106"/>
              <p:cNvSpPr/>
              <p:nvPr/>
            </p:nvSpPr>
            <p:spPr>
              <a:xfrm>
                <a:off x="1835765" y="3213600"/>
                <a:ext cx="36576" cy="36576"/>
              </a:xfrm>
              <a:prstGeom prst="ellipse">
                <a:avLst/>
              </a:prstGeom>
              <a:grpFill/>
              <a:ln w="15875">
                <a:solidFill>
                  <a:srgbClr val="00549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08" name="Oval 107"/>
              <p:cNvSpPr/>
              <p:nvPr/>
            </p:nvSpPr>
            <p:spPr>
              <a:xfrm>
                <a:off x="1729802" y="3001106"/>
                <a:ext cx="36576" cy="36576"/>
              </a:xfrm>
              <a:prstGeom prst="ellipse">
                <a:avLst/>
              </a:prstGeom>
              <a:grpFill/>
              <a:ln w="15875">
                <a:solidFill>
                  <a:srgbClr val="00549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1" name="Oval 10"/>
              <p:cNvSpPr/>
              <p:nvPr/>
            </p:nvSpPr>
            <p:spPr>
              <a:xfrm>
                <a:off x="1911153" y="3133383"/>
                <a:ext cx="36576" cy="36576"/>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grpSp>
        <p:sp>
          <p:nvSpPr>
            <p:cNvPr id="59" name="TextBox 58"/>
            <p:cNvSpPr txBox="1"/>
            <p:nvPr/>
          </p:nvSpPr>
          <p:spPr>
            <a:xfrm>
              <a:off x="2781067" y="3625992"/>
              <a:ext cx="1466423"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SUBSCRIPTION</a:t>
              </a:r>
            </a:p>
          </p:txBody>
        </p:sp>
        <p:sp>
          <p:nvSpPr>
            <p:cNvPr id="60" name="TextBox 59"/>
            <p:cNvSpPr txBox="1"/>
            <p:nvPr/>
          </p:nvSpPr>
          <p:spPr>
            <a:xfrm>
              <a:off x="1993301" y="3620081"/>
              <a:ext cx="963160"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OPTIMIZE</a:t>
              </a:r>
            </a:p>
          </p:txBody>
        </p:sp>
        <p:sp>
          <p:nvSpPr>
            <p:cNvPr id="57" name="TextBox 56"/>
            <p:cNvSpPr txBox="1"/>
            <p:nvPr/>
          </p:nvSpPr>
          <p:spPr>
            <a:xfrm>
              <a:off x="9058819" y="2039548"/>
              <a:ext cx="963160"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PATCHING</a:t>
              </a:r>
            </a:p>
          </p:txBody>
        </p:sp>
        <p:sp>
          <p:nvSpPr>
            <p:cNvPr id="58" name="TextBox 57"/>
            <p:cNvSpPr txBox="1"/>
            <p:nvPr/>
          </p:nvSpPr>
          <p:spPr>
            <a:xfrm>
              <a:off x="8226936" y="2518813"/>
              <a:ext cx="2183669" cy="329598"/>
            </a:xfrm>
            <a:prstGeom prst="rect">
              <a:avLst/>
            </a:prstGeom>
            <a:noFill/>
          </p:spPr>
          <p:txBody>
            <a:bodyPr wrap="square" rtlCol="0">
              <a:spAutoFit/>
            </a:bodyPr>
            <a:lstStyle/>
            <a:p>
              <a:pPr marL="0" marR="0" lvl="0" indent="0" algn="ctr" defTabSz="932418" rtl="0" eaLnBrk="1" fontAlgn="auto" latinLnBrk="0" hangingPunct="1">
                <a:lnSpc>
                  <a:spcPts val="1775"/>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CONFIG MONITORING</a:t>
              </a:r>
            </a:p>
          </p:txBody>
        </p:sp>
        <p:sp>
          <p:nvSpPr>
            <p:cNvPr id="77" name="TextBox 76"/>
            <p:cNvSpPr txBox="1"/>
            <p:nvPr/>
          </p:nvSpPr>
          <p:spPr>
            <a:xfrm>
              <a:off x="7552371" y="2026489"/>
              <a:ext cx="1432575"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ORCHESTRATION</a:t>
              </a:r>
            </a:p>
          </p:txBody>
        </p:sp>
        <p:sp>
          <p:nvSpPr>
            <p:cNvPr id="109" name="TextBox 108"/>
            <p:cNvSpPr txBox="1"/>
            <p:nvPr/>
          </p:nvSpPr>
          <p:spPr>
            <a:xfrm>
              <a:off x="3492852" y="2151646"/>
              <a:ext cx="1225825"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PACKAGING</a:t>
              </a:r>
            </a:p>
          </p:txBody>
        </p:sp>
        <p:sp>
          <p:nvSpPr>
            <p:cNvPr id="118" name="TextBox 117"/>
            <p:cNvSpPr txBox="1"/>
            <p:nvPr/>
          </p:nvSpPr>
          <p:spPr>
            <a:xfrm>
              <a:off x="1825116" y="2134646"/>
              <a:ext cx="1954713" cy="329599"/>
            </a:xfrm>
            <a:prstGeom prst="rect">
              <a:avLst/>
            </a:prstGeom>
            <a:noFill/>
          </p:spPr>
          <p:txBody>
            <a:bodyPr wrap="square" rtlCol="0">
              <a:spAutoFit/>
            </a:bodyPr>
            <a:lstStyle/>
            <a:p>
              <a:pPr marL="0" marR="0" lvl="0" indent="0" algn="ctr" defTabSz="932418" rtl="0" eaLnBrk="1" fontAlgn="auto" latinLnBrk="0" hangingPunct="1">
                <a:lnSpc>
                  <a:spcPts val="1775"/>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DEVOPS TOOLING</a:t>
              </a:r>
            </a:p>
          </p:txBody>
        </p:sp>
        <p:sp>
          <p:nvSpPr>
            <p:cNvPr id="121" name="TextBox 120"/>
            <p:cNvSpPr txBox="1"/>
            <p:nvPr/>
          </p:nvSpPr>
          <p:spPr>
            <a:xfrm>
              <a:off x="2397654" y="4412449"/>
              <a:ext cx="963160"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POLICY</a:t>
              </a:r>
            </a:p>
          </p:txBody>
        </p:sp>
        <p:grpSp>
          <p:nvGrpSpPr>
            <p:cNvPr id="123" name="Group 122"/>
            <p:cNvGrpSpPr/>
            <p:nvPr/>
          </p:nvGrpSpPr>
          <p:grpSpPr>
            <a:xfrm>
              <a:off x="2273682" y="3140323"/>
              <a:ext cx="444500" cy="422275"/>
              <a:chOff x="9228138" y="422275"/>
              <a:chExt cx="444500" cy="422275"/>
            </a:xfrm>
          </p:grpSpPr>
          <p:sp>
            <p:nvSpPr>
              <p:cNvPr id="124" name="Line 124"/>
              <p:cNvSpPr>
                <a:spLocks noChangeShapeType="1"/>
              </p:cNvSpPr>
              <p:nvPr/>
            </p:nvSpPr>
            <p:spPr bwMode="auto">
              <a:xfrm>
                <a:off x="9461501" y="531813"/>
                <a:ext cx="0" cy="204788"/>
              </a:xfrm>
              <a:prstGeom prst="line">
                <a:avLst/>
              </a:prstGeom>
              <a:noFill/>
              <a:ln w="25400" cap="flat">
                <a:solidFill>
                  <a:srgbClr val="003C6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7" name="Freeform 125"/>
              <p:cNvSpPr>
                <a:spLocks/>
              </p:cNvSpPr>
              <p:nvPr/>
            </p:nvSpPr>
            <p:spPr bwMode="auto">
              <a:xfrm>
                <a:off x="9250363" y="422275"/>
                <a:ext cx="422275" cy="422275"/>
              </a:xfrm>
              <a:custGeom>
                <a:avLst/>
                <a:gdLst>
                  <a:gd name="T0" fmla="*/ 29 w 134"/>
                  <a:gd name="T1" fmla="*/ 122 h 134"/>
                  <a:gd name="T2" fmla="*/ 67 w 134"/>
                  <a:gd name="T3" fmla="*/ 134 h 134"/>
                  <a:gd name="T4" fmla="*/ 134 w 134"/>
                  <a:gd name="T5" fmla="*/ 67 h 134"/>
                  <a:gd name="T6" fmla="*/ 67 w 134"/>
                  <a:gd name="T7" fmla="*/ 0 h 134"/>
                  <a:gd name="T8" fmla="*/ 0 w 134"/>
                  <a:gd name="T9" fmla="*/ 67 h 134"/>
                  <a:gd name="T10" fmla="*/ 9 w 134"/>
                  <a:gd name="T11" fmla="*/ 102 h 134"/>
                </a:gdLst>
                <a:ahLst/>
                <a:cxnLst>
                  <a:cxn ang="0">
                    <a:pos x="T0" y="T1"/>
                  </a:cxn>
                  <a:cxn ang="0">
                    <a:pos x="T2" y="T3"/>
                  </a:cxn>
                  <a:cxn ang="0">
                    <a:pos x="T4" y="T5"/>
                  </a:cxn>
                  <a:cxn ang="0">
                    <a:pos x="T6" y="T7"/>
                  </a:cxn>
                  <a:cxn ang="0">
                    <a:pos x="T8" y="T9"/>
                  </a:cxn>
                  <a:cxn ang="0">
                    <a:pos x="T10" y="T11"/>
                  </a:cxn>
                </a:cxnLst>
                <a:rect l="0" t="0" r="r" b="b"/>
                <a:pathLst>
                  <a:path w="134" h="134">
                    <a:moveTo>
                      <a:pt x="29" y="122"/>
                    </a:moveTo>
                    <a:cubicBezTo>
                      <a:pt x="40" y="130"/>
                      <a:pt x="53" y="134"/>
                      <a:pt x="67" y="134"/>
                    </a:cubicBezTo>
                    <a:cubicBezTo>
                      <a:pt x="104" y="134"/>
                      <a:pt x="134" y="104"/>
                      <a:pt x="134" y="67"/>
                    </a:cubicBezTo>
                    <a:cubicBezTo>
                      <a:pt x="134" y="30"/>
                      <a:pt x="104" y="0"/>
                      <a:pt x="67" y="0"/>
                    </a:cubicBezTo>
                    <a:cubicBezTo>
                      <a:pt x="30" y="0"/>
                      <a:pt x="0" y="30"/>
                      <a:pt x="0" y="67"/>
                    </a:cubicBezTo>
                    <a:cubicBezTo>
                      <a:pt x="0" y="80"/>
                      <a:pt x="3" y="92"/>
                      <a:pt x="9" y="102"/>
                    </a:cubicBezTo>
                  </a:path>
                </a:pathLst>
              </a:custGeom>
              <a:noFill/>
              <a:ln w="25400" cap="flat">
                <a:solidFill>
                  <a:srgbClr val="003C6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8" name="Freeform 126"/>
              <p:cNvSpPr>
                <a:spLocks/>
              </p:cNvSpPr>
              <p:nvPr/>
            </p:nvSpPr>
            <p:spPr bwMode="auto">
              <a:xfrm>
                <a:off x="9228138" y="695325"/>
                <a:ext cx="76200" cy="57150"/>
              </a:xfrm>
              <a:custGeom>
                <a:avLst/>
                <a:gdLst>
                  <a:gd name="T0" fmla="*/ 48 w 48"/>
                  <a:gd name="T1" fmla="*/ 0 h 36"/>
                  <a:gd name="T2" fmla="*/ 36 w 48"/>
                  <a:gd name="T3" fmla="*/ 36 h 36"/>
                  <a:gd name="T4" fmla="*/ 0 w 48"/>
                  <a:gd name="T5" fmla="*/ 24 h 36"/>
                </a:gdLst>
                <a:ahLst/>
                <a:cxnLst>
                  <a:cxn ang="0">
                    <a:pos x="T0" y="T1"/>
                  </a:cxn>
                  <a:cxn ang="0">
                    <a:pos x="T2" y="T3"/>
                  </a:cxn>
                  <a:cxn ang="0">
                    <a:pos x="T4" y="T5"/>
                  </a:cxn>
                </a:cxnLst>
                <a:rect l="0" t="0" r="r" b="b"/>
                <a:pathLst>
                  <a:path w="48" h="36">
                    <a:moveTo>
                      <a:pt x="48" y="0"/>
                    </a:moveTo>
                    <a:lnTo>
                      <a:pt x="36" y="36"/>
                    </a:lnTo>
                    <a:lnTo>
                      <a:pt x="0" y="24"/>
                    </a:lnTo>
                  </a:path>
                </a:pathLst>
              </a:custGeom>
              <a:noFill/>
              <a:ln w="25400" cap="flat">
                <a:solidFill>
                  <a:srgbClr val="003C6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9" name="Freeform 127"/>
              <p:cNvSpPr>
                <a:spLocks/>
              </p:cNvSpPr>
              <p:nvPr/>
            </p:nvSpPr>
            <p:spPr bwMode="auto">
              <a:xfrm>
                <a:off x="9404351" y="569913"/>
                <a:ext cx="114300" cy="128588"/>
              </a:xfrm>
              <a:custGeom>
                <a:avLst/>
                <a:gdLst>
                  <a:gd name="T0" fmla="*/ 0 w 36"/>
                  <a:gd name="T1" fmla="*/ 41 h 41"/>
                  <a:gd name="T2" fmla="*/ 26 w 36"/>
                  <a:gd name="T3" fmla="*/ 41 h 41"/>
                  <a:gd name="T4" fmla="*/ 36 w 36"/>
                  <a:gd name="T5" fmla="*/ 31 h 41"/>
                  <a:gd name="T6" fmla="*/ 26 w 36"/>
                  <a:gd name="T7" fmla="*/ 20 h 41"/>
                  <a:gd name="T8" fmla="*/ 10 w 36"/>
                  <a:gd name="T9" fmla="*/ 20 h 41"/>
                  <a:gd name="T10" fmla="*/ 0 w 36"/>
                  <a:gd name="T11" fmla="*/ 10 h 41"/>
                  <a:gd name="T12" fmla="*/ 10 w 36"/>
                  <a:gd name="T13" fmla="*/ 0 h 41"/>
                  <a:gd name="T14" fmla="*/ 36 w 36"/>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1">
                    <a:moveTo>
                      <a:pt x="0" y="41"/>
                    </a:moveTo>
                    <a:cubicBezTo>
                      <a:pt x="26" y="41"/>
                      <a:pt x="26" y="41"/>
                      <a:pt x="26" y="41"/>
                    </a:cubicBezTo>
                    <a:cubicBezTo>
                      <a:pt x="31" y="41"/>
                      <a:pt x="36" y="37"/>
                      <a:pt x="36" y="31"/>
                    </a:cubicBezTo>
                    <a:cubicBezTo>
                      <a:pt x="36" y="25"/>
                      <a:pt x="31" y="20"/>
                      <a:pt x="26" y="20"/>
                    </a:cubicBezTo>
                    <a:cubicBezTo>
                      <a:pt x="10" y="20"/>
                      <a:pt x="10" y="20"/>
                      <a:pt x="10" y="20"/>
                    </a:cubicBezTo>
                    <a:cubicBezTo>
                      <a:pt x="5" y="20"/>
                      <a:pt x="0" y="16"/>
                      <a:pt x="0" y="10"/>
                    </a:cubicBezTo>
                    <a:cubicBezTo>
                      <a:pt x="0" y="4"/>
                      <a:pt x="5" y="0"/>
                      <a:pt x="10" y="0"/>
                    </a:cubicBezTo>
                    <a:cubicBezTo>
                      <a:pt x="36" y="0"/>
                      <a:pt x="36" y="0"/>
                      <a:pt x="36" y="0"/>
                    </a:cubicBezTo>
                  </a:path>
                </a:pathLst>
              </a:custGeom>
              <a:noFill/>
              <a:ln w="25400" cap="flat">
                <a:solidFill>
                  <a:srgbClr val="003C6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34" name="Freeform 57"/>
            <p:cNvSpPr>
              <a:spLocks noEditPoints="1"/>
            </p:cNvSpPr>
            <p:nvPr/>
          </p:nvSpPr>
          <p:spPr bwMode="auto">
            <a:xfrm>
              <a:off x="3397059" y="3192712"/>
              <a:ext cx="368300" cy="368300"/>
            </a:xfrm>
            <a:custGeom>
              <a:avLst/>
              <a:gdLst>
                <a:gd name="T0" fmla="*/ 95 w 117"/>
                <a:gd name="T1" fmla="*/ 5 h 117"/>
                <a:gd name="T2" fmla="*/ 0 w 117"/>
                <a:gd name="T3" fmla="*/ 100 h 117"/>
                <a:gd name="T4" fmla="*/ 0 w 117"/>
                <a:gd name="T5" fmla="*/ 117 h 117"/>
                <a:gd name="T6" fmla="*/ 17 w 117"/>
                <a:gd name="T7" fmla="*/ 117 h 117"/>
                <a:gd name="T8" fmla="*/ 112 w 117"/>
                <a:gd name="T9" fmla="*/ 22 h 117"/>
                <a:gd name="T10" fmla="*/ 112 w 117"/>
                <a:gd name="T11" fmla="*/ 5 h 117"/>
                <a:gd name="T12" fmla="*/ 95 w 117"/>
                <a:gd name="T13" fmla="*/ 5 h 117"/>
                <a:gd name="T14" fmla="*/ 96 w 117"/>
                <a:gd name="T15" fmla="*/ 27 h 117"/>
                <a:gd name="T16" fmla="*/ 22 w 117"/>
                <a:gd name="T17" fmla="*/ 101 h 117"/>
                <a:gd name="T18" fmla="*/ 16 w 117"/>
                <a:gd name="T19" fmla="*/ 96 h 117"/>
                <a:gd name="T20" fmla="*/ 90 w 117"/>
                <a:gd name="T21" fmla="*/ 22 h 117"/>
                <a:gd name="T22" fmla="*/ 96 w 117"/>
                <a:gd name="T23" fmla="*/ 27 h 117"/>
                <a:gd name="T24" fmla="*/ 8 w 117"/>
                <a:gd name="T25" fmla="*/ 109 h 117"/>
                <a:gd name="T26" fmla="*/ 8 w 117"/>
                <a:gd name="T27" fmla="*/ 104 h 117"/>
                <a:gd name="T28" fmla="*/ 10 w 117"/>
                <a:gd name="T29" fmla="*/ 102 h 117"/>
                <a:gd name="T30" fmla="*/ 16 w 117"/>
                <a:gd name="T31" fmla="*/ 107 h 117"/>
                <a:gd name="T32" fmla="*/ 13 w 117"/>
                <a:gd name="T33" fmla="*/ 109 h 117"/>
                <a:gd name="T34" fmla="*/ 8 w 117"/>
                <a:gd name="T35" fmla="*/ 109 h 117"/>
                <a:gd name="T36" fmla="*/ 107 w 117"/>
                <a:gd name="T37" fmla="*/ 16 h 117"/>
                <a:gd name="T38" fmla="*/ 102 w 117"/>
                <a:gd name="T39" fmla="*/ 21 h 117"/>
                <a:gd name="T40" fmla="*/ 96 w 117"/>
                <a:gd name="T41" fmla="*/ 16 h 117"/>
                <a:gd name="T42" fmla="*/ 101 w 117"/>
                <a:gd name="T43" fmla="*/ 11 h 117"/>
                <a:gd name="T44" fmla="*/ 107 w 117"/>
                <a:gd name="T45" fmla="*/ 11 h 117"/>
                <a:gd name="T46" fmla="*/ 107 w 117"/>
                <a:gd name="T47" fmla="*/ 1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7">
                  <a:moveTo>
                    <a:pt x="95" y="5"/>
                  </a:moveTo>
                  <a:cubicBezTo>
                    <a:pt x="0" y="100"/>
                    <a:pt x="0" y="100"/>
                    <a:pt x="0" y="100"/>
                  </a:cubicBezTo>
                  <a:cubicBezTo>
                    <a:pt x="0" y="117"/>
                    <a:pt x="0" y="117"/>
                    <a:pt x="0" y="117"/>
                  </a:cubicBezTo>
                  <a:cubicBezTo>
                    <a:pt x="17" y="117"/>
                    <a:pt x="17" y="117"/>
                    <a:pt x="17" y="117"/>
                  </a:cubicBezTo>
                  <a:cubicBezTo>
                    <a:pt x="112" y="22"/>
                    <a:pt x="112" y="22"/>
                    <a:pt x="112" y="22"/>
                  </a:cubicBezTo>
                  <a:cubicBezTo>
                    <a:pt x="117" y="17"/>
                    <a:pt x="117" y="10"/>
                    <a:pt x="112" y="5"/>
                  </a:cubicBezTo>
                  <a:cubicBezTo>
                    <a:pt x="108" y="0"/>
                    <a:pt x="100" y="0"/>
                    <a:pt x="95" y="5"/>
                  </a:cubicBezTo>
                  <a:close/>
                  <a:moveTo>
                    <a:pt x="96" y="27"/>
                  </a:moveTo>
                  <a:cubicBezTo>
                    <a:pt x="22" y="101"/>
                    <a:pt x="22" y="101"/>
                    <a:pt x="22" y="101"/>
                  </a:cubicBezTo>
                  <a:cubicBezTo>
                    <a:pt x="20" y="99"/>
                    <a:pt x="18" y="97"/>
                    <a:pt x="16" y="96"/>
                  </a:cubicBezTo>
                  <a:cubicBezTo>
                    <a:pt x="90" y="22"/>
                    <a:pt x="90" y="22"/>
                    <a:pt x="90" y="22"/>
                  </a:cubicBezTo>
                  <a:cubicBezTo>
                    <a:pt x="93" y="22"/>
                    <a:pt x="95" y="25"/>
                    <a:pt x="96" y="27"/>
                  </a:cubicBezTo>
                  <a:close/>
                  <a:moveTo>
                    <a:pt x="8" y="109"/>
                  </a:moveTo>
                  <a:cubicBezTo>
                    <a:pt x="8" y="104"/>
                    <a:pt x="8" y="104"/>
                    <a:pt x="8" y="104"/>
                  </a:cubicBezTo>
                  <a:cubicBezTo>
                    <a:pt x="10" y="102"/>
                    <a:pt x="10" y="102"/>
                    <a:pt x="10" y="102"/>
                  </a:cubicBezTo>
                  <a:cubicBezTo>
                    <a:pt x="13" y="102"/>
                    <a:pt x="15" y="105"/>
                    <a:pt x="16" y="107"/>
                  </a:cubicBezTo>
                  <a:cubicBezTo>
                    <a:pt x="13" y="109"/>
                    <a:pt x="13" y="109"/>
                    <a:pt x="13" y="109"/>
                  </a:cubicBezTo>
                  <a:lnTo>
                    <a:pt x="8" y="109"/>
                  </a:lnTo>
                  <a:close/>
                  <a:moveTo>
                    <a:pt x="107" y="16"/>
                  </a:moveTo>
                  <a:cubicBezTo>
                    <a:pt x="102" y="21"/>
                    <a:pt x="102" y="21"/>
                    <a:pt x="102" y="21"/>
                  </a:cubicBezTo>
                  <a:cubicBezTo>
                    <a:pt x="100" y="19"/>
                    <a:pt x="98" y="17"/>
                    <a:pt x="96" y="16"/>
                  </a:cubicBezTo>
                  <a:cubicBezTo>
                    <a:pt x="101" y="11"/>
                    <a:pt x="101" y="11"/>
                    <a:pt x="101" y="11"/>
                  </a:cubicBezTo>
                  <a:cubicBezTo>
                    <a:pt x="102" y="9"/>
                    <a:pt x="105" y="9"/>
                    <a:pt x="107" y="11"/>
                  </a:cubicBezTo>
                  <a:cubicBezTo>
                    <a:pt x="108" y="12"/>
                    <a:pt x="108" y="15"/>
                    <a:pt x="107" y="16"/>
                  </a:cubicBezTo>
                  <a:close/>
                </a:path>
              </a:pathLst>
            </a:custGeom>
            <a:solidFill>
              <a:srgbClr val="003C6C"/>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35" name="Group 134"/>
            <p:cNvGrpSpPr/>
            <p:nvPr/>
          </p:nvGrpSpPr>
          <p:grpSpPr>
            <a:xfrm>
              <a:off x="2755853" y="4045563"/>
              <a:ext cx="309563" cy="360363"/>
              <a:chOff x="708026" y="5732463"/>
              <a:chExt cx="309563" cy="360363"/>
            </a:xfrm>
            <a:solidFill>
              <a:srgbClr val="003C6C"/>
            </a:solidFill>
          </p:grpSpPr>
          <p:sp>
            <p:nvSpPr>
              <p:cNvPr id="136" name="Freeform 61"/>
              <p:cNvSpPr>
                <a:spLocks noEditPoints="1"/>
              </p:cNvSpPr>
              <p:nvPr/>
            </p:nvSpPr>
            <p:spPr bwMode="auto">
              <a:xfrm>
                <a:off x="708026" y="5732463"/>
                <a:ext cx="309563" cy="360363"/>
              </a:xfrm>
              <a:custGeom>
                <a:avLst/>
                <a:gdLst>
                  <a:gd name="T0" fmla="*/ 76 w 96"/>
                  <a:gd name="T1" fmla="*/ 112 h 112"/>
                  <a:gd name="T2" fmla="*/ 20 w 96"/>
                  <a:gd name="T3" fmla="*/ 112 h 112"/>
                  <a:gd name="T4" fmla="*/ 0 w 96"/>
                  <a:gd name="T5" fmla="*/ 92 h 112"/>
                  <a:gd name="T6" fmla="*/ 0 w 96"/>
                  <a:gd name="T7" fmla="*/ 0 h 112"/>
                  <a:gd name="T8" fmla="*/ 88 w 96"/>
                  <a:gd name="T9" fmla="*/ 0 h 112"/>
                  <a:gd name="T10" fmla="*/ 88 w 96"/>
                  <a:gd name="T11" fmla="*/ 88 h 112"/>
                  <a:gd name="T12" fmla="*/ 80 w 96"/>
                  <a:gd name="T13" fmla="*/ 88 h 112"/>
                  <a:gd name="T14" fmla="*/ 80 w 96"/>
                  <a:gd name="T15" fmla="*/ 8 h 112"/>
                  <a:gd name="T16" fmla="*/ 8 w 96"/>
                  <a:gd name="T17" fmla="*/ 8 h 112"/>
                  <a:gd name="T18" fmla="*/ 8 w 96"/>
                  <a:gd name="T19" fmla="*/ 92 h 112"/>
                  <a:gd name="T20" fmla="*/ 20 w 96"/>
                  <a:gd name="T21" fmla="*/ 104 h 112"/>
                  <a:gd name="T22" fmla="*/ 32 w 96"/>
                  <a:gd name="T23" fmla="*/ 92 h 112"/>
                  <a:gd name="T24" fmla="*/ 32 w 96"/>
                  <a:gd name="T25" fmla="*/ 88 h 112"/>
                  <a:gd name="T26" fmla="*/ 96 w 96"/>
                  <a:gd name="T27" fmla="*/ 88 h 112"/>
                  <a:gd name="T28" fmla="*/ 96 w 96"/>
                  <a:gd name="T29" fmla="*/ 92 h 112"/>
                  <a:gd name="T30" fmla="*/ 76 w 96"/>
                  <a:gd name="T31" fmla="*/ 112 h 112"/>
                  <a:gd name="T32" fmla="*/ 36 w 96"/>
                  <a:gd name="T33" fmla="*/ 104 h 112"/>
                  <a:gd name="T34" fmla="*/ 76 w 96"/>
                  <a:gd name="T35" fmla="*/ 104 h 112"/>
                  <a:gd name="T36" fmla="*/ 87 w 96"/>
                  <a:gd name="T37" fmla="*/ 96 h 112"/>
                  <a:gd name="T38" fmla="*/ 39 w 96"/>
                  <a:gd name="T39" fmla="*/ 96 h 112"/>
                  <a:gd name="T40" fmla="*/ 36 w 96"/>
                  <a:gd name="T41"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12">
                    <a:moveTo>
                      <a:pt x="76" y="112"/>
                    </a:moveTo>
                    <a:cubicBezTo>
                      <a:pt x="20" y="112"/>
                      <a:pt x="20" y="112"/>
                      <a:pt x="20" y="112"/>
                    </a:cubicBezTo>
                    <a:cubicBezTo>
                      <a:pt x="9" y="112"/>
                      <a:pt x="0" y="103"/>
                      <a:pt x="0" y="92"/>
                    </a:cubicBezTo>
                    <a:cubicBezTo>
                      <a:pt x="0" y="0"/>
                      <a:pt x="0" y="0"/>
                      <a:pt x="0" y="0"/>
                    </a:cubicBezTo>
                    <a:cubicBezTo>
                      <a:pt x="88" y="0"/>
                      <a:pt x="88" y="0"/>
                      <a:pt x="88" y="0"/>
                    </a:cubicBezTo>
                    <a:cubicBezTo>
                      <a:pt x="88" y="88"/>
                      <a:pt x="88" y="88"/>
                      <a:pt x="88" y="88"/>
                    </a:cubicBezTo>
                    <a:cubicBezTo>
                      <a:pt x="80" y="88"/>
                      <a:pt x="80" y="88"/>
                      <a:pt x="80" y="88"/>
                    </a:cubicBezTo>
                    <a:cubicBezTo>
                      <a:pt x="80" y="8"/>
                      <a:pt x="80" y="8"/>
                      <a:pt x="80" y="8"/>
                    </a:cubicBezTo>
                    <a:cubicBezTo>
                      <a:pt x="8" y="8"/>
                      <a:pt x="8" y="8"/>
                      <a:pt x="8" y="8"/>
                    </a:cubicBezTo>
                    <a:cubicBezTo>
                      <a:pt x="8" y="92"/>
                      <a:pt x="8" y="92"/>
                      <a:pt x="8" y="92"/>
                    </a:cubicBezTo>
                    <a:cubicBezTo>
                      <a:pt x="8" y="99"/>
                      <a:pt x="13" y="104"/>
                      <a:pt x="20" y="104"/>
                    </a:cubicBezTo>
                    <a:cubicBezTo>
                      <a:pt x="26" y="104"/>
                      <a:pt x="32" y="99"/>
                      <a:pt x="32" y="92"/>
                    </a:cubicBezTo>
                    <a:cubicBezTo>
                      <a:pt x="32" y="88"/>
                      <a:pt x="32" y="88"/>
                      <a:pt x="32" y="88"/>
                    </a:cubicBezTo>
                    <a:cubicBezTo>
                      <a:pt x="96" y="88"/>
                      <a:pt x="96" y="88"/>
                      <a:pt x="96" y="88"/>
                    </a:cubicBezTo>
                    <a:cubicBezTo>
                      <a:pt x="96" y="92"/>
                      <a:pt x="96" y="92"/>
                      <a:pt x="96" y="92"/>
                    </a:cubicBezTo>
                    <a:cubicBezTo>
                      <a:pt x="96" y="103"/>
                      <a:pt x="87" y="112"/>
                      <a:pt x="76" y="112"/>
                    </a:cubicBezTo>
                    <a:close/>
                    <a:moveTo>
                      <a:pt x="36" y="104"/>
                    </a:moveTo>
                    <a:cubicBezTo>
                      <a:pt x="76" y="104"/>
                      <a:pt x="76" y="104"/>
                      <a:pt x="76" y="104"/>
                    </a:cubicBezTo>
                    <a:cubicBezTo>
                      <a:pt x="81" y="104"/>
                      <a:pt x="85" y="101"/>
                      <a:pt x="87" y="96"/>
                    </a:cubicBezTo>
                    <a:cubicBezTo>
                      <a:pt x="39" y="96"/>
                      <a:pt x="39" y="96"/>
                      <a:pt x="39" y="96"/>
                    </a:cubicBezTo>
                    <a:cubicBezTo>
                      <a:pt x="39" y="99"/>
                      <a:pt x="37" y="102"/>
                      <a:pt x="36"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7" name="Rectangle 62"/>
              <p:cNvSpPr>
                <a:spLocks noChangeArrowheads="1"/>
              </p:cNvSpPr>
              <p:nvPr/>
            </p:nvSpPr>
            <p:spPr bwMode="auto">
              <a:xfrm>
                <a:off x="760414" y="5964238"/>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9" name="Rectangle 63"/>
              <p:cNvSpPr>
                <a:spLocks noChangeArrowheads="1"/>
              </p:cNvSpPr>
              <p:nvPr/>
            </p:nvSpPr>
            <p:spPr bwMode="auto">
              <a:xfrm>
                <a:off x="811214" y="5964238"/>
                <a:ext cx="128588"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0" name="Rectangle 64"/>
              <p:cNvSpPr>
                <a:spLocks noChangeArrowheads="1"/>
              </p:cNvSpPr>
              <p:nvPr/>
            </p:nvSpPr>
            <p:spPr bwMode="auto">
              <a:xfrm>
                <a:off x="760414" y="5886451"/>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1" name="Rectangle 65"/>
              <p:cNvSpPr>
                <a:spLocks noChangeArrowheads="1"/>
              </p:cNvSpPr>
              <p:nvPr/>
            </p:nvSpPr>
            <p:spPr bwMode="auto">
              <a:xfrm>
                <a:off x="811214" y="5886451"/>
                <a:ext cx="128588"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2" name="Rectangle 66"/>
              <p:cNvSpPr>
                <a:spLocks noChangeArrowheads="1"/>
              </p:cNvSpPr>
              <p:nvPr/>
            </p:nvSpPr>
            <p:spPr bwMode="auto">
              <a:xfrm>
                <a:off x="760414" y="5808663"/>
                <a:ext cx="25400" cy="26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2" name="Rectangle 67"/>
              <p:cNvSpPr>
                <a:spLocks noChangeArrowheads="1"/>
              </p:cNvSpPr>
              <p:nvPr/>
            </p:nvSpPr>
            <p:spPr bwMode="auto">
              <a:xfrm>
                <a:off x="811214" y="5808663"/>
                <a:ext cx="128588" cy="26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30" name="Group 29"/>
            <p:cNvGrpSpPr/>
            <p:nvPr/>
          </p:nvGrpSpPr>
          <p:grpSpPr>
            <a:xfrm>
              <a:off x="3816873" y="5517841"/>
              <a:ext cx="285750" cy="300038"/>
              <a:chOff x="5291152" y="5364009"/>
              <a:chExt cx="285750" cy="300038"/>
            </a:xfrm>
          </p:grpSpPr>
          <p:sp>
            <p:nvSpPr>
              <p:cNvPr id="156" name="Freeform 36"/>
              <p:cNvSpPr>
                <a:spLocks/>
              </p:cNvSpPr>
              <p:nvPr/>
            </p:nvSpPr>
            <p:spPr bwMode="auto">
              <a:xfrm>
                <a:off x="5291152" y="5364009"/>
                <a:ext cx="285750" cy="300038"/>
              </a:xfrm>
              <a:custGeom>
                <a:avLst/>
                <a:gdLst>
                  <a:gd name="T0" fmla="*/ 89 w 89"/>
                  <a:gd name="T1" fmla="*/ 37 h 93"/>
                  <a:gd name="T2" fmla="*/ 44 w 89"/>
                  <a:gd name="T3" fmla="*/ 93 h 93"/>
                  <a:gd name="T4" fmla="*/ 0 w 89"/>
                  <a:gd name="T5" fmla="*/ 37 h 93"/>
                  <a:gd name="T6" fmla="*/ 0 w 89"/>
                  <a:gd name="T7" fmla="*/ 0 h 93"/>
                  <a:gd name="T8" fmla="*/ 21 w 89"/>
                  <a:gd name="T9" fmla="*/ 6 h 93"/>
                  <a:gd name="T10" fmla="*/ 44 w 89"/>
                  <a:gd name="T11" fmla="*/ 0 h 93"/>
                  <a:gd name="T12" fmla="*/ 67 w 89"/>
                  <a:gd name="T13" fmla="*/ 6 h 93"/>
                  <a:gd name="T14" fmla="*/ 89 w 89"/>
                  <a:gd name="T15" fmla="*/ 0 h 93"/>
                  <a:gd name="T16" fmla="*/ 89 w 89"/>
                  <a:gd name="T17" fmla="*/ 3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3">
                    <a:moveTo>
                      <a:pt x="89" y="37"/>
                    </a:moveTo>
                    <a:cubicBezTo>
                      <a:pt x="89" y="76"/>
                      <a:pt x="44" y="93"/>
                      <a:pt x="44" y="93"/>
                    </a:cubicBezTo>
                    <a:cubicBezTo>
                      <a:pt x="44" y="93"/>
                      <a:pt x="0" y="76"/>
                      <a:pt x="0" y="37"/>
                    </a:cubicBezTo>
                    <a:cubicBezTo>
                      <a:pt x="0" y="28"/>
                      <a:pt x="0" y="0"/>
                      <a:pt x="0" y="0"/>
                    </a:cubicBezTo>
                    <a:cubicBezTo>
                      <a:pt x="0" y="0"/>
                      <a:pt x="10" y="6"/>
                      <a:pt x="21" y="6"/>
                    </a:cubicBezTo>
                    <a:cubicBezTo>
                      <a:pt x="32" y="6"/>
                      <a:pt x="44" y="0"/>
                      <a:pt x="44" y="0"/>
                    </a:cubicBezTo>
                    <a:cubicBezTo>
                      <a:pt x="44" y="0"/>
                      <a:pt x="55" y="6"/>
                      <a:pt x="67" y="6"/>
                    </a:cubicBezTo>
                    <a:cubicBezTo>
                      <a:pt x="79" y="6"/>
                      <a:pt x="89" y="0"/>
                      <a:pt x="89" y="0"/>
                    </a:cubicBezTo>
                    <a:cubicBezTo>
                      <a:pt x="89" y="0"/>
                      <a:pt x="89" y="27"/>
                      <a:pt x="89" y="37"/>
                    </a:cubicBezTo>
                    <a:close/>
                  </a:path>
                </a:pathLst>
              </a:custGeom>
              <a:solidFill>
                <a:srgbClr val="FFFFFF"/>
              </a:solidFill>
              <a:ln w="26988" cap="flat">
                <a:solidFill>
                  <a:srgbClr val="005AA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9" name="Freeform 163"/>
              <p:cNvSpPr>
                <a:spLocks/>
              </p:cNvSpPr>
              <p:nvPr/>
            </p:nvSpPr>
            <p:spPr bwMode="auto">
              <a:xfrm>
                <a:off x="5407833" y="5451432"/>
                <a:ext cx="52388" cy="90488"/>
              </a:xfrm>
              <a:custGeom>
                <a:avLst/>
                <a:gdLst>
                  <a:gd name="T0" fmla="*/ 8 w 16"/>
                  <a:gd name="T1" fmla="*/ 0 h 28"/>
                  <a:gd name="T2" fmla="*/ 0 w 16"/>
                  <a:gd name="T3" fmla="*/ 8 h 28"/>
                  <a:gd name="T4" fmla="*/ 4 w 16"/>
                  <a:gd name="T5" fmla="*/ 15 h 28"/>
                  <a:gd name="T6" fmla="*/ 4 w 16"/>
                  <a:gd name="T7" fmla="*/ 28 h 28"/>
                  <a:gd name="T8" fmla="*/ 12 w 16"/>
                  <a:gd name="T9" fmla="*/ 28 h 28"/>
                  <a:gd name="T10" fmla="*/ 12 w 16"/>
                  <a:gd name="T11" fmla="*/ 15 h 28"/>
                  <a:gd name="T12" fmla="*/ 16 w 16"/>
                  <a:gd name="T13" fmla="*/ 8 h 28"/>
                  <a:gd name="T14" fmla="*/ 8 w 16"/>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8">
                    <a:moveTo>
                      <a:pt x="8" y="0"/>
                    </a:moveTo>
                    <a:cubicBezTo>
                      <a:pt x="4" y="0"/>
                      <a:pt x="0" y="3"/>
                      <a:pt x="0" y="8"/>
                    </a:cubicBezTo>
                    <a:cubicBezTo>
                      <a:pt x="0" y="11"/>
                      <a:pt x="2" y="13"/>
                      <a:pt x="4" y="15"/>
                    </a:cubicBezTo>
                    <a:cubicBezTo>
                      <a:pt x="4" y="28"/>
                      <a:pt x="4" y="28"/>
                      <a:pt x="4" y="28"/>
                    </a:cubicBezTo>
                    <a:cubicBezTo>
                      <a:pt x="12" y="28"/>
                      <a:pt x="12" y="28"/>
                      <a:pt x="12" y="28"/>
                    </a:cubicBezTo>
                    <a:cubicBezTo>
                      <a:pt x="12" y="15"/>
                      <a:pt x="12" y="15"/>
                      <a:pt x="12" y="15"/>
                    </a:cubicBezTo>
                    <a:cubicBezTo>
                      <a:pt x="14" y="13"/>
                      <a:pt x="16" y="11"/>
                      <a:pt x="16" y="8"/>
                    </a:cubicBezTo>
                    <a:cubicBezTo>
                      <a:pt x="16" y="3"/>
                      <a:pt x="13" y="0"/>
                      <a:pt x="8" y="0"/>
                    </a:cubicBezTo>
                    <a:close/>
                  </a:path>
                </a:pathLst>
              </a:custGeom>
              <a:solidFill>
                <a:srgbClr val="005AA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29" name="Group 28"/>
            <p:cNvGrpSpPr/>
            <p:nvPr/>
          </p:nvGrpSpPr>
          <p:grpSpPr>
            <a:xfrm>
              <a:off x="2670710" y="1683029"/>
              <a:ext cx="285751" cy="412751"/>
              <a:chOff x="1304925" y="3287713"/>
              <a:chExt cx="285751" cy="412751"/>
            </a:xfrm>
            <a:solidFill>
              <a:srgbClr val="A22C01"/>
            </a:solidFill>
          </p:grpSpPr>
          <p:sp>
            <p:nvSpPr>
              <p:cNvPr id="20" name="Rectangle 14"/>
              <p:cNvSpPr>
                <a:spLocks noChangeArrowheads="1"/>
              </p:cNvSpPr>
              <p:nvPr/>
            </p:nvSpPr>
            <p:spPr bwMode="auto">
              <a:xfrm>
                <a:off x="1304925" y="3495676"/>
                <a:ext cx="131763"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Freeform 15"/>
              <p:cNvSpPr>
                <a:spLocks noEditPoints="1"/>
              </p:cNvSpPr>
              <p:nvPr/>
            </p:nvSpPr>
            <p:spPr bwMode="auto">
              <a:xfrm>
                <a:off x="1338263" y="3287713"/>
                <a:ext cx="68263" cy="96838"/>
              </a:xfrm>
              <a:custGeom>
                <a:avLst/>
                <a:gdLst>
                  <a:gd name="T0" fmla="*/ 20 w 43"/>
                  <a:gd name="T1" fmla="*/ 61 h 61"/>
                  <a:gd name="T2" fmla="*/ 0 w 43"/>
                  <a:gd name="T3" fmla="*/ 39 h 61"/>
                  <a:gd name="T4" fmla="*/ 0 w 43"/>
                  <a:gd name="T5" fmla="*/ 0 h 61"/>
                  <a:gd name="T6" fmla="*/ 43 w 43"/>
                  <a:gd name="T7" fmla="*/ 0 h 61"/>
                  <a:gd name="T8" fmla="*/ 43 w 43"/>
                  <a:gd name="T9" fmla="*/ 39 h 61"/>
                  <a:gd name="T10" fmla="*/ 20 w 43"/>
                  <a:gd name="T11" fmla="*/ 61 h 61"/>
                  <a:gd name="T12" fmla="*/ 12 w 43"/>
                  <a:gd name="T13" fmla="*/ 35 h 61"/>
                  <a:gd name="T14" fmla="*/ 20 w 43"/>
                  <a:gd name="T15" fmla="*/ 43 h 61"/>
                  <a:gd name="T16" fmla="*/ 31 w 43"/>
                  <a:gd name="T17" fmla="*/ 33 h 61"/>
                  <a:gd name="T18" fmla="*/ 31 w 43"/>
                  <a:gd name="T19" fmla="*/ 12 h 61"/>
                  <a:gd name="T20" fmla="*/ 12 w 43"/>
                  <a:gd name="T21" fmla="*/ 12 h 61"/>
                  <a:gd name="T22" fmla="*/ 12 w 43"/>
                  <a:gd name="T23" fmla="*/ 3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61">
                    <a:moveTo>
                      <a:pt x="20" y="61"/>
                    </a:moveTo>
                    <a:lnTo>
                      <a:pt x="0" y="39"/>
                    </a:lnTo>
                    <a:lnTo>
                      <a:pt x="0" y="0"/>
                    </a:lnTo>
                    <a:lnTo>
                      <a:pt x="43" y="0"/>
                    </a:lnTo>
                    <a:lnTo>
                      <a:pt x="43" y="39"/>
                    </a:lnTo>
                    <a:lnTo>
                      <a:pt x="20" y="61"/>
                    </a:lnTo>
                    <a:close/>
                    <a:moveTo>
                      <a:pt x="12" y="35"/>
                    </a:moveTo>
                    <a:lnTo>
                      <a:pt x="20" y="43"/>
                    </a:lnTo>
                    <a:lnTo>
                      <a:pt x="31" y="33"/>
                    </a:lnTo>
                    <a:lnTo>
                      <a:pt x="31" y="12"/>
                    </a:lnTo>
                    <a:lnTo>
                      <a:pt x="12" y="12"/>
                    </a:lnTo>
                    <a:lnTo>
                      <a:pt x="12"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 name="Rectangle 16"/>
              <p:cNvSpPr>
                <a:spLocks noChangeArrowheads="1"/>
              </p:cNvSpPr>
              <p:nvPr/>
            </p:nvSpPr>
            <p:spPr bwMode="auto">
              <a:xfrm>
                <a:off x="1360488" y="3371851"/>
                <a:ext cx="20638" cy="133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 name="Freeform 17"/>
              <p:cNvSpPr>
                <a:spLocks/>
              </p:cNvSpPr>
              <p:nvPr/>
            </p:nvSpPr>
            <p:spPr bwMode="auto">
              <a:xfrm>
                <a:off x="1335088" y="3505201"/>
                <a:ext cx="74613" cy="195263"/>
              </a:xfrm>
              <a:custGeom>
                <a:avLst/>
                <a:gdLst>
                  <a:gd name="T0" fmla="*/ 11 w 23"/>
                  <a:gd name="T1" fmla="*/ 60 h 60"/>
                  <a:gd name="T2" fmla="*/ 0 w 23"/>
                  <a:gd name="T3" fmla="*/ 48 h 60"/>
                  <a:gd name="T4" fmla="*/ 0 w 23"/>
                  <a:gd name="T5" fmla="*/ 0 h 60"/>
                  <a:gd name="T6" fmla="*/ 6 w 23"/>
                  <a:gd name="T7" fmla="*/ 0 h 60"/>
                  <a:gd name="T8" fmla="*/ 6 w 23"/>
                  <a:gd name="T9" fmla="*/ 48 h 60"/>
                  <a:gd name="T10" fmla="*/ 11 w 23"/>
                  <a:gd name="T11" fmla="*/ 54 h 60"/>
                  <a:gd name="T12" fmla="*/ 17 w 23"/>
                  <a:gd name="T13" fmla="*/ 48 h 60"/>
                  <a:gd name="T14" fmla="*/ 17 w 23"/>
                  <a:gd name="T15" fmla="*/ 0 h 60"/>
                  <a:gd name="T16" fmla="*/ 23 w 23"/>
                  <a:gd name="T17" fmla="*/ 0 h 60"/>
                  <a:gd name="T18" fmla="*/ 23 w 23"/>
                  <a:gd name="T19" fmla="*/ 48 h 60"/>
                  <a:gd name="T20" fmla="*/ 11 w 23"/>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60">
                    <a:moveTo>
                      <a:pt x="11" y="60"/>
                    </a:moveTo>
                    <a:cubicBezTo>
                      <a:pt x="5" y="60"/>
                      <a:pt x="0" y="55"/>
                      <a:pt x="0" y="48"/>
                    </a:cubicBezTo>
                    <a:cubicBezTo>
                      <a:pt x="0" y="0"/>
                      <a:pt x="0" y="0"/>
                      <a:pt x="0" y="0"/>
                    </a:cubicBezTo>
                    <a:cubicBezTo>
                      <a:pt x="6" y="0"/>
                      <a:pt x="6" y="0"/>
                      <a:pt x="6" y="0"/>
                    </a:cubicBezTo>
                    <a:cubicBezTo>
                      <a:pt x="6" y="48"/>
                      <a:pt x="6" y="48"/>
                      <a:pt x="6" y="48"/>
                    </a:cubicBezTo>
                    <a:cubicBezTo>
                      <a:pt x="6" y="51"/>
                      <a:pt x="8" y="54"/>
                      <a:pt x="11" y="54"/>
                    </a:cubicBezTo>
                    <a:cubicBezTo>
                      <a:pt x="14" y="54"/>
                      <a:pt x="17" y="51"/>
                      <a:pt x="17" y="48"/>
                    </a:cubicBezTo>
                    <a:cubicBezTo>
                      <a:pt x="17" y="0"/>
                      <a:pt x="17" y="0"/>
                      <a:pt x="17" y="0"/>
                    </a:cubicBezTo>
                    <a:cubicBezTo>
                      <a:pt x="23" y="0"/>
                      <a:pt x="23" y="0"/>
                      <a:pt x="23" y="0"/>
                    </a:cubicBezTo>
                    <a:cubicBezTo>
                      <a:pt x="23" y="48"/>
                      <a:pt x="23" y="48"/>
                      <a:pt x="23" y="48"/>
                    </a:cubicBezTo>
                    <a:cubicBezTo>
                      <a:pt x="23" y="55"/>
                      <a:pt x="18" y="60"/>
                      <a:pt x="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 name="Freeform 18"/>
              <p:cNvSpPr>
                <a:spLocks noEditPoints="1"/>
              </p:cNvSpPr>
              <p:nvPr/>
            </p:nvSpPr>
            <p:spPr bwMode="auto">
              <a:xfrm>
                <a:off x="1443038" y="3287713"/>
                <a:ext cx="147638" cy="412750"/>
              </a:xfrm>
              <a:custGeom>
                <a:avLst/>
                <a:gdLst>
                  <a:gd name="T0" fmla="*/ 22 w 45"/>
                  <a:gd name="T1" fmla="*/ 127 h 127"/>
                  <a:gd name="T2" fmla="*/ 11 w 45"/>
                  <a:gd name="T3" fmla="*/ 115 h 127"/>
                  <a:gd name="T4" fmla="*/ 11 w 45"/>
                  <a:gd name="T5" fmla="*/ 42 h 127"/>
                  <a:gd name="T6" fmla="*/ 0 w 45"/>
                  <a:gd name="T7" fmla="*/ 22 h 127"/>
                  <a:gd name="T8" fmla="*/ 22 w 45"/>
                  <a:gd name="T9" fmla="*/ 0 h 127"/>
                  <a:gd name="T10" fmla="*/ 45 w 45"/>
                  <a:gd name="T11" fmla="*/ 22 h 127"/>
                  <a:gd name="T12" fmla="*/ 34 w 45"/>
                  <a:gd name="T13" fmla="*/ 42 h 127"/>
                  <a:gd name="T14" fmla="*/ 34 w 45"/>
                  <a:gd name="T15" fmla="*/ 115 h 127"/>
                  <a:gd name="T16" fmla="*/ 22 w 45"/>
                  <a:gd name="T17" fmla="*/ 127 h 127"/>
                  <a:gd name="T18" fmla="*/ 22 w 45"/>
                  <a:gd name="T19" fmla="*/ 6 h 127"/>
                  <a:gd name="T20" fmla="*/ 6 w 45"/>
                  <a:gd name="T21" fmla="*/ 22 h 127"/>
                  <a:gd name="T22" fmla="*/ 15 w 45"/>
                  <a:gd name="T23" fmla="*/ 37 h 127"/>
                  <a:gd name="T24" fmla="*/ 17 w 45"/>
                  <a:gd name="T25" fmla="*/ 38 h 127"/>
                  <a:gd name="T26" fmla="*/ 17 w 45"/>
                  <a:gd name="T27" fmla="*/ 115 h 127"/>
                  <a:gd name="T28" fmla="*/ 22 w 45"/>
                  <a:gd name="T29" fmla="*/ 121 h 127"/>
                  <a:gd name="T30" fmla="*/ 28 w 45"/>
                  <a:gd name="T31" fmla="*/ 115 h 127"/>
                  <a:gd name="T32" fmla="*/ 28 w 45"/>
                  <a:gd name="T33" fmla="*/ 38 h 127"/>
                  <a:gd name="T34" fmla="*/ 29 w 45"/>
                  <a:gd name="T35" fmla="*/ 37 h 127"/>
                  <a:gd name="T36" fmla="*/ 39 w 45"/>
                  <a:gd name="T37" fmla="*/ 22 h 127"/>
                  <a:gd name="T38" fmla="*/ 22 w 45"/>
                  <a:gd name="T39" fmla="*/ 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127">
                    <a:moveTo>
                      <a:pt x="22" y="127"/>
                    </a:moveTo>
                    <a:cubicBezTo>
                      <a:pt x="16" y="127"/>
                      <a:pt x="11" y="122"/>
                      <a:pt x="11" y="115"/>
                    </a:cubicBezTo>
                    <a:cubicBezTo>
                      <a:pt x="11" y="42"/>
                      <a:pt x="11" y="42"/>
                      <a:pt x="11" y="42"/>
                    </a:cubicBezTo>
                    <a:cubicBezTo>
                      <a:pt x="4" y="38"/>
                      <a:pt x="0" y="30"/>
                      <a:pt x="0" y="22"/>
                    </a:cubicBezTo>
                    <a:cubicBezTo>
                      <a:pt x="0" y="10"/>
                      <a:pt x="10" y="0"/>
                      <a:pt x="22" y="0"/>
                    </a:cubicBezTo>
                    <a:cubicBezTo>
                      <a:pt x="35" y="0"/>
                      <a:pt x="45" y="10"/>
                      <a:pt x="45" y="22"/>
                    </a:cubicBezTo>
                    <a:cubicBezTo>
                      <a:pt x="45" y="30"/>
                      <a:pt x="40" y="38"/>
                      <a:pt x="34" y="42"/>
                    </a:cubicBezTo>
                    <a:cubicBezTo>
                      <a:pt x="34" y="115"/>
                      <a:pt x="34" y="115"/>
                      <a:pt x="34" y="115"/>
                    </a:cubicBezTo>
                    <a:cubicBezTo>
                      <a:pt x="34" y="122"/>
                      <a:pt x="29" y="127"/>
                      <a:pt x="22" y="127"/>
                    </a:cubicBezTo>
                    <a:close/>
                    <a:moveTo>
                      <a:pt x="22" y="6"/>
                    </a:moveTo>
                    <a:cubicBezTo>
                      <a:pt x="13" y="6"/>
                      <a:pt x="6" y="13"/>
                      <a:pt x="6" y="22"/>
                    </a:cubicBezTo>
                    <a:cubicBezTo>
                      <a:pt x="6" y="29"/>
                      <a:pt x="10" y="34"/>
                      <a:pt x="15" y="37"/>
                    </a:cubicBezTo>
                    <a:cubicBezTo>
                      <a:pt x="17" y="38"/>
                      <a:pt x="17" y="38"/>
                      <a:pt x="17" y="38"/>
                    </a:cubicBezTo>
                    <a:cubicBezTo>
                      <a:pt x="17" y="115"/>
                      <a:pt x="17" y="115"/>
                      <a:pt x="17" y="115"/>
                    </a:cubicBezTo>
                    <a:cubicBezTo>
                      <a:pt x="17" y="118"/>
                      <a:pt x="19" y="121"/>
                      <a:pt x="22" y="121"/>
                    </a:cubicBezTo>
                    <a:cubicBezTo>
                      <a:pt x="25" y="121"/>
                      <a:pt x="28" y="118"/>
                      <a:pt x="28" y="115"/>
                    </a:cubicBezTo>
                    <a:cubicBezTo>
                      <a:pt x="28" y="38"/>
                      <a:pt x="28" y="38"/>
                      <a:pt x="28" y="38"/>
                    </a:cubicBezTo>
                    <a:cubicBezTo>
                      <a:pt x="29" y="37"/>
                      <a:pt x="29" y="37"/>
                      <a:pt x="29" y="37"/>
                    </a:cubicBezTo>
                    <a:cubicBezTo>
                      <a:pt x="35" y="34"/>
                      <a:pt x="39" y="29"/>
                      <a:pt x="39" y="22"/>
                    </a:cubicBezTo>
                    <a:cubicBezTo>
                      <a:pt x="39" y="13"/>
                      <a:pt x="31" y="6"/>
                      <a:pt x="2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 name="Freeform 19"/>
              <p:cNvSpPr>
                <a:spLocks/>
              </p:cNvSpPr>
              <p:nvPr/>
            </p:nvSpPr>
            <p:spPr bwMode="auto">
              <a:xfrm>
                <a:off x="1504950" y="3297238"/>
                <a:ext cx="20638" cy="68263"/>
              </a:xfrm>
              <a:custGeom>
                <a:avLst/>
                <a:gdLst>
                  <a:gd name="T0" fmla="*/ 3 w 6"/>
                  <a:gd name="T1" fmla="*/ 21 h 21"/>
                  <a:gd name="T2" fmla="*/ 0 w 6"/>
                  <a:gd name="T3" fmla="*/ 18 h 21"/>
                  <a:gd name="T4" fmla="*/ 0 w 6"/>
                  <a:gd name="T5" fmla="*/ 3 h 21"/>
                  <a:gd name="T6" fmla="*/ 3 w 6"/>
                  <a:gd name="T7" fmla="*/ 0 h 21"/>
                  <a:gd name="T8" fmla="*/ 6 w 6"/>
                  <a:gd name="T9" fmla="*/ 3 h 21"/>
                  <a:gd name="T10" fmla="*/ 6 w 6"/>
                  <a:gd name="T11" fmla="*/ 18 h 21"/>
                  <a:gd name="T12" fmla="*/ 3 w 6"/>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6" h="21">
                    <a:moveTo>
                      <a:pt x="3" y="21"/>
                    </a:moveTo>
                    <a:cubicBezTo>
                      <a:pt x="2" y="21"/>
                      <a:pt x="0" y="19"/>
                      <a:pt x="0" y="18"/>
                    </a:cubicBezTo>
                    <a:cubicBezTo>
                      <a:pt x="0" y="3"/>
                      <a:pt x="0" y="3"/>
                      <a:pt x="0" y="3"/>
                    </a:cubicBezTo>
                    <a:cubicBezTo>
                      <a:pt x="0" y="1"/>
                      <a:pt x="2" y="0"/>
                      <a:pt x="3" y="0"/>
                    </a:cubicBezTo>
                    <a:cubicBezTo>
                      <a:pt x="5" y="0"/>
                      <a:pt x="6" y="1"/>
                      <a:pt x="6" y="3"/>
                    </a:cubicBezTo>
                    <a:cubicBezTo>
                      <a:pt x="6" y="18"/>
                      <a:pt x="6" y="18"/>
                      <a:pt x="6" y="18"/>
                    </a:cubicBezTo>
                    <a:cubicBezTo>
                      <a:pt x="6" y="19"/>
                      <a:pt x="5" y="21"/>
                      <a:pt x="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60" name="Freeform 89"/>
            <p:cNvSpPr>
              <a:spLocks noEditPoints="1"/>
            </p:cNvSpPr>
            <p:nvPr/>
          </p:nvSpPr>
          <p:spPr bwMode="auto">
            <a:xfrm>
              <a:off x="3913041" y="1710823"/>
              <a:ext cx="375729" cy="375729"/>
            </a:xfrm>
            <a:custGeom>
              <a:avLst/>
              <a:gdLst>
                <a:gd name="T0" fmla="*/ 180 w 270"/>
                <a:gd name="T1" fmla="*/ 0 h 270"/>
                <a:gd name="T2" fmla="*/ 0 w 270"/>
                <a:gd name="T3" fmla="*/ 0 h 270"/>
                <a:gd name="T4" fmla="*/ 0 w 270"/>
                <a:gd name="T5" fmla="*/ 182 h 270"/>
                <a:gd name="T6" fmla="*/ 89 w 270"/>
                <a:gd name="T7" fmla="*/ 270 h 270"/>
                <a:gd name="T8" fmla="*/ 270 w 270"/>
                <a:gd name="T9" fmla="*/ 270 h 270"/>
                <a:gd name="T10" fmla="*/ 270 w 270"/>
                <a:gd name="T11" fmla="*/ 89 h 270"/>
                <a:gd name="T12" fmla="*/ 180 w 270"/>
                <a:gd name="T13" fmla="*/ 0 h 270"/>
                <a:gd name="T14" fmla="*/ 242 w 270"/>
                <a:gd name="T15" fmla="*/ 85 h 270"/>
                <a:gd name="T16" fmla="*/ 180 w 270"/>
                <a:gd name="T17" fmla="*/ 85 h 270"/>
                <a:gd name="T18" fmla="*/ 155 w 270"/>
                <a:gd name="T19" fmla="*/ 59 h 270"/>
                <a:gd name="T20" fmla="*/ 216 w 270"/>
                <a:gd name="T21" fmla="*/ 59 h 270"/>
                <a:gd name="T22" fmla="*/ 242 w 270"/>
                <a:gd name="T23" fmla="*/ 85 h 270"/>
                <a:gd name="T24" fmla="*/ 174 w 270"/>
                <a:gd name="T25" fmla="*/ 16 h 270"/>
                <a:gd name="T26" fmla="*/ 200 w 270"/>
                <a:gd name="T27" fmla="*/ 44 h 270"/>
                <a:gd name="T28" fmla="*/ 139 w 270"/>
                <a:gd name="T29" fmla="*/ 44 h 270"/>
                <a:gd name="T30" fmla="*/ 113 w 270"/>
                <a:gd name="T31" fmla="*/ 16 h 270"/>
                <a:gd name="T32" fmla="*/ 174 w 270"/>
                <a:gd name="T33" fmla="*/ 16 h 270"/>
                <a:gd name="T34" fmla="*/ 85 w 270"/>
                <a:gd name="T35" fmla="*/ 244 h 270"/>
                <a:gd name="T36" fmla="*/ 16 w 270"/>
                <a:gd name="T37" fmla="*/ 175 h 270"/>
                <a:gd name="T38" fmla="*/ 16 w 270"/>
                <a:gd name="T39" fmla="*/ 28 h 270"/>
                <a:gd name="T40" fmla="*/ 85 w 270"/>
                <a:gd name="T41" fmla="*/ 97 h 270"/>
                <a:gd name="T42" fmla="*/ 85 w 270"/>
                <a:gd name="T43" fmla="*/ 244 h 270"/>
                <a:gd name="T44" fmla="*/ 28 w 270"/>
                <a:gd name="T45" fmla="*/ 16 h 270"/>
                <a:gd name="T46" fmla="*/ 89 w 270"/>
                <a:gd name="T47" fmla="*/ 16 h 270"/>
                <a:gd name="T48" fmla="*/ 159 w 270"/>
                <a:gd name="T49" fmla="*/ 85 h 270"/>
                <a:gd name="T50" fmla="*/ 95 w 270"/>
                <a:gd name="T51" fmla="*/ 85 h 270"/>
                <a:gd name="T52" fmla="*/ 28 w 270"/>
                <a:gd name="T53" fmla="*/ 16 h 270"/>
                <a:gd name="T54" fmla="*/ 254 w 270"/>
                <a:gd name="T55" fmla="*/ 254 h 270"/>
                <a:gd name="T56" fmla="*/ 101 w 270"/>
                <a:gd name="T57" fmla="*/ 254 h 270"/>
                <a:gd name="T58" fmla="*/ 101 w 270"/>
                <a:gd name="T59" fmla="*/ 101 h 270"/>
                <a:gd name="T60" fmla="*/ 254 w 270"/>
                <a:gd name="T61" fmla="*/ 101 h 270"/>
                <a:gd name="T62" fmla="*/ 254 w 270"/>
                <a:gd name="T63" fmla="*/ 25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270">
                  <a:moveTo>
                    <a:pt x="180" y="0"/>
                  </a:moveTo>
                  <a:lnTo>
                    <a:pt x="0" y="0"/>
                  </a:lnTo>
                  <a:lnTo>
                    <a:pt x="0" y="182"/>
                  </a:lnTo>
                  <a:lnTo>
                    <a:pt x="89" y="270"/>
                  </a:lnTo>
                  <a:lnTo>
                    <a:pt x="270" y="270"/>
                  </a:lnTo>
                  <a:lnTo>
                    <a:pt x="270" y="89"/>
                  </a:lnTo>
                  <a:lnTo>
                    <a:pt x="180" y="0"/>
                  </a:lnTo>
                  <a:close/>
                  <a:moveTo>
                    <a:pt x="242" y="85"/>
                  </a:moveTo>
                  <a:lnTo>
                    <a:pt x="180" y="85"/>
                  </a:lnTo>
                  <a:lnTo>
                    <a:pt x="155" y="59"/>
                  </a:lnTo>
                  <a:lnTo>
                    <a:pt x="216" y="59"/>
                  </a:lnTo>
                  <a:lnTo>
                    <a:pt x="242" y="85"/>
                  </a:lnTo>
                  <a:close/>
                  <a:moveTo>
                    <a:pt x="174" y="16"/>
                  </a:moveTo>
                  <a:lnTo>
                    <a:pt x="200" y="44"/>
                  </a:lnTo>
                  <a:lnTo>
                    <a:pt x="139" y="44"/>
                  </a:lnTo>
                  <a:lnTo>
                    <a:pt x="113" y="16"/>
                  </a:lnTo>
                  <a:lnTo>
                    <a:pt x="174" y="16"/>
                  </a:lnTo>
                  <a:close/>
                  <a:moveTo>
                    <a:pt x="85" y="244"/>
                  </a:moveTo>
                  <a:lnTo>
                    <a:pt x="16" y="175"/>
                  </a:lnTo>
                  <a:lnTo>
                    <a:pt x="16" y="28"/>
                  </a:lnTo>
                  <a:lnTo>
                    <a:pt x="85" y="97"/>
                  </a:lnTo>
                  <a:lnTo>
                    <a:pt x="85" y="244"/>
                  </a:lnTo>
                  <a:close/>
                  <a:moveTo>
                    <a:pt x="28" y="16"/>
                  </a:moveTo>
                  <a:lnTo>
                    <a:pt x="89" y="16"/>
                  </a:lnTo>
                  <a:lnTo>
                    <a:pt x="159" y="85"/>
                  </a:lnTo>
                  <a:lnTo>
                    <a:pt x="95" y="85"/>
                  </a:lnTo>
                  <a:lnTo>
                    <a:pt x="28" y="16"/>
                  </a:lnTo>
                  <a:close/>
                  <a:moveTo>
                    <a:pt x="254" y="254"/>
                  </a:moveTo>
                  <a:lnTo>
                    <a:pt x="101" y="254"/>
                  </a:lnTo>
                  <a:lnTo>
                    <a:pt x="101" y="101"/>
                  </a:lnTo>
                  <a:lnTo>
                    <a:pt x="254" y="101"/>
                  </a:lnTo>
                  <a:lnTo>
                    <a:pt x="254" y="254"/>
                  </a:lnTo>
                  <a:close/>
                </a:path>
              </a:pathLst>
            </a:custGeom>
            <a:solidFill>
              <a:srgbClr val="A22C0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61" name="Group 160"/>
            <p:cNvGrpSpPr/>
            <p:nvPr/>
          </p:nvGrpSpPr>
          <p:grpSpPr>
            <a:xfrm>
              <a:off x="8123371" y="1573626"/>
              <a:ext cx="309563" cy="388938"/>
              <a:chOff x="11798301" y="284163"/>
              <a:chExt cx="309563" cy="388938"/>
            </a:xfrm>
          </p:grpSpPr>
          <p:sp>
            <p:nvSpPr>
              <p:cNvPr id="162" name="Freeform 7"/>
              <p:cNvSpPr>
                <a:spLocks/>
              </p:cNvSpPr>
              <p:nvPr/>
            </p:nvSpPr>
            <p:spPr bwMode="auto">
              <a:xfrm>
                <a:off x="11952289" y="336551"/>
                <a:ext cx="155575" cy="298450"/>
              </a:xfrm>
              <a:custGeom>
                <a:avLst/>
                <a:gdLst>
                  <a:gd name="T0" fmla="*/ 17 w 48"/>
                  <a:gd name="T1" fmla="*/ 0 h 93"/>
                  <a:gd name="T2" fmla="*/ 48 w 48"/>
                  <a:gd name="T3" fmla="*/ 45 h 93"/>
                  <a:gd name="T4" fmla="*/ 0 w 48"/>
                  <a:gd name="T5" fmla="*/ 93 h 93"/>
                </a:gdLst>
                <a:ahLst/>
                <a:cxnLst>
                  <a:cxn ang="0">
                    <a:pos x="T0" y="T1"/>
                  </a:cxn>
                  <a:cxn ang="0">
                    <a:pos x="T2" y="T3"/>
                  </a:cxn>
                  <a:cxn ang="0">
                    <a:pos x="T4" y="T5"/>
                  </a:cxn>
                </a:cxnLst>
                <a:rect l="0" t="0" r="r" b="b"/>
                <a:pathLst>
                  <a:path w="48" h="93">
                    <a:moveTo>
                      <a:pt x="17" y="0"/>
                    </a:moveTo>
                    <a:cubicBezTo>
                      <a:pt x="35" y="6"/>
                      <a:pt x="48" y="24"/>
                      <a:pt x="48" y="45"/>
                    </a:cubicBezTo>
                    <a:cubicBezTo>
                      <a:pt x="48" y="71"/>
                      <a:pt x="27" y="93"/>
                      <a:pt x="0" y="93"/>
                    </a:cubicBezTo>
                  </a:path>
                </a:pathLst>
              </a:custGeom>
              <a:noFill/>
              <a:ln w="1905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3" name="Freeform 8"/>
              <p:cNvSpPr>
                <a:spLocks/>
              </p:cNvSpPr>
              <p:nvPr/>
            </p:nvSpPr>
            <p:spPr bwMode="auto">
              <a:xfrm>
                <a:off x="11798301" y="323851"/>
                <a:ext cx="153988" cy="301625"/>
              </a:xfrm>
              <a:custGeom>
                <a:avLst/>
                <a:gdLst>
                  <a:gd name="T0" fmla="*/ 31 w 48"/>
                  <a:gd name="T1" fmla="*/ 94 h 94"/>
                  <a:gd name="T2" fmla="*/ 0 w 48"/>
                  <a:gd name="T3" fmla="*/ 49 h 94"/>
                  <a:gd name="T4" fmla="*/ 48 w 48"/>
                  <a:gd name="T5" fmla="*/ 0 h 94"/>
                </a:gdLst>
                <a:ahLst/>
                <a:cxnLst>
                  <a:cxn ang="0">
                    <a:pos x="T0" y="T1"/>
                  </a:cxn>
                  <a:cxn ang="0">
                    <a:pos x="T2" y="T3"/>
                  </a:cxn>
                  <a:cxn ang="0">
                    <a:pos x="T4" y="T5"/>
                  </a:cxn>
                </a:cxnLst>
                <a:rect l="0" t="0" r="r" b="b"/>
                <a:pathLst>
                  <a:path w="48" h="94">
                    <a:moveTo>
                      <a:pt x="31" y="94"/>
                    </a:moveTo>
                    <a:cubicBezTo>
                      <a:pt x="13" y="87"/>
                      <a:pt x="0" y="69"/>
                      <a:pt x="0" y="49"/>
                    </a:cubicBezTo>
                    <a:cubicBezTo>
                      <a:pt x="0" y="22"/>
                      <a:pt x="21" y="0"/>
                      <a:pt x="48" y="0"/>
                    </a:cubicBezTo>
                  </a:path>
                </a:pathLst>
              </a:custGeom>
              <a:noFill/>
              <a:ln w="1905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4" name="Line 9"/>
              <p:cNvSpPr>
                <a:spLocks noChangeShapeType="1"/>
              </p:cNvSpPr>
              <p:nvPr/>
            </p:nvSpPr>
            <p:spPr bwMode="auto">
              <a:xfrm>
                <a:off x="11952289" y="452438"/>
                <a:ext cx="0" cy="0"/>
              </a:xfrm>
              <a:prstGeom prst="line">
                <a:avLst/>
              </a:prstGeom>
              <a:noFill/>
              <a:ln w="19050" cap="flat">
                <a:solidFill>
                  <a:srgbClr val="D83B0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5" name="Freeform 10"/>
              <p:cNvSpPr>
                <a:spLocks/>
              </p:cNvSpPr>
              <p:nvPr/>
            </p:nvSpPr>
            <p:spPr bwMode="auto">
              <a:xfrm>
                <a:off x="11933239" y="284163"/>
                <a:ext cx="39688" cy="80963"/>
              </a:xfrm>
              <a:custGeom>
                <a:avLst/>
                <a:gdLst>
                  <a:gd name="T0" fmla="*/ 0 w 25"/>
                  <a:gd name="T1" fmla="*/ 51 h 51"/>
                  <a:gd name="T2" fmla="*/ 25 w 25"/>
                  <a:gd name="T3" fmla="*/ 25 h 51"/>
                  <a:gd name="T4" fmla="*/ 0 w 25"/>
                  <a:gd name="T5" fmla="*/ 0 h 51"/>
                </a:gdLst>
                <a:ahLst/>
                <a:cxnLst>
                  <a:cxn ang="0">
                    <a:pos x="T0" y="T1"/>
                  </a:cxn>
                  <a:cxn ang="0">
                    <a:pos x="T2" y="T3"/>
                  </a:cxn>
                  <a:cxn ang="0">
                    <a:pos x="T4" y="T5"/>
                  </a:cxn>
                </a:cxnLst>
                <a:rect l="0" t="0" r="r" b="b"/>
                <a:pathLst>
                  <a:path w="25" h="51">
                    <a:moveTo>
                      <a:pt x="0" y="51"/>
                    </a:moveTo>
                    <a:lnTo>
                      <a:pt x="25" y="25"/>
                    </a:lnTo>
                    <a:lnTo>
                      <a:pt x="0" y="0"/>
                    </a:lnTo>
                  </a:path>
                </a:pathLst>
              </a:custGeom>
              <a:noFill/>
              <a:ln w="1905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6" name="Line 11"/>
              <p:cNvSpPr>
                <a:spLocks noChangeShapeType="1"/>
              </p:cNvSpPr>
              <p:nvPr/>
            </p:nvSpPr>
            <p:spPr bwMode="auto">
              <a:xfrm>
                <a:off x="11952289" y="323851"/>
                <a:ext cx="20638" cy="0"/>
              </a:xfrm>
              <a:prstGeom prst="line">
                <a:avLst/>
              </a:prstGeom>
              <a:noFill/>
              <a:ln w="19050" cap="flat">
                <a:solidFill>
                  <a:srgbClr val="D83B0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7" name="Freeform 12"/>
              <p:cNvSpPr>
                <a:spLocks/>
              </p:cNvSpPr>
              <p:nvPr/>
            </p:nvSpPr>
            <p:spPr bwMode="auto">
              <a:xfrm>
                <a:off x="11933239" y="593726"/>
                <a:ext cx="39688" cy="79375"/>
              </a:xfrm>
              <a:custGeom>
                <a:avLst/>
                <a:gdLst>
                  <a:gd name="T0" fmla="*/ 25 w 25"/>
                  <a:gd name="T1" fmla="*/ 0 h 50"/>
                  <a:gd name="T2" fmla="*/ 0 w 25"/>
                  <a:gd name="T3" fmla="*/ 26 h 50"/>
                  <a:gd name="T4" fmla="*/ 25 w 25"/>
                  <a:gd name="T5" fmla="*/ 50 h 50"/>
                </a:gdLst>
                <a:ahLst/>
                <a:cxnLst>
                  <a:cxn ang="0">
                    <a:pos x="T0" y="T1"/>
                  </a:cxn>
                  <a:cxn ang="0">
                    <a:pos x="T2" y="T3"/>
                  </a:cxn>
                  <a:cxn ang="0">
                    <a:pos x="T4" y="T5"/>
                  </a:cxn>
                </a:cxnLst>
                <a:rect l="0" t="0" r="r" b="b"/>
                <a:pathLst>
                  <a:path w="25" h="50">
                    <a:moveTo>
                      <a:pt x="25" y="0"/>
                    </a:moveTo>
                    <a:lnTo>
                      <a:pt x="0" y="26"/>
                    </a:lnTo>
                    <a:lnTo>
                      <a:pt x="25" y="50"/>
                    </a:lnTo>
                  </a:path>
                </a:pathLst>
              </a:custGeom>
              <a:noFill/>
              <a:ln w="1905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8" name="Line 13"/>
              <p:cNvSpPr>
                <a:spLocks noChangeShapeType="1"/>
              </p:cNvSpPr>
              <p:nvPr/>
            </p:nvSpPr>
            <p:spPr bwMode="auto">
              <a:xfrm flipH="1">
                <a:off x="11933239" y="635001"/>
                <a:ext cx="19050" cy="0"/>
              </a:xfrm>
              <a:prstGeom prst="line">
                <a:avLst/>
              </a:prstGeom>
              <a:noFill/>
              <a:ln w="19050" cap="flat">
                <a:solidFill>
                  <a:srgbClr val="D83B0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40" name="Group 39"/>
            <p:cNvGrpSpPr/>
            <p:nvPr/>
          </p:nvGrpSpPr>
          <p:grpSpPr>
            <a:xfrm>
              <a:off x="9357182" y="1678826"/>
              <a:ext cx="336550" cy="347663"/>
              <a:chOff x="1933575" y="3711575"/>
              <a:chExt cx="336550" cy="347663"/>
            </a:xfrm>
            <a:solidFill>
              <a:srgbClr val="D83B01"/>
            </a:solidFill>
          </p:grpSpPr>
          <p:sp>
            <p:nvSpPr>
              <p:cNvPr id="34" name="Freeform 24"/>
              <p:cNvSpPr>
                <a:spLocks/>
              </p:cNvSpPr>
              <p:nvPr/>
            </p:nvSpPr>
            <p:spPr bwMode="auto">
              <a:xfrm>
                <a:off x="2032000" y="3852863"/>
                <a:ext cx="107950" cy="104775"/>
              </a:xfrm>
              <a:custGeom>
                <a:avLst/>
                <a:gdLst>
                  <a:gd name="T0" fmla="*/ 59 w 68"/>
                  <a:gd name="T1" fmla="*/ 66 h 66"/>
                  <a:gd name="T2" fmla="*/ 0 w 68"/>
                  <a:gd name="T3" fmla="*/ 8 h 66"/>
                  <a:gd name="T4" fmla="*/ 10 w 68"/>
                  <a:gd name="T5" fmla="*/ 0 h 66"/>
                  <a:gd name="T6" fmla="*/ 68 w 68"/>
                  <a:gd name="T7" fmla="*/ 58 h 66"/>
                  <a:gd name="T8" fmla="*/ 59 w 68"/>
                  <a:gd name="T9" fmla="*/ 66 h 66"/>
                </a:gdLst>
                <a:ahLst/>
                <a:cxnLst>
                  <a:cxn ang="0">
                    <a:pos x="T0" y="T1"/>
                  </a:cxn>
                  <a:cxn ang="0">
                    <a:pos x="T2" y="T3"/>
                  </a:cxn>
                  <a:cxn ang="0">
                    <a:pos x="T4" y="T5"/>
                  </a:cxn>
                  <a:cxn ang="0">
                    <a:pos x="T6" y="T7"/>
                  </a:cxn>
                  <a:cxn ang="0">
                    <a:pos x="T8" y="T9"/>
                  </a:cxn>
                </a:cxnLst>
                <a:rect l="0" t="0" r="r" b="b"/>
                <a:pathLst>
                  <a:path w="68" h="66">
                    <a:moveTo>
                      <a:pt x="59" y="66"/>
                    </a:moveTo>
                    <a:lnTo>
                      <a:pt x="0" y="8"/>
                    </a:lnTo>
                    <a:lnTo>
                      <a:pt x="10" y="0"/>
                    </a:lnTo>
                    <a:lnTo>
                      <a:pt x="68" y="58"/>
                    </a:lnTo>
                    <a:lnTo>
                      <a:pt x="59"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 name="Freeform 25"/>
              <p:cNvSpPr>
                <a:spLocks noEditPoints="1"/>
              </p:cNvSpPr>
              <p:nvPr/>
            </p:nvSpPr>
            <p:spPr bwMode="auto">
              <a:xfrm>
                <a:off x="2171700" y="3724275"/>
                <a:ext cx="95250" cy="95250"/>
              </a:xfrm>
              <a:custGeom>
                <a:avLst/>
                <a:gdLst>
                  <a:gd name="T0" fmla="*/ 0 w 60"/>
                  <a:gd name="T1" fmla="*/ 60 h 60"/>
                  <a:gd name="T2" fmla="*/ 0 w 60"/>
                  <a:gd name="T3" fmla="*/ 29 h 60"/>
                  <a:gd name="T4" fmla="*/ 29 w 60"/>
                  <a:gd name="T5" fmla="*/ 0 h 60"/>
                  <a:gd name="T6" fmla="*/ 60 w 60"/>
                  <a:gd name="T7" fmla="*/ 31 h 60"/>
                  <a:gd name="T8" fmla="*/ 31 w 60"/>
                  <a:gd name="T9" fmla="*/ 60 h 60"/>
                  <a:gd name="T10" fmla="*/ 0 w 60"/>
                  <a:gd name="T11" fmla="*/ 60 h 60"/>
                  <a:gd name="T12" fmla="*/ 13 w 60"/>
                  <a:gd name="T13" fmla="*/ 33 h 60"/>
                  <a:gd name="T14" fmla="*/ 13 w 60"/>
                  <a:gd name="T15" fmla="*/ 48 h 60"/>
                  <a:gd name="T16" fmla="*/ 27 w 60"/>
                  <a:gd name="T17" fmla="*/ 48 h 60"/>
                  <a:gd name="T18" fmla="*/ 41 w 60"/>
                  <a:gd name="T19" fmla="*/ 31 h 60"/>
                  <a:gd name="T20" fmla="*/ 29 w 60"/>
                  <a:gd name="T21" fmla="*/ 19 h 60"/>
                  <a:gd name="T22" fmla="*/ 13 w 60"/>
                  <a:gd name="T23" fmla="*/ 3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60">
                    <a:moveTo>
                      <a:pt x="0" y="60"/>
                    </a:moveTo>
                    <a:lnTo>
                      <a:pt x="0" y="29"/>
                    </a:lnTo>
                    <a:lnTo>
                      <a:pt x="29" y="0"/>
                    </a:lnTo>
                    <a:lnTo>
                      <a:pt x="60" y="31"/>
                    </a:lnTo>
                    <a:lnTo>
                      <a:pt x="31" y="60"/>
                    </a:lnTo>
                    <a:lnTo>
                      <a:pt x="0" y="60"/>
                    </a:lnTo>
                    <a:close/>
                    <a:moveTo>
                      <a:pt x="13" y="33"/>
                    </a:moveTo>
                    <a:lnTo>
                      <a:pt x="13" y="48"/>
                    </a:lnTo>
                    <a:lnTo>
                      <a:pt x="27" y="48"/>
                    </a:lnTo>
                    <a:lnTo>
                      <a:pt x="41" y="31"/>
                    </a:lnTo>
                    <a:lnTo>
                      <a:pt x="29" y="19"/>
                    </a:lnTo>
                    <a:lnTo>
                      <a:pt x="13"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 name="Freeform 26"/>
              <p:cNvSpPr>
                <a:spLocks/>
              </p:cNvSpPr>
              <p:nvPr/>
            </p:nvSpPr>
            <p:spPr bwMode="auto">
              <a:xfrm>
                <a:off x="2112963" y="3803650"/>
                <a:ext cx="76200" cy="74613"/>
              </a:xfrm>
              <a:custGeom>
                <a:avLst/>
                <a:gdLst>
                  <a:gd name="T0" fmla="*/ 8 w 48"/>
                  <a:gd name="T1" fmla="*/ 47 h 47"/>
                  <a:gd name="T2" fmla="*/ 0 w 48"/>
                  <a:gd name="T3" fmla="*/ 39 h 47"/>
                  <a:gd name="T4" fmla="*/ 39 w 48"/>
                  <a:gd name="T5" fmla="*/ 0 h 47"/>
                  <a:gd name="T6" fmla="*/ 48 w 48"/>
                  <a:gd name="T7" fmla="*/ 8 h 47"/>
                  <a:gd name="T8" fmla="*/ 8 w 48"/>
                  <a:gd name="T9" fmla="*/ 47 h 47"/>
                </a:gdLst>
                <a:ahLst/>
                <a:cxnLst>
                  <a:cxn ang="0">
                    <a:pos x="T0" y="T1"/>
                  </a:cxn>
                  <a:cxn ang="0">
                    <a:pos x="T2" y="T3"/>
                  </a:cxn>
                  <a:cxn ang="0">
                    <a:pos x="T4" y="T5"/>
                  </a:cxn>
                  <a:cxn ang="0">
                    <a:pos x="T6" y="T7"/>
                  </a:cxn>
                  <a:cxn ang="0">
                    <a:pos x="T8" y="T9"/>
                  </a:cxn>
                </a:cxnLst>
                <a:rect l="0" t="0" r="r" b="b"/>
                <a:pathLst>
                  <a:path w="48" h="47">
                    <a:moveTo>
                      <a:pt x="8" y="47"/>
                    </a:moveTo>
                    <a:lnTo>
                      <a:pt x="0" y="39"/>
                    </a:lnTo>
                    <a:lnTo>
                      <a:pt x="39" y="0"/>
                    </a:lnTo>
                    <a:lnTo>
                      <a:pt x="48" y="8"/>
                    </a:lnTo>
                    <a:lnTo>
                      <a:pt x="8"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 name="Freeform 27"/>
              <p:cNvSpPr>
                <a:spLocks/>
              </p:cNvSpPr>
              <p:nvPr/>
            </p:nvSpPr>
            <p:spPr bwMode="auto">
              <a:xfrm>
                <a:off x="1933575" y="3878263"/>
                <a:ext cx="179388" cy="180975"/>
              </a:xfrm>
              <a:custGeom>
                <a:avLst/>
                <a:gdLst>
                  <a:gd name="T0" fmla="*/ 4 w 55"/>
                  <a:gd name="T1" fmla="*/ 50 h 55"/>
                  <a:gd name="T2" fmla="*/ 4 w 55"/>
                  <a:gd name="T3" fmla="*/ 34 h 55"/>
                  <a:gd name="T4" fmla="*/ 39 w 55"/>
                  <a:gd name="T5" fmla="*/ 0 h 55"/>
                  <a:gd name="T6" fmla="*/ 43 w 55"/>
                  <a:gd name="T7" fmla="*/ 4 h 55"/>
                  <a:gd name="T8" fmla="*/ 9 w 55"/>
                  <a:gd name="T9" fmla="*/ 38 h 55"/>
                  <a:gd name="T10" fmla="*/ 9 w 55"/>
                  <a:gd name="T11" fmla="*/ 46 h 55"/>
                  <a:gd name="T12" fmla="*/ 16 w 55"/>
                  <a:gd name="T13" fmla="*/ 46 h 55"/>
                  <a:gd name="T14" fmla="*/ 51 w 55"/>
                  <a:gd name="T15" fmla="*/ 12 h 55"/>
                  <a:gd name="T16" fmla="*/ 55 w 55"/>
                  <a:gd name="T17" fmla="*/ 16 h 55"/>
                  <a:gd name="T18" fmla="*/ 21 w 55"/>
                  <a:gd name="T19" fmla="*/ 50 h 55"/>
                  <a:gd name="T20" fmla="*/ 4 w 55"/>
                  <a:gd name="T21" fmla="*/ 5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55">
                    <a:moveTo>
                      <a:pt x="4" y="50"/>
                    </a:moveTo>
                    <a:cubicBezTo>
                      <a:pt x="0" y="46"/>
                      <a:pt x="0" y="39"/>
                      <a:pt x="4" y="34"/>
                    </a:cubicBezTo>
                    <a:cubicBezTo>
                      <a:pt x="39" y="0"/>
                      <a:pt x="39" y="0"/>
                      <a:pt x="39" y="0"/>
                    </a:cubicBezTo>
                    <a:cubicBezTo>
                      <a:pt x="43" y="4"/>
                      <a:pt x="43" y="4"/>
                      <a:pt x="43" y="4"/>
                    </a:cubicBezTo>
                    <a:cubicBezTo>
                      <a:pt x="9" y="38"/>
                      <a:pt x="9" y="38"/>
                      <a:pt x="9" y="38"/>
                    </a:cubicBezTo>
                    <a:cubicBezTo>
                      <a:pt x="7" y="40"/>
                      <a:pt x="7" y="44"/>
                      <a:pt x="9" y="46"/>
                    </a:cubicBezTo>
                    <a:cubicBezTo>
                      <a:pt x="11" y="48"/>
                      <a:pt x="14" y="48"/>
                      <a:pt x="16" y="46"/>
                    </a:cubicBezTo>
                    <a:cubicBezTo>
                      <a:pt x="51" y="12"/>
                      <a:pt x="51" y="12"/>
                      <a:pt x="51" y="12"/>
                    </a:cubicBezTo>
                    <a:cubicBezTo>
                      <a:pt x="55" y="16"/>
                      <a:pt x="55" y="16"/>
                      <a:pt x="55" y="16"/>
                    </a:cubicBezTo>
                    <a:cubicBezTo>
                      <a:pt x="21" y="50"/>
                      <a:pt x="21" y="50"/>
                      <a:pt x="21" y="50"/>
                    </a:cubicBezTo>
                    <a:cubicBezTo>
                      <a:pt x="16" y="55"/>
                      <a:pt x="9" y="55"/>
                      <a:pt x="4"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 name="Freeform 28"/>
              <p:cNvSpPr>
                <a:spLocks noEditPoints="1"/>
              </p:cNvSpPr>
              <p:nvPr/>
            </p:nvSpPr>
            <p:spPr bwMode="auto">
              <a:xfrm>
                <a:off x="1933575" y="3711575"/>
                <a:ext cx="336550" cy="338138"/>
              </a:xfrm>
              <a:custGeom>
                <a:avLst/>
                <a:gdLst>
                  <a:gd name="T0" fmla="*/ 98 w 103"/>
                  <a:gd name="T1" fmla="*/ 98 h 103"/>
                  <a:gd name="T2" fmla="*/ 82 w 103"/>
                  <a:gd name="T3" fmla="*/ 98 h 103"/>
                  <a:gd name="T4" fmla="*/ 30 w 103"/>
                  <a:gd name="T5" fmla="*/ 46 h 103"/>
                  <a:gd name="T6" fmla="*/ 9 w 103"/>
                  <a:gd name="T7" fmla="*/ 40 h 103"/>
                  <a:gd name="T8" fmla="*/ 9 w 103"/>
                  <a:gd name="T9" fmla="*/ 9 h 103"/>
                  <a:gd name="T10" fmla="*/ 40 w 103"/>
                  <a:gd name="T11" fmla="*/ 9 h 103"/>
                  <a:gd name="T12" fmla="*/ 46 w 103"/>
                  <a:gd name="T13" fmla="*/ 30 h 103"/>
                  <a:gd name="T14" fmla="*/ 98 w 103"/>
                  <a:gd name="T15" fmla="*/ 82 h 103"/>
                  <a:gd name="T16" fmla="*/ 98 w 103"/>
                  <a:gd name="T17" fmla="*/ 98 h 103"/>
                  <a:gd name="T18" fmla="*/ 13 w 103"/>
                  <a:gd name="T19" fmla="*/ 13 h 103"/>
                  <a:gd name="T20" fmla="*/ 13 w 103"/>
                  <a:gd name="T21" fmla="*/ 36 h 103"/>
                  <a:gd name="T22" fmla="*/ 30 w 103"/>
                  <a:gd name="T23" fmla="*/ 40 h 103"/>
                  <a:gd name="T24" fmla="*/ 32 w 103"/>
                  <a:gd name="T25" fmla="*/ 39 h 103"/>
                  <a:gd name="T26" fmla="*/ 86 w 103"/>
                  <a:gd name="T27" fmla="*/ 94 h 103"/>
                  <a:gd name="T28" fmla="*/ 94 w 103"/>
                  <a:gd name="T29" fmla="*/ 94 h 103"/>
                  <a:gd name="T30" fmla="*/ 94 w 103"/>
                  <a:gd name="T31" fmla="*/ 86 h 103"/>
                  <a:gd name="T32" fmla="*/ 39 w 103"/>
                  <a:gd name="T33" fmla="*/ 32 h 103"/>
                  <a:gd name="T34" fmla="*/ 40 w 103"/>
                  <a:gd name="T35" fmla="*/ 30 h 103"/>
                  <a:gd name="T36" fmla="*/ 36 w 103"/>
                  <a:gd name="T37" fmla="*/ 13 h 103"/>
                  <a:gd name="T38" fmla="*/ 13 w 103"/>
                  <a:gd name="T39"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3" h="103">
                    <a:moveTo>
                      <a:pt x="98" y="98"/>
                    </a:moveTo>
                    <a:cubicBezTo>
                      <a:pt x="94" y="103"/>
                      <a:pt x="87" y="103"/>
                      <a:pt x="82" y="98"/>
                    </a:cubicBezTo>
                    <a:cubicBezTo>
                      <a:pt x="30" y="46"/>
                      <a:pt x="30" y="46"/>
                      <a:pt x="30" y="46"/>
                    </a:cubicBezTo>
                    <a:cubicBezTo>
                      <a:pt x="22" y="48"/>
                      <a:pt x="14" y="46"/>
                      <a:pt x="9" y="40"/>
                    </a:cubicBezTo>
                    <a:cubicBezTo>
                      <a:pt x="0" y="31"/>
                      <a:pt x="0" y="17"/>
                      <a:pt x="9" y="9"/>
                    </a:cubicBezTo>
                    <a:cubicBezTo>
                      <a:pt x="17" y="0"/>
                      <a:pt x="32" y="0"/>
                      <a:pt x="40" y="9"/>
                    </a:cubicBezTo>
                    <a:cubicBezTo>
                      <a:pt x="46" y="14"/>
                      <a:pt x="48" y="22"/>
                      <a:pt x="46" y="30"/>
                    </a:cubicBezTo>
                    <a:cubicBezTo>
                      <a:pt x="98" y="82"/>
                      <a:pt x="98" y="82"/>
                      <a:pt x="98" y="82"/>
                    </a:cubicBezTo>
                    <a:cubicBezTo>
                      <a:pt x="103" y="86"/>
                      <a:pt x="103" y="94"/>
                      <a:pt x="98" y="98"/>
                    </a:cubicBezTo>
                    <a:close/>
                    <a:moveTo>
                      <a:pt x="13" y="13"/>
                    </a:moveTo>
                    <a:cubicBezTo>
                      <a:pt x="7" y="19"/>
                      <a:pt x="7" y="30"/>
                      <a:pt x="13" y="36"/>
                    </a:cubicBezTo>
                    <a:cubicBezTo>
                      <a:pt x="17" y="40"/>
                      <a:pt x="24" y="42"/>
                      <a:pt x="30" y="40"/>
                    </a:cubicBezTo>
                    <a:cubicBezTo>
                      <a:pt x="32" y="39"/>
                      <a:pt x="32" y="39"/>
                      <a:pt x="32" y="39"/>
                    </a:cubicBezTo>
                    <a:cubicBezTo>
                      <a:pt x="86" y="94"/>
                      <a:pt x="86" y="94"/>
                      <a:pt x="86" y="94"/>
                    </a:cubicBezTo>
                    <a:cubicBezTo>
                      <a:pt x="89" y="96"/>
                      <a:pt x="92" y="96"/>
                      <a:pt x="94" y="94"/>
                    </a:cubicBezTo>
                    <a:cubicBezTo>
                      <a:pt x="96" y="92"/>
                      <a:pt x="96" y="88"/>
                      <a:pt x="94" y="86"/>
                    </a:cubicBezTo>
                    <a:cubicBezTo>
                      <a:pt x="39" y="32"/>
                      <a:pt x="39" y="32"/>
                      <a:pt x="39" y="32"/>
                    </a:cubicBezTo>
                    <a:cubicBezTo>
                      <a:pt x="40" y="30"/>
                      <a:pt x="40" y="30"/>
                      <a:pt x="40" y="30"/>
                    </a:cubicBezTo>
                    <a:cubicBezTo>
                      <a:pt x="42" y="24"/>
                      <a:pt x="40" y="17"/>
                      <a:pt x="36" y="13"/>
                    </a:cubicBezTo>
                    <a:cubicBezTo>
                      <a:pt x="30" y="6"/>
                      <a:pt x="19" y="6"/>
                      <a:pt x="1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 name="Freeform 29"/>
              <p:cNvSpPr>
                <a:spLocks/>
              </p:cNvSpPr>
              <p:nvPr/>
            </p:nvSpPr>
            <p:spPr bwMode="auto">
              <a:xfrm>
                <a:off x="1963738" y="3740150"/>
                <a:ext cx="58738" cy="57150"/>
              </a:xfrm>
              <a:custGeom>
                <a:avLst/>
                <a:gdLst>
                  <a:gd name="T0" fmla="*/ 16 w 18"/>
                  <a:gd name="T1" fmla="*/ 16 h 17"/>
                  <a:gd name="T2" fmla="*/ 12 w 18"/>
                  <a:gd name="T3" fmla="*/ 16 h 17"/>
                  <a:gd name="T4" fmla="*/ 2 w 18"/>
                  <a:gd name="T5" fmla="*/ 6 h 17"/>
                  <a:gd name="T6" fmla="*/ 2 w 18"/>
                  <a:gd name="T7" fmla="*/ 1 h 17"/>
                  <a:gd name="T8" fmla="*/ 6 w 18"/>
                  <a:gd name="T9" fmla="*/ 1 h 17"/>
                  <a:gd name="T10" fmla="*/ 16 w 18"/>
                  <a:gd name="T11" fmla="*/ 12 h 17"/>
                  <a:gd name="T12" fmla="*/ 16 w 18"/>
                  <a:gd name="T13" fmla="*/ 16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16" y="16"/>
                    </a:moveTo>
                    <a:cubicBezTo>
                      <a:pt x="15" y="17"/>
                      <a:pt x="13" y="17"/>
                      <a:pt x="12" y="16"/>
                    </a:cubicBezTo>
                    <a:cubicBezTo>
                      <a:pt x="2" y="6"/>
                      <a:pt x="2" y="6"/>
                      <a:pt x="2" y="6"/>
                    </a:cubicBezTo>
                    <a:cubicBezTo>
                      <a:pt x="0" y="5"/>
                      <a:pt x="0" y="3"/>
                      <a:pt x="2" y="1"/>
                    </a:cubicBezTo>
                    <a:cubicBezTo>
                      <a:pt x="3" y="0"/>
                      <a:pt x="5" y="0"/>
                      <a:pt x="6" y="1"/>
                    </a:cubicBezTo>
                    <a:cubicBezTo>
                      <a:pt x="16" y="12"/>
                      <a:pt x="16" y="12"/>
                      <a:pt x="16" y="12"/>
                    </a:cubicBezTo>
                    <a:cubicBezTo>
                      <a:pt x="18" y="13"/>
                      <a:pt x="18" y="15"/>
                      <a:pt x="1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69" name="Group 168"/>
            <p:cNvGrpSpPr/>
            <p:nvPr/>
          </p:nvGrpSpPr>
          <p:grpSpPr>
            <a:xfrm>
              <a:off x="8129919" y="2491798"/>
              <a:ext cx="325571" cy="321763"/>
              <a:chOff x="10259435" y="4371397"/>
              <a:chExt cx="320819" cy="317067"/>
            </a:xfrm>
            <a:solidFill>
              <a:srgbClr val="D83B01"/>
            </a:solidFill>
          </p:grpSpPr>
          <p:sp>
            <p:nvSpPr>
              <p:cNvPr id="170" name="Freeform 760"/>
              <p:cNvSpPr>
                <a:spLocks noEditPoints="1"/>
              </p:cNvSpPr>
              <p:nvPr/>
            </p:nvSpPr>
            <p:spPr bwMode="auto">
              <a:xfrm>
                <a:off x="10259435" y="4371397"/>
                <a:ext cx="320819" cy="317067"/>
              </a:xfrm>
              <a:custGeom>
                <a:avLst/>
                <a:gdLst>
                  <a:gd name="T0" fmla="*/ 73 w 171"/>
                  <a:gd name="T1" fmla="*/ 27 h 169"/>
                  <a:gd name="T2" fmla="*/ 58 w 171"/>
                  <a:gd name="T3" fmla="*/ 35 h 169"/>
                  <a:gd name="T4" fmla="*/ 42 w 171"/>
                  <a:gd name="T5" fmla="*/ 44 h 169"/>
                  <a:gd name="T6" fmla="*/ 18 w 171"/>
                  <a:gd name="T7" fmla="*/ 60 h 169"/>
                  <a:gd name="T8" fmla="*/ 29 w 171"/>
                  <a:gd name="T9" fmla="*/ 73 h 169"/>
                  <a:gd name="T10" fmla="*/ 29 w 171"/>
                  <a:gd name="T11" fmla="*/ 98 h 169"/>
                  <a:gd name="T12" fmla="*/ 18 w 171"/>
                  <a:gd name="T13" fmla="*/ 110 h 169"/>
                  <a:gd name="T14" fmla="*/ 42 w 171"/>
                  <a:gd name="T15" fmla="*/ 125 h 169"/>
                  <a:gd name="T16" fmla="*/ 58 w 171"/>
                  <a:gd name="T17" fmla="*/ 134 h 169"/>
                  <a:gd name="T18" fmla="*/ 73 w 171"/>
                  <a:gd name="T19" fmla="*/ 142 h 169"/>
                  <a:gd name="T20" fmla="*/ 98 w 171"/>
                  <a:gd name="T21" fmla="*/ 156 h 169"/>
                  <a:gd name="T22" fmla="*/ 104 w 171"/>
                  <a:gd name="T23" fmla="*/ 140 h 169"/>
                  <a:gd name="T24" fmla="*/ 125 w 171"/>
                  <a:gd name="T25" fmla="*/ 127 h 169"/>
                  <a:gd name="T26" fmla="*/ 140 w 171"/>
                  <a:gd name="T27" fmla="*/ 131 h 169"/>
                  <a:gd name="T28" fmla="*/ 142 w 171"/>
                  <a:gd name="T29" fmla="*/ 102 h 169"/>
                  <a:gd name="T30" fmla="*/ 144 w 171"/>
                  <a:gd name="T31" fmla="*/ 85 h 169"/>
                  <a:gd name="T32" fmla="*/ 142 w 171"/>
                  <a:gd name="T33" fmla="*/ 67 h 169"/>
                  <a:gd name="T34" fmla="*/ 140 w 171"/>
                  <a:gd name="T35" fmla="*/ 38 h 169"/>
                  <a:gd name="T36" fmla="*/ 125 w 171"/>
                  <a:gd name="T37" fmla="*/ 42 h 169"/>
                  <a:gd name="T38" fmla="*/ 104 w 171"/>
                  <a:gd name="T39" fmla="*/ 29 h 169"/>
                  <a:gd name="T40" fmla="*/ 98 w 171"/>
                  <a:gd name="T41" fmla="*/ 13 h 169"/>
                  <a:gd name="T42" fmla="*/ 60 w 171"/>
                  <a:gd name="T43" fmla="*/ 0 h 169"/>
                  <a:gd name="T44" fmla="*/ 112 w 171"/>
                  <a:gd name="T45" fmla="*/ 19 h 169"/>
                  <a:gd name="T46" fmla="*/ 131 w 171"/>
                  <a:gd name="T47" fmla="*/ 29 h 169"/>
                  <a:gd name="T48" fmla="*/ 171 w 171"/>
                  <a:gd name="T49" fmla="*/ 65 h 169"/>
                  <a:gd name="T50" fmla="*/ 158 w 171"/>
                  <a:gd name="T51" fmla="*/ 85 h 169"/>
                  <a:gd name="T52" fmla="*/ 171 w 171"/>
                  <a:gd name="T53" fmla="*/ 104 h 169"/>
                  <a:gd name="T54" fmla="*/ 131 w 171"/>
                  <a:gd name="T55" fmla="*/ 140 h 169"/>
                  <a:gd name="T56" fmla="*/ 112 w 171"/>
                  <a:gd name="T57" fmla="*/ 152 h 169"/>
                  <a:gd name="T58" fmla="*/ 60 w 171"/>
                  <a:gd name="T59" fmla="*/ 169 h 169"/>
                  <a:gd name="T60" fmla="*/ 50 w 171"/>
                  <a:gd name="T61" fmla="*/ 146 h 169"/>
                  <a:gd name="T62" fmla="*/ 25 w 171"/>
                  <a:gd name="T63" fmla="*/ 150 h 169"/>
                  <a:gd name="T64" fmla="*/ 16 w 171"/>
                  <a:gd name="T65" fmla="*/ 96 h 169"/>
                  <a:gd name="T66" fmla="*/ 16 w 171"/>
                  <a:gd name="T67" fmla="*/ 75 h 169"/>
                  <a:gd name="T68" fmla="*/ 25 w 171"/>
                  <a:gd name="T69" fmla="*/ 21 h 169"/>
                  <a:gd name="T70" fmla="*/ 50 w 171"/>
                  <a:gd name="T71" fmla="*/ 23 h 169"/>
                  <a:gd name="T72" fmla="*/ 60 w 171"/>
                  <a:gd name="T73"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1" h="169">
                    <a:moveTo>
                      <a:pt x="73" y="13"/>
                    </a:moveTo>
                    <a:lnTo>
                      <a:pt x="73" y="27"/>
                    </a:lnTo>
                    <a:lnTo>
                      <a:pt x="69" y="29"/>
                    </a:lnTo>
                    <a:lnTo>
                      <a:pt x="58" y="35"/>
                    </a:lnTo>
                    <a:lnTo>
                      <a:pt x="46" y="42"/>
                    </a:lnTo>
                    <a:lnTo>
                      <a:pt x="42" y="44"/>
                    </a:lnTo>
                    <a:lnTo>
                      <a:pt x="31" y="38"/>
                    </a:lnTo>
                    <a:lnTo>
                      <a:pt x="18" y="60"/>
                    </a:lnTo>
                    <a:lnTo>
                      <a:pt x="31" y="67"/>
                    </a:lnTo>
                    <a:lnTo>
                      <a:pt x="29" y="73"/>
                    </a:lnTo>
                    <a:lnTo>
                      <a:pt x="27" y="85"/>
                    </a:lnTo>
                    <a:lnTo>
                      <a:pt x="29" y="98"/>
                    </a:lnTo>
                    <a:lnTo>
                      <a:pt x="31" y="102"/>
                    </a:lnTo>
                    <a:lnTo>
                      <a:pt x="18" y="110"/>
                    </a:lnTo>
                    <a:lnTo>
                      <a:pt x="31" y="131"/>
                    </a:lnTo>
                    <a:lnTo>
                      <a:pt x="42" y="125"/>
                    </a:lnTo>
                    <a:lnTo>
                      <a:pt x="46" y="127"/>
                    </a:lnTo>
                    <a:lnTo>
                      <a:pt x="58" y="134"/>
                    </a:lnTo>
                    <a:lnTo>
                      <a:pt x="69" y="140"/>
                    </a:lnTo>
                    <a:lnTo>
                      <a:pt x="73" y="142"/>
                    </a:lnTo>
                    <a:lnTo>
                      <a:pt x="73" y="156"/>
                    </a:lnTo>
                    <a:lnTo>
                      <a:pt x="98" y="156"/>
                    </a:lnTo>
                    <a:lnTo>
                      <a:pt x="98" y="142"/>
                    </a:lnTo>
                    <a:lnTo>
                      <a:pt x="104" y="140"/>
                    </a:lnTo>
                    <a:lnTo>
                      <a:pt x="115" y="134"/>
                    </a:lnTo>
                    <a:lnTo>
                      <a:pt x="125" y="127"/>
                    </a:lnTo>
                    <a:lnTo>
                      <a:pt x="129" y="125"/>
                    </a:lnTo>
                    <a:lnTo>
                      <a:pt x="140" y="131"/>
                    </a:lnTo>
                    <a:lnTo>
                      <a:pt x="154" y="110"/>
                    </a:lnTo>
                    <a:lnTo>
                      <a:pt x="142" y="102"/>
                    </a:lnTo>
                    <a:lnTo>
                      <a:pt x="142" y="98"/>
                    </a:lnTo>
                    <a:lnTo>
                      <a:pt x="144" y="85"/>
                    </a:lnTo>
                    <a:lnTo>
                      <a:pt x="142" y="73"/>
                    </a:lnTo>
                    <a:lnTo>
                      <a:pt x="142" y="67"/>
                    </a:lnTo>
                    <a:lnTo>
                      <a:pt x="154" y="60"/>
                    </a:lnTo>
                    <a:lnTo>
                      <a:pt x="140" y="38"/>
                    </a:lnTo>
                    <a:lnTo>
                      <a:pt x="129" y="44"/>
                    </a:lnTo>
                    <a:lnTo>
                      <a:pt x="125" y="42"/>
                    </a:lnTo>
                    <a:lnTo>
                      <a:pt x="115" y="35"/>
                    </a:lnTo>
                    <a:lnTo>
                      <a:pt x="104" y="29"/>
                    </a:lnTo>
                    <a:lnTo>
                      <a:pt x="98" y="27"/>
                    </a:lnTo>
                    <a:lnTo>
                      <a:pt x="98" y="13"/>
                    </a:lnTo>
                    <a:lnTo>
                      <a:pt x="73" y="13"/>
                    </a:lnTo>
                    <a:close/>
                    <a:moveTo>
                      <a:pt x="60" y="0"/>
                    </a:moveTo>
                    <a:lnTo>
                      <a:pt x="112" y="0"/>
                    </a:lnTo>
                    <a:lnTo>
                      <a:pt x="112" y="19"/>
                    </a:lnTo>
                    <a:lnTo>
                      <a:pt x="121" y="23"/>
                    </a:lnTo>
                    <a:lnTo>
                      <a:pt x="131" y="29"/>
                    </a:lnTo>
                    <a:lnTo>
                      <a:pt x="146" y="21"/>
                    </a:lnTo>
                    <a:lnTo>
                      <a:pt x="171" y="65"/>
                    </a:lnTo>
                    <a:lnTo>
                      <a:pt x="156" y="75"/>
                    </a:lnTo>
                    <a:lnTo>
                      <a:pt x="158" y="85"/>
                    </a:lnTo>
                    <a:lnTo>
                      <a:pt x="156" y="96"/>
                    </a:lnTo>
                    <a:lnTo>
                      <a:pt x="171" y="104"/>
                    </a:lnTo>
                    <a:lnTo>
                      <a:pt x="146" y="150"/>
                    </a:lnTo>
                    <a:lnTo>
                      <a:pt x="131" y="140"/>
                    </a:lnTo>
                    <a:lnTo>
                      <a:pt x="121" y="146"/>
                    </a:lnTo>
                    <a:lnTo>
                      <a:pt x="112" y="152"/>
                    </a:lnTo>
                    <a:lnTo>
                      <a:pt x="112" y="169"/>
                    </a:lnTo>
                    <a:lnTo>
                      <a:pt x="60" y="169"/>
                    </a:lnTo>
                    <a:lnTo>
                      <a:pt x="60" y="152"/>
                    </a:lnTo>
                    <a:lnTo>
                      <a:pt x="50" y="146"/>
                    </a:lnTo>
                    <a:lnTo>
                      <a:pt x="41" y="140"/>
                    </a:lnTo>
                    <a:lnTo>
                      <a:pt x="25" y="150"/>
                    </a:lnTo>
                    <a:lnTo>
                      <a:pt x="0" y="104"/>
                    </a:lnTo>
                    <a:lnTo>
                      <a:pt x="16" y="96"/>
                    </a:lnTo>
                    <a:lnTo>
                      <a:pt x="16" y="85"/>
                    </a:lnTo>
                    <a:lnTo>
                      <a:pt x="16" y="75"/>
                    </a:lnTo>
                    <a:lnTo>
                      <a:pt x="0" y="65"/>
                    </a:lnTo>
                    <a:lnTo>
                      <a:pt x="25" y="21"/>
                    </a:lnTo>
                    <a:lnTo>
                      <a:pt x="41" y="29"/>
                    </a:lnTo>
                    <a:lnTo>
                      <a:pt x="50" y="23"/>
                    </a:lnTo>
                    <a:lnTo>
                      <a:pt x="60" y="19"/>
                    </a:lnTo>
                    <a:lnTo>
                      <a:pt x="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1" name="Freeform 761"/>
              <p:cNvSpPr>
                <a:spLocks noEditPoints="1"/>
              </p:cNvSpPr>
              <p:nvPr/>
            </p:nvSpPr>
            <p:spPr bwMode="auto">
              <a:xfrm>
                <a:off x="10336356" y="4446442"/>
                <a:ext cx="168852" cy="170728"/>
              </a:xfrm>
              <a:custGeom>
                <a:avLst/>
                <a:gdLst>
                  <a:gd name="T0" fmla="*/ 46 w 90"/>
                  <a:gd name="T1" fmla="*/ 12 h 91"/>
                  <a:gd name="T2" fmla="*/ 28 w 90"/>
                  <a:gd name="T3" fmla="*/ 18 h 91"/>
                  <a:gd name="T4" fmla="*/ 17 w 90"/>
                  <a:gd name="T5" fmla="*/ 29 h 91"/>
                  <a:gd name="T6" fmla="*/ 13 w 90"/>
                  <a:gd name="T7" fmla="*/ 45 h 91"/>
                  <a:gd name="T8" fmla="*/ 17 w 90"/>
                  <a:gd name="T9" fmla="*/ 62 h 91"/>
                  <a:gd name="T10" fmla="*/ 28 w 90"/>
                  <a:gd name="T11" fmla="*/ 73 h 91"/>
                  <a:gd name="T12" fmla="*/ 46 w 90"/>
                  <a:gd name="T13" fmla="*/ 77 h 91"/>
                  <a:gd name="T14" fmla="*/ 61 w 90"/>
                  <a:gd name="T15" fmla="*/ 73 h 91"/>
                  <a:gd name="T16" fmla="*/ 73 w 90"/>
                  <a:gd name="T17" fmla="*/ 62 h 91"/>
                  <a:gd name="T18" fmla="*/ 76 w 90"/>
                  <a:gd name="T19" fmla="*/ 45 h 91"/>
                  <a:gd name="T20" fmla="*/ 73 w 90"/>
                  <a:gd name="T21" fmla="*/ 29 h 91"/>
                  <a:gd name="T22" fmla="*/ 61 w 90"/>
                  <a:gd name="T23" fmla="*/ 18 h 91"/>
                  <a:gd name="T24" fmla="*/ 46 w 90"/>
                  <a:gd name="T25" fmla="*/ 12 h 91"/>
                  <a:gd name="T26" fmla="*/ 46 w 90"/>
                  <a:gd name="T27" fmla="*/ 0 h 91"/>
                  <a:gd name="T28" fmla="*/ 63 w 90"/>
                  <a:gd name="T29" fmla="*/ 2 h 91"/>
                  <a:gd name="T30" fmla="*/ 76 w 90"/>
                  <a:gd name="T31" fmla="*/ 12 h 91"/>
                  <a:gd name="T32" fmla="*/ 86 w 90"/>
                  <a:gd name="T33" fmla="*/ 27 h 91"/>
                  <a:gd name="T34" fmla="*/ 90 w 90"/>
                  <a:gd name="T35" fmla="*/ 45 h 91"/>
                  <a:gd name="T36" fmla="*/ 86 w 90"/>
                  <a:gd name="T37" fmla="*/ 62 h 91"/>
                  <a:gd name="T38" fmla="*/ 76 w 90"/>
                  <a:gd name="T39" fmla="*/ 77 h 91"/>
                  <a:gd name="T40" fmla="*/ 63 w 90"/>
                  <a:gd name="T41" fmla="*/ 87 h 91"/>
                  <a:gd name="T42" fmla="*/ 46 w 90"/>
                  <a:gd name="T43" fmla="*/ 91 h 91"/>
                  <a:gd name="T44" fmla="*/ 26 w 90"/>
                  <a:gd name="T45" fmla="*/ 87 h 91"/>
                  <a:gd name="T46" fmla="*/ 13 w 90"/>
                  <a:gd name="T47" fmla="*/ 77 h 91"/>
                  <a:gd name="T48" fmla="*/ 3 w 90"/>
                  <a:gd name="T49" fmla="*/ 62 h 91"/>
                  <a:gd name="T50" fmla="*/ 0 w 90"/>
                  <a:gd name="T51" fmla="*/ 45 h 91"/>
                  <a:gd name="T52" fmla="*/ 3 w 90"/>
                  <a:gd name="T53" fmla="*/ 27 h 91"/>
                  <a:gd name="T54" fmla="*/ 13 w 90"/>
                  <a:gd name="T55" fmla="*/ 12 h 91"/>
                  <a:gd name="T56" fmla="*/ 26 w 90"/>
                  <a:gd name="T57" fmla="*/ 2 h 91"/>
                  <a:gd name="T58" fmla="*/ 46 w 90"/>
                  <a:gd name="T5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0" h="91">
                    <a:moveTo>
                      <a:pt x="46" y="12"/>
                    </a:moveTo>
                    <a:lnTo>
                      <a:pt x="28" y="18"/>
                    </a:lnTo>
                    <a:lnTo>
                      <a:pt x="17" y="29"/>
                    </a:lnTo>
                    <a:lnTo>
                      <a:pt x="13" y="45"/>
                    </a:lnTo>
                    <a:lnTo>
                      <a:pt x="17" y="62"/>
                    </a:lnTo>
                    <a:lnTo>
                      <a:pt x="28" y="73"/>
                    </a:lnTo>
                    <a:lnTo>
                      <a:pt x="46" y="77"/>
                    </a:lnTo>
                    <a:lnTo>
                      <a:pt x="61" y="73"/>
                    </a:lnTo>
                    <a:lnTo>
                      <a:pt x="73" y="62"/>
                    </a:lnTo>
                    <a:lnTo>
                      <a:pt x="76" y="45"/>
                    </a:lnTo>
                    <a:lnTo>
                      <a:pt x="73" y="29"/>
                    </a:lnTo>
                    <a:lnTo>
                      <a:pt x="61" y="18"/>
                    </a:lnTo>
                    <a:lnTo>
                      <a:pt x="46" y="12"/>
                    </a:lnTo>
                    <a:close/>
                    <a:moveTo>
                      <a:pt x="46" y="0"/>
                    </a:moveTo>
                    <a:lnTo>
                      <a:pt x="63" y="2"/>
                    </a:lnTo>
                    <a:lnTo>
                      <a:pt x="76" y="12"/>
                    </a:lnTo>
                    <a:lnTo>
                      <a:pt x="86" y="27"/>
                    </a:lnTo>
                    <a:lnTo>
                      <a:pt x="90" y="45"/>
                    </a:lnTo>
                    <a:lnTo>
                      <a:pt x="86" y="62"/>
                    </a:lnTo>
                    <a:lnTo>
                      <a:pt x="76" y="77"/>
                    </a:lnTo>
                    <a:lnTo>
                      <a:pt x="63" y="87"/>
                    </a:lnTo>
                    <a:lnTo>
                      <a:pt x="46" y="91"/>
                    </a:lnTo>
                    <a:lnTo>
                      <a:pt x="26" y="87"/>
                    </a:lnTo>
                    <a:lnTo>
                      <a:pt x="13" y="77"/>
                    </a:lnTo>
                    <a:lnTo>
                      <a:pt x="3" y="62"/>
                    </a:lnTo>
                    <a:lnTo>
                      <a:pt x="0" y="45"/>
                    </a:lnTo>
                    <a:lnTo>
                      <a:pt x="3" y="27"/>
                    </a:lnTo>
                    <a:lnTo>
                      <a:pt x="13" y="12"/>
                    </a:lnTo>
                    <a:lnTo>
                      <a:pt x="26" y="2"/>
                    </a:lnTo>
                    <a:lnTo>
                      <a:pt x="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72" name="Group 171"/>
            <p:cNvGrpSpPr/>
            <p:nvPr/>
          </p:nvGrpSpPr>
          <p:grpSpPr>
            <a:xfrm>
              <a:off x="8753894" y="3296285"/>
              <a:ext cx="411163" cy="231775"/>
              <a:chOff x="657226" y="1628776"/>
              <a:chExt cx="411163" cy="231775"/>
            </a:xfrm>
          </p:grpSpPr>
          <p:sp>
            <p:nvSpPr>
              <p:cNvPr id="173" name="Freeform 56"/>
              <p:cNvSpPr>
                <a:spLocks/>
              </p:cNvSpPr>
              <p:nvPr/>
            </p:nvSpPr>
            <p:spPr bwMode="auto">
              <a:xfrm>
                <a:off x="657226" y="1628776"/>
                <a:ext cx="398463" cy="166688"/>
              </a:xfrm>
              <a:custGeom>
                <a:avLst/>
                <a:gdLst>
                  <a:gd name="T0" fmla="*/ 0 w 251"/>
                  <a:gd name="T1" fmla="*/ 105 h 105"/>
                  <a:gd name="T2" fmla="*/ 73 w 251"/>
                  <a:gd name="T3" fmla="*/ 32 h 105"/>
                  <a:gd name="T4" fmla="*/ 146 w 251"/>
                  <a:gd name="T5" fmla="*/ 105 h 105"/>
                  <a:gd name="T6" fmla="*/ 251 w 251"/>
                  <a:gd name="T7" fmla="*/ 0 h 105"/>
                </a:gdLst>
                <a:ahLst/>
                <a:cxnLst>
                  <a:cxn ang="0">
                    <a:pos x="T0" y="T1"/>
                  </a:cxn>
                  <a:cxn ang="0">
                    <a:pos x="T2" y="T3"/>
                  </a:cxn>
                  <a:cxn ang="0">
                    <a:pos x="T4" y="T5"/>
                  </a:cxn>
                  <a:cxn ang="0">
                    <a:pos x="T6" y="T7"/>
                  </a:cxn>
                </a:cxnLst>
                <a:rect l="0" t="0" r="r" b="b"/>
                <a:pathLst>
                  <a:path w="251" h="105">
                    <a:moveTo>
                      <a:pt x="0" y="105"/>
                    </a:moveTo>
                    <a:lnTo>
                      <a:pt x="73" y="32"/>
                    </a:lnTo>
                    <a:lnTo>
                      <a:pt x="146" y="105"/>
                    </a:lnTo>
                    <a:lnTo>
                      <a:pt x="251" y="0"/>
                    </a:lnTo>
                  </a:path>
                </a:pathLst>
              </a:custGeom>
              <a:noFill/>
              <a:ln w="25400" cap="flat">
                <a:solidFill>
                  <a:srgbClr val="FE7F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4" name="Line 57"/>
              <p:cNvSpPr>
                <a:spLocks noChangeShapeType="1"/>
              </p:cNvSpPr>
              <p:nvPr/>
            </p:nvSpPr>
            <p:spPr bwMode="auto">
              <a:xfrm>
                <a:off x="657226" y="1860551"/>
                <a:ext cx="411163" cy="0"/>
              </a:xfrm>
              <a:prstGeom prst="line">
                <a:avLst/>
              </a:prstGeom>
              <a:noFill/>
              <a:ln w="25400" cap="flat">
                <a:solidFill>
                  <a:srgbClr val="FE7F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5" name="Freeform 58"/>
              <p:cNvSpPr>
                <a:spLocks/>
              </p:cNvSpPr>
              <p:nvPr/>
            </p:nvSpPr>
            <p:spPr bwMode="auto">
              <a:xfrm>
                <a:off x="977901" y="1628776"/>
                <a:ext cx="77788" cy="77788"/>
              </a:xfrm>
              <a:custGeom>
                <a:avLst/>
                <a:gdLst>
                  <a:gd name="T0" fmla="*/ 49 w 49"/>
                  <a:gd name="T1" fmla="*/ 49 h 49"/>
                  <a:gd name="T2" fmla="*/ 49 w 49"/>
                  <a:gd name="T3" fmla="*/ 0 h 49"/>
                  <a:gd name="T4" fmla="*/ 0 w 49"/>
                  <a:gd name="T5" fmla="*/ 0 h 49"/>
                </a:gdLst>
                <a:ahLst/>
                <a:cxnLst>
                  <a:cxn ang="0">
                    <a:pos x="T0" y="T1"/>
                  </a:cxn>
                  <a:cxn ang="0">
                    <a:pos x="T2" y="T3"/>
                  </a:cxn>
                  <a:cxn ang="0">
                    <a:pos x="T4" y="T5"/>
                  </a:cxn>
                </a:cxnLst>
                <a:rect l="0" t="0" r="r" b="b"/>
                <a:pathLst>
                  <a:path w="49" h="49">
                    <a:moveTo>
                      <a:pt x="49" y="49"/>
                    </a:moveTo>
                    <a:lnTo>
                      <a:pt x="49" y="0"/>
                    </a:lnTo>
                    <a:lnTo>
                      <a:pt x="0" y="0"/>
                    </a:lnTo>
                  </a:path>
                </a:pathLst>
              </a:custGeom>
              <a:noFill/>
              <a:ln w="25400" cap="flat">
                <a:solidFill>
                  <a:srgbClr val="FE7F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76" name="Group 175"/>
            <p:cNvGrpSpPr/>
            <p:nvPr/>
          </p:nvGrpSpPr>
          <p:grpSpPr>
            <a:xfrm>
              <a:off x="9752356" y="3181985"/>
              <a:ext cx="477838" cy="395288"/>
              <a:chOff x="9494839" y="2960688"/>
              <a:chExt cx="477838" cy="395288"/>
            </a:xfrm>
            <a:solidFill>
              <a:srgbClr val="FE7F50"/>
            </a:solidFill>
          </p:grpSpPr>
          <p:sp>
            <p:nvSpPr>
              <p:cNvPr id="177" name="Freeform 168"/>
              <p:cNvSpPr>
                <a:spLocks noEditPoints="1"/>
              </p:cNvSpPr>
              <p:nvPr/>
            </p:nvSpPr>
            <p:spPr bwMode="auto">
              <a:xfrm>
                <a:off x="9494839" y="2960688"/>
                <a:ext cx="477838" cy="395288"/>
              </a:xfrm>
              <a:custGeom>
                <a:avLst/>
                <a:gdLst>
                  <a:gd name="T0" fmla="*/ 301 w 301"/>
                  <a:gd name="T1" fmla="*/ 249 h 249"/>
                  <a:gd name="T2" fmla="*/ 0 w 301"/>
                  <a:gd name="T3" fmla="*/ 249 h 249"/>
                  <a:gd name="T4" fmla="*/ 152 w 301"/>
                  <a:gd name="T5" fmla="*/ 0 h 249"/>
                  <a:gd name="T6" fmla="*/ 301 w 301"/>
                  <a:gd name="T7" fmla="*/ 249 h 249"/>
                  <a:gd name="T8" fmla="*/ 30 w 301"/>
                  <a:gd name="T9" fmla="*/ 233 h 249"/>
                  <a:gd name="T10" fmla="*/ 273 w 301"/>
                  <a:gd name="T11" fmla="*/ 233 h 249"/>
                  <a:gd name="T12" fmla="*/ 152 w 301"/>
                  <a:gd name="T13" fmla="*/ 32 h 249"/>
                  <a:gd name="T14" fmla="*/ 30 w 301"/>
                  <a:gd name="T15" fmla="*/ 233 h 2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249">
                    <a:moveTo>
                      <a:pt x="301" y="249"/>
                    </a:moveTo>
                    <a:lnTo>
                      <a:pt x="0" y="249"/>
                    </a:lnTo>
                    <a:lnTo>
                      <a:pt x="152" y="0"/>
                    </a:lnTo>
                    <a:lnTo>
                      <a:pt x="301" y="249"/>
                    </a:lnTo>
                    <a:close/>
                    <a:moveTo>
                      <a:pt x="30" y="233"/>
                    </a:moveTo>
                    <a:lnTo>
                      <a:pt x="273" y="233"/>
                    </a:lnTo>
                    <a:lnTo>
                      <a:pt x="152" y="32"/>
                    </a:lnTo>
                    <a:lnTo>
                      <a:pt x="30" y="2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8" name="Rectangle 169"/>
              <p:cNvSpPr>
                <a:spLocks noChangeArrowheads="1"/>
              </p:cNvSpPr>
              <p:nvPr/>
            </p:nvSpPr>
            <p:spPr bwMode="auto">
              <a:xfrm>
                <a:off x="9723439" y="3089276"/>
                <a:ext cx="25400" cy="157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9" name="Rectangle 170"/>
              <p:cNvSpPr>
                <a:spLocks noChangeArrowheads="1"/>
              </p:cNvSpPr>
              <p:nvPr/>
            </p:nvSpPr>
            <p:spPr bwMode="auto">
              <a:xfrm>
                <a:off x="9723439" y="3278188"/>
                <a:ext cx="2540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80" name="Freeform 777"/>
            <p:cNvSpPr>
              <a:spLocks noEditPoints="1"/>
            </p:cNvSpPr>
            <p:nvPr/>
          </p:nvSpPr>
          <p:spPr bwMode="auto">
            <a:xfrm rot="16200000">
              <a:off x="9370223" y="4180623"/>
              <a:ext cx="392208" cy="390305"/>
            </a:xfrm>
            <a:custGeom>
              <a:avLst/>
              <a:gdLst>
                <a:gd name="T0" fmla="*/ 141 w 206"/>
                <a:gd name="T1" fmla="*/ 13 h 205"/>
                <a:gd name="T2" fmla="*/ 121 w 206"/>
                <a:gd name="T3" fmla="*/ 17 h 205"/>
                <a:gd name="T4" fmla="*/ 104 w 206"/>
                <a:gd name="T5" fmla="*/ 27 h 205"/>
                <a:gd name="T6" fmla="*/ 93 w 206"/>
                <a:gd name="T7" fmla="*/ 44 h 205"/>
                <a:gd name="T8" fmla="*/ 89 w 206"/>
                <a:gd name="T9" fmla="*/ 63 h 205"/>
                <a:gd name="T10" fmla="*/ 93 w 206"/>
                <a:gd name="T11" fmla="*/ 84 h 205"/>
                <a:gd name="T12" fmla="*/ 104 w 206"/>
                <a:gd name="T13" fmla="*/ 102 h 205"/>
                <a:gd name="T14" fmla="*/ 121 w 206"/>
                <a:gd name="T15" fmla="*/ 111 h 205"/>
                <a:gd name="T16" fmla="*/ 141 w 206"/>
                <a:gd name="T17" fmla="*/ 115 h 205"/>
                <a:gd name="T18" fmla="*/ 162 w 206"/>
                <a:gd name="T19" fmla="*/ 111 h 205"/>
                <a:gd name="T20" fmla="*/ 177 w 206"/>
                <a:gd name="T21" fmla="*/ 102 h 205"/>
                <a:gd name="T22" fmla="*/ 189 w 206"/>
                <a:gd name="T23" fmla="*/ 84 h 205"/>
                <a:gd name="T24" fmla="*/ 192 w 206"/>
                <a:gd name="T25" fmla="*/ 63 h 205"/>
                <a:gd name="T26" fmla="*/ 189 w 206"/>
                <a:gd name="T27" fmla="*/ 44 h 205"/>
                <a:gd name="T28" fmla="*/ 177 w 206"/>
                <a:gd name="T29" fmla="*/ 27 h 205"/>
                <a:gd name="T30" fmla="*/ 162 w 206"/>
                <a:gd name="T31" fmla="*/ 17 h 205"/>
                <a:gd name="T32" fmla="*/ 141 w 206"/>
                <a:gd name="T33" fmla="*/ 13 h 205"/>
                <a:gd name="T34" fmla="*/ 141 w 206"/>
                <a:gd name="T35" fmla="*/ 0 h 205"/>
                <a:gd name="T36" fmla="*/ 166 w 206"/>
                <a:gd name="T37" fmla="*/ 4 h 205"/>
                <a:gd name="T38" fmla="*/ 187 w 206"/>
                <a:gd name="T39" fmla="*/ 19 h 205"/>
                <a:gd name="T40" fmla="*/ 200 w 206"/>
                <a:gd name="T41" fmla="*/ 38 h 205"/>
                <a:gd name="T42" fmla="*/ 206 w 206"/>
                <a:gd name="T43" fmla="*/ 63 h 205"/>
                <a:gd name="T44" fmla="*/ 200 w 206"/>
                <a:gd name="T45" fmla="*/ 90 h 205"/>
                <a:gd name="T46" fmla="*/ 187 w 206"/>
                <a:gd name="T47" fmla="*/ 109 h 205"/>
                <a:gd name="T48" fmla="*/ 166 w 206"/>
                <a:gd name="T49" fmla="*/ 123 h 205"/>
                <a:gd name="T50" fmla="*/ 141 w 206"/>
                <a:gd name="T51" fmla="*/ 129 h 205"/>
                <a:gd name="T52" fmla="*/ 119 w 206"/>
                <a:gd name="T53" fmla="*/ 125 h 205"/>
                <a:gd name="T54" fmla="*/ 100 w 206"/>
                <a:gd name="T55" fmla="*/ 115 h 205"/>
                <a:gd name="T56" fmla="*/ 10 w 206"/>
                <a:gd name="T57" fmla="*/ 205 h 205"/>
                <a:gd name="T58" fmla="*/ 0 w 206"/>
                <a:gd name="T59" fmla="*/ 196 h 205"/>
                <a:gd name="T60" fmla="*/ 91 w 206"/>
                <a:gd name="T61" fmla="*/ 106 h 205"/>
                <a:gd name="T62" fmla="*/ 81 w 206"/>
                <a:gd name="T63" fmla="*/ 86 h 205"/>
                <a:gd name="T64" fmla="*/ 77 w 206"/>
                <a:gd name="T65" fmla="*/ 63 h 205"/>
                <a:gd name="T66" fmla="*/ 81 w 206"/>
                <a:gd name="T67" fmla="*/ 38 h 205"/>
                <a:gd name="T68" fmla="*/ 95 w 206"/>
                <a:gd name="T69" fmla="*/ 19 h 205"/>
                <a:gd name="T70" fmla="*/ 116 w 206"/>
                <a:gd name="T71" fmla="*/ 4 h 205"/>
                <a:gd name="T72" fmla="*/ 141 w 206"/>
                <a:gd name="T73"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6" h="205">
                  <a:moveTo>
                    <a:pt x="141" y="13"/>
                  </a:moveTo>
                  <a:lnTo>
                    <a:pt x="121" y="17"/>
                  </a:lnTo>
                  <a:lnTo>
                    <a:pt x="104" y="27"/>
                  </a:lnTo>
                  <a:lnTo>
                    <a:pt x="93" y="44"/>
                  </a:lnTo>
                  <a:lnTo>
                    <a:pt x="89" y="63"/>
                  </a:lnTo>
                  <a:lnTo>
                    <a:pt x="93" y="84"/>
                  </a:lnTo>
                  <a:lnTo>
                    <a:pt x="104" y="102"/>
                  </a:lnTo>
                  <a:lnTo>
                    <a:pt x="121" y="111"/>
                  </a:lnTo>
                  <a:lnTo>
                    <a:pt x="141" y="115"/>
                  </a:lnTo>
                  <a:lnTo>
                    <a:pt x="162" y="111"/>
                  </a:lnTo>
                  <a:lnTo>
                    <a:pt x="177" y="102"/>
                  </a:lnTo>
                  <a:lnTo>
                    <a:pt x="189" y="84"/>
                  </a:lnTo>
                  <a:lnTo>
                    <a:pt x="192" y="63"/>
                  </a:lnTo>
                  <a:lnTo>
                    <a:pt x="189" y="44"/>
                  </a:lnTo>
                  <a:lnTo>
                    <a:pt x="177" y="27"/>
                  </a:lnTo>
                  <a:lnTo>
                    <a:pt x="162" y="17"/>
                  </a:lnTo>
                  <a:lnTo>
                    <a:pt x="141" y="13"/>
                  </a:lnTo>
                  <a:close/>
                  <a:moveTo>
                    <a:pt x="141" y="0"/>
                  </a:moveTo>
                  <a:lnTo>
                    <a:pt x="166" y="4"/>
                  </a:lnTo>
                  <a:lnTo>
                    <a:pt x="187" y="19"/>
                  </a:lnTo>
                  <a:lnTo>
                    <a:pt x="200" y="38"/>
                  </a:lnTo>
                  <a:lnTo>
                    <a:pt x="206" y="63"/>
                  </a:lnTo>
                  <a:lnTo>
                    <a:pt x="200" y="90"/>
                  </a:lnTo>
                  <a:lnTo>
                    <a:pt x="187" y="109"/>
                  </a:lnTo>
                  <a:lnTo>
                    <a:pt x="166" y="123"/>
                  </a:lnTo>
                  <a:lnTo>
                    <a:pt x="141" y="129"/>
                  </a:lnTo>
                  <a:lnTo>
                    <a:pt x="119" y="125"/>
                  </a:lnTo>
                  <a:lnTo>
                    <a:pt x="100" y="115"/>
                  </a:lnTo>
                  <a:lnTo>
                    <a:pt x="10" y="205"/>
                  </a:lnTo>
                  <a:lnTo>
                    <a:pt x="0" y="196"/>
                  </a:lnTo>
                  <a:lnTo>
                    <a:pt x="91" y="106"/>
                  </a:lnTo>
                  <a:lnTo>
                    <a:pt x="81" y="86"/>
                  </a:lnTo>
                  <a:lnTo>
                    <a:pt x="77" y="63"/>
                  </a:lnTo>
                  <a:lnTo>
                    <a:pt x="81" y="38"/>
                  </a:lnTo>
                  <a:lnTo>
                    <a:pt x="95" y="19"/>
                  </a:lnTo>
                  <a:lnTo>
                    <a:pt x="116" y="4"/>
                  </a:lnTo>
                  <a:lnTo>
                    <a:pt x="141" y="0"/>
                  </a:lnTo>
                  <a:close/>
                </a:path>
              </a:pathLst>
            </a:custGeom>
            <a:solidFill>
              <a:srgbClr val="FE7F5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1" name="Freeform 48"/>
            <p:cNvSpPr>
              <a:spLocks noEditPoints="1"/>
            </p:cNvSpPr>
            <p:nvPr/>
          </p:nvSpPr>
          <p:spPr bwMode="auto">
            <a:xfrm>
              <a:off x="9276006" y="5379895"/>
              <a:ext cx="537847" cy="366203"/>
            </a:xfrm>
            <a:custGeom>
              <a:avLst/>
              <a:gdLst>
                <a:gd name="T0" fmla="*/ 91 w 122"/>
                <a:gd name="T1" fmla="*/ 82 h 82"/>
                <a:gd name="T2" fmla="*/ 25 w 122"/>
                <a:gd name="T3" fmla="*/ 82 h 82"/>
                <a:gd name="T4" fmla="*/ 0 w 122"/>
                <a:gd name="T5" fmla="*/ 57 h 82"/>
                <a:gd name="T6" fmla="*/ 25 w 122"/>
                <a:gd name="T7" fmla="*/ 32 h 82"/>
                <a:gd name="T8" fmla="*/ 28 w 122"/>
                <a:gd name="T9" fmla="*/ 32 h 82"/>
                <a:gd name="T10" fmla="*/ 61 w 122"/>
                <a:gd name="T11" fmla="*/ 0 h 82"/>
                <a:gd name="T12" fmla="*/ 92 w 122"/>
                <a:gd name="T13" fmla="*/ 20 h 82"/>
                <a:gd name="T14" fmla="*/ 122 w 122"/>
                <a:gd name="T15" fmla="*/ 51 h 82"/>
                <a:gd name="T16" fmla="*/ 91 w 122"/>
                <a:gd name="T17" fmla="*/ 82 h 82"/>
                <a:gd name="T18" fmla="*/ 25 w 122"/>
                <a:gd name="T19" fmla="*/ 34 h 82"/>
                <a:gd name="T20" fmla="*/ 2 w 122"/>
                <a:gd name="T21" fmla="*/ 57 h 82"/>
                <a:gd name="T22" fmla="*/ 25 w 122"/>
                <a:gd name="T23" fmla="*/ 80 h 82"/>
                <a:gd name="T24" fmla="*/ 91 w 122"/>
                <a:gd name="T25" fmla="*/ 80 h 82"/>
                <a:gd name="T26" fmla="*/ 120 w 122"/>
                <a:gd name="T27" fmla="*/ 51 h 82"/>
                <a:gd name="T28" fmla="*/ 91 w 122"/>
                <a:gd name="T29" fmla="*/ 22 h 82"/>
                <a:gd name="T30" fmla="*/ 90 w 122"/>
                <a:gd name="T31" fmla="*/ 22 h 82"/>
                <a:gd name="T32" fmla="*/ 90 w 122"/>
                <a:gd name="T33" fmla="*/ 21 h 82"/>
                <a:gd name="T34" fmla="*/ 61 w 122"/>
                <a:gd name="T35" fmla="*/ 2 h 82"/>
                <a:gd name="T36" fmla="*/ 30 w 122"/>
                <a:gd name="T37" fmla="*/ 33 h 82"/>
                <a:gd name="T38" fmla="*/ 30 w 122"/>
                <a:gd name="T39" fmla="*/ 34 h 82"/>
                <a:gd name="T40" fmla="*/ 29 w 122"/>
                <a:gd name="T41" fmla="*/ 34 h 82"/>
                <a:gd name="T42" fmla="*/ 25 w 122"/>
                <a:gd name="T43" fmla="*/ 3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2" h="82">
                  <a:moveTo>
                    <a:pt x="91" y="82"/>
                  </a:moveTo>
                  <a:cubicBezTo>
                    <a:pt x="25" y="82"/>
                    <a:pt x="25" y="82"/>
                    <a:pt x="25" y="82"/>
                  </a:cubicBezTo>
                  <a:cubicBezTo>
                    <a:pt x="12" y="82"/>
                    <a:pt x="0" y="70"/>
                    <a:pt x="0" y="57"/>
                  </a:cubicBezTo>
                  <a:cubicBezTo>
                    <a:pt x="0" y="43"/>
                    <a:pt x="12" y="32"/>
                    <a:pt x="25" y="32"/>
                  </a:cubicBezTo>
                  <a:cubicBezTo>
                    <a:pt x="26" y="32"/>
                    <a:pt x="27" y="32"/>
                    <a:pt x="28" y="32"/>
                  </a:cubicBezTo>
                  <a:cubicBezTo>
                    <a:pt x="29" y="14"/>
                    <a:pt x="44" y="0"/>
                    <a:pt x="61" y="0"/>
                  </a:cubicBezTo>
                  <a:cubicBezTo>
                    <a:pt x="75" y="0"/>
                    <a:pt x="87" y="8"/>
                    <a:pt x="92" y="20"/>
                  </a:cubicBezTo>
                  <a:cubicBezTo>
                    <a:pt x="109" y="20"/>
                    <a:pt x="122" y="34"/>
                    <a:pt x="122" y="51"/>
                  </a:cubicBezTo>
                  <a:cubicBezTo>
                    <a:pt x="122" y="68"/>
                    <a:pt x="109" y="82"/>
                    <a:pt x="91" y="82"/>
                  </a:cubicBezTo>
                  <a:close/>
                  <a:moveTo>
                    <a:pt x="25" y="34"/>
                  </a:moveTo>
                  <a:cubicBezTo>
                    <a:pt x="13" y="34"/>
                    <a:pt x="2" y="44"/>
                    <a:pt x="2" y="57"/>
                  </a:cubicBezTo>
                  <a:cubicBezTo>
                    <a:pt x="2" y="69"/>
                    <a:pt x="13" y="80"/>
                    <a:pt x="25" y="80"/>
                  </a:cubicBezTo>
                  <a:cubicBezTo>
                    <a:pt x="91" y="80"/>
                    <a:pt x="91" y="80"/>
                    <a:pt x="91" y="80"/>
                  </a:cubicBezTo>
                  <a:cubicBezTo>
                    <a:pt x="107" y="80"/>
                    <a:pt x="120" y="67"/>
                    <a:pt x="120" y="51"/>
                  </a:cubicBezTo>
                  <a:cubicBezTo>
                    <a:pt x="120" y="35"/>
                    <a:pt x="107" y="22"/>
                    <a:pt x="91" y="22"/>
                  </a:cubicBezTo>
                  <a:cubicBezTo>
                    <a:pt x="90" y="22"/>
                    <a:pt x="90" y="22"/>
                    <a:pt x="90" y="22"/>
                  </a:cubicBezTo>
                  <a:cubicBezTo>
                    <a:pt x="90" y="21"/>
                    <a:pt x="90" y="21"/>
                    <a:pt x="90" y="21"/>
                  </a:cubicBezTo>
                  <a:cubicBezTo>
                    <a:pt x="85" y="9"/>
                    <a:pt x="74" y="2"/>
                    <a:pt x="61" y="2"/>
                  </a:cubicBezTo>
                  <a:cubicBezTo>
                    <a:pt x="44" y="2"/>
                    <a:pt x="30" y="16"/>
                    <a:pt x="30" y="33"/>
                  </a:cubicBezTo>
                  <a:cubicBezTo>
                    <a:pt x="30" y="34"/>
                    <a:pt x="30" y="34"/>
                    <a:pt x="30" y="34"/>
                  </a:cubicBezTo>
                  <a:cubicBezTo>
                    <a:pt x="29" y="34"/>
                    <a:pt x="29" y="34"/>
                    <a:pt x="29" y="34"/>
                  </a:cubicBezTo>
                  <a:cubicBezTo>
                    <a:pt x="28" y="34"/>
                    <a:pt x="27" y="34"/>
                    <a:pt x="25" y="34"/>
                  </a:cubicBezTo>
                  <a:close/>
                </a:path>
              </a:pathLst>
            </a:custGeom>
            <a:solidFill>
              <a:schemeClr val="accent2"/>
            </a:solidFill>
            <a:ln w="15875">
              <a:solidFill>
                <a:schemeClr val="accent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 name="Arrow: Right 40"/>
            <p:cNvSpPr/>
            <p:nvPr/>
          </p:nvSpPr>
          <p:spPr bwMode="auto">
            <a:xfrm rot="5400000">
              <a:off x="9446643" y="5737518"/>
              <a:ext cx="196573" cy="202580"/>
            </a:xfrm>
            <a:prstGeom prst="rightArrow">
              <a:avLst/>
            </a:prstGeom>
            <a:no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53" name="Straight Connector 52"/>
            <p:cNvCxnSpPr/>
            <p:nvPr/>
          </p:nvCxnSpPr>
          <p:spPr>
            <a:xfrm flipH="1">
              <a:off x="6652850" y="6296454"/>
              <a:ext cx="3384811" cy="0"/>
            </a:xfrm>
            <a:prstGeom prst="line">
              <a:avLst/>
            </a:prstGeom>
            <a:ln>
              <a:solidFill>
                <a:schemeClr val="tx1">
                  <a:lumMod val="50000"/>
                </a:schemeClr>
              </a:solidFill>
              <a:tailEnd type="oval"/>
            </a:ln>
          </p:spPr>
          <p:style>
            <a:lnRef idx="1">
              <a:schemeClr val="accent3"/>
            </a:lnRef>
            <a:fillRef idx="0">
              <a:schemeClr val="accent3"/>
            </a:fillRef>
            <a:effectRef idx="0">
              <a:schemeClr val="accent3"/>
            </a:effectRef>
            <a:fontRef idx="minor">
              <a:schemeClr val="tx1"/>
            </a:fontRef>
          </p:style>
        </p:cxnSp>
        <p:cxnSp>
          <p:nvCxnSpPr>
            <p:cNvPr id="94" name="Straight Connector 93"/>
            <p:cNvCxnSpPr/>
            <p:nvPr/>
          </p:nvCxnSpPr>
          <p:spPr>
            <a:xfrm flipH="1">
              <a:off x="7301472" y="2426972"/>
              <a:ext cx="3309886" cy="0"/>
            </a:xfrm>
            <a:prstGeom prst="line">
              <a:avLst/>
            </a:prstGeom>
            <a:ln>
              <a:solidFill>
                <a:schemeClr val="tx1">
                  <a:lumMod val="50000"/>
                </a:schemeClr>
              </a:solidFill>
              <a:tailEnd type="oval"/>
            </a:ln>
          </p:spPr>
          <p:style>
            <a:lnRef idx="1">
              <a:schemeClr val="accent3"/>
            </a:lnRef>
            <a:fillRef idx="0">
              <a:schemeClr val="accent3"/>
            </a:fillRef>
            <a:effectRef idx="0">
              <a:schemeClr val="accent3"/>
            </a:effectRef>
            <a:fontRef idx="minor">
              <a:schemeClr val="tx1"/>
            </a:fontRef>
          </p:style>
        </p:cxnSp>
        <p:cxnSp>
          <p:nvCxnSpPr>
            <p:cNvPr id="95" name="Straight Connector 94"/>
            <p:cNvCxnSpPr/>
            <p:nvPr/>
          </p:nvCxnSpPr>
          <p:spPr>
            <a:xfrm flipH="1" flipV="1">
              <a:off x="8318022" y="3963939"/>
              <a:ext cx="2293335" cy="17952"/>
            </a:xfrm>
            <a:prstGeom prst="line">
              <a:avLst/>
            </a:prstGeom>
            <a:ln>
              <a:solidFill>
                <a:schemeClr val="tx1">
                  <a:lumMod val="50000"/>
                </a:schemeClr>
              </a:solidFill>
              <a:tailEnd type="oval"/>
            </a:ln>
          </p:spPr>
          <p:style>
            <a:lnRef idx="1">
              <a:schemeClr val="accent3"/>
            </a:lnRef>
            <a:fillRef idx="0">
              <a:schemeClr val="accent3"/>
            </a:fillRef>
            <a:effectRef idx="0">
              <a:schemeClr val="accent3"/>
            </a:effectRef>
            <a:fontRef idx="minor">
              <a:schemeClr val="tx1"/>
            </a:fontRef>
          </p:style>
        </p:cxnSp>
        <p:cxnSp>
          <p:nvCxnSpPr>
            <p:cNvPr id="100" name="Straight Connector 99"/>
            <p:cNvCxnSpPr/>
            <p:nvPr/>
          </p:nvCxnSpPr>
          <p:spPr>
            <a:xfrm flipH="1">
              <a:off x="2339201" y="6296454"/>
              <a:ext cx="3379977" cy="0"/>
            </a:xfrm>
            <a:prstGeom prst="line">
              <a:avLst/>
            </a:prstGeom>
            <a:ln>
              <a:solidFill>
                <a:schemeClr val="tx1">
                  <a:lumMod val="50000"/>
                </a:schemeClr>
              </a:solidFill>
              <a:headEnd type="oval"/>
              <a:tailEnd type="none"/>
            </a:ln>
          </p:spPr>
          <p:style>
            <a:lnRef idx="1">
              <a:schemeClr val="accent3"/>
            </a:lnRef>
            <a:fillRef idx="0">
              <a:schemeClr val="accent3"/>
            </a:fillRef>
            <a:effectRef idx="0">
              <a:schemeClr val="accent3"/>
            </a:effectRef>
            <a:fontRef idx="minor">
              <a:schemeClr val="tx1"/>
            </a:fontRef>
          </p:style>
        </p:cxnSp>
        <p:cxnSp>
          <p:nvCxnSpPr>
            <p:cNvPr id="101" name="Straight Connector 100"/>
            <p:cNvCxnSpPr/>
            <p:nvPr/>
          </p:nvCxnSpPr>
          <p:spPr>
            <a:xfrm flipH="1">
              <a:off x="1907432" y="2477764"/>
              <a:ext cx="3290088" cy="0"/>
            </a:xfrm>
            <a:prstGeom prst="line">
              <a:avLst/>
            </a:prstGeom>
            <a:ln>
              <a:solidFill>
                <a:schemeClr val="tx1">
                  <a:lumMod val="50000"/>
                </a:schemeClr>
              </a:solidFill>
              <a:headEnd type="oval"/>
              <a:tailEnd type="none"/>
            </a:ln>
          </p:spPr>
          <p:style>
            <a:lnRef idx="1">
              <a:schemeClr val="accent3"/>
            </a:lnRef>
            <a:fillRef idx="0">
              <a:schemeClr val="accent3"/>
            </a:fillRef>
            <a:effectRef idx="0">
              <a:schemeClr val="accent3"/>
            </a:effectRef>
            <a:fontRef idx="minor">
              <a:schemeClr val="tx1"/>
            </a:fontRef>
          </p:style>
        </p:cxnSp>
        <p:cxnSp>
          <p:nvCxnSpPr>
            <p:cNvPr id="155" name="Straight Connector 154"/>
            <p:cNvCxnSpPr/>
            <p:nvPr/>
          </p:nvCxnSpPr>
          <p:spPr>
            <a:xfrm flipH="1">
              <a:off x="2011228" y="3923303"/>
              <a:ext cx="2156729" cy="0"/>
            </a:xfrm>
            <a:prstGeom prst="line">
              <a:avLst/>
            </a:prstGeom>
            <a:ln>
              <a:solidFill>
                <a:schemeClr val="tx1">
                  <a:lumMod val="50000"/>
                </a:schemeClr>
              </a:solidFill>
              <a:headEnd type="oval"/>
              <a:tailEnd type="none"/>
            </a:ln>
          </p:spPr>
          <p:style>
            <a:lnRef idx="1">
              <a:schemeClr val="accent3"/>
            </a:lnRef>
            <a:fillRef idx="0">
              <a:schemeClr val="accent3"/>
            </a:fillRef>
            <a:effectRef idx="0">
              <a:schemeClr val="accent3"/>
            </a:effectRef>
            <a:fontRef idx="minor">
              <a:schemeClr val="tx1"/>
            </a:fontRef>
          </p:style>
        </p:cxnSp>
      </p:grpSp>
      <p:cxnSp>
        <p:nvCxnSpPr>
          <p:cNvPr id="119" name="Straight Connector 118"/>
          <p:cNvCxnSpPr/>
          <p:nvPr/>
        </p:nvCxnSpPr>
        <p:spPr>
          <a:xfrm>
            <a:off x="425855" y="1287462"/>
            <a:ext cx="11584765" cy="0"/>
          </a:xfrm>
          <a:prstGeom prst="line">
            <a:avLst/>
          </a:prstGeom>
          <a:ln w="28575">
            <a:solidFill>
              <a:schemeClr val="tx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5548219" y="3734387"/>
            <a:ext cx="1458827" cy="985741"/>
          </a:xfrm>
          <a:prstGeom prst="rect">
            <a:avLst/>
          </a:prstGeom>
        </p:spPr>
      </p:pic>
    </p:spTree>
    <p:extLst>
      <p:ext uri="{BB962C8B-B14F-4D97-AF65-F5344CB8AC3E}">
        <p14:creationId xmlns:p14="http://schemas.microsoft.com/office/powerpoint/2010/main" val="2686214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42" presetClass="path" presetSubtype="0" decel="100000" fill="hold" grpId="1" nodeType="withEffect">
                                  <p:stCondLst>
                                    <p:cond delay="0"/>
                                  </p:stCondLst>
                                  <p:childTnLst>
                                    <p:animMotion origin="layout" path="M 0 -1.72038E-6 L 0 0.25012 " pathEditMode="relative" rAng="0" ptsTypes="AA">
                                      <p:cBhvr>
                                        <p:cTn id="9" dur="750" spd="-100000" fill="hold"/>
                                        <p:tgtEl>
                                          <p:spTgt spid="7"/>
                                        </p:tgtEl>
                                        <p:attrNameLst>
                                          <p:attrName>ppt_x</p:attrName>
                                          <p:attrName>ppt_y</p:attrName>
                                        </p:attrNameLst>
                                      </p:cBhvr>
                                      <p:rCtr x="0" y="12506"/>
                                    </p:animMotion>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22" presetClass="entr" presetSubtype="8" fill="hold" nodeType="withEffect">
                                  <p:stCondLst>
                                    <p:cond delay="0"/>
                                  </p:stCondLst>
                                  <p:childTnLst>
                                    <p:set>
                                      <p:cBhvr>
                                        <p:cTn id="15" dur="1" fill="hold">
                                          <p:stCondLst>
                                            <p:cond delay="0"/>
                                          </p:stCondLst>
                                        </p:cTn>
                                        <p:tgtEl>
                                          <p:spTgt spid="119"/>
                                        </p:tgtEl>
                                        <p:attrNameLst>
                                          <p:attrName>style.visibility</p:attrName>
                                        </p:attrNameLst>
                                      </p:cBhvr>
                                      <p:to>
                                        <p:strVal val="visible"/>
                                      </p:to>
                                    </p:set>
                                    <p:animEffect transition="in" filter="wipe(left)">
                                      <p:cBhvr>
                                        <p:cTn id="16"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274638" y="304872"/>
            <a:ext cx="11190916" cy="880103"/>
          </a:xfrm>
        </p:spPr>
        <p:txBody>
          <a:bodyPr lIns="182880" tIns="146304" rIns="182880" bIns="146304"/>
          <a:lstStyle/>
          <a:p>
            <a:r>
              <a:rPr lang="en-US" sz="4400" spc="0">
                <a:gradFill>
                  <a:gsLst>
                    <a:gs pos="1250">
                      <a:schemeClr val="tx1"/>
                    </a:gs>
                    <a:gs pos="69000">
                      <a:schemeClr val="tx1"/>
                    </a:gs>
                  </a:gsLst>
                  <a:lin ang="5400000" scaled="0"/>
                </a:gradFill>
              </a:rPr>
              <a:t>Modern cloud management with Azure</a:t>
            </a:r>
          </a:p>
        </p:txBody>
      </p:sp>
      <p:sp>
        <p:nvSpPr>
          <p:cNvPr id="86" name="Freeform 3"/>
          <p:cNvSpPr>
            <a:spLocks/>
          </p:cNvSpPr>
          <p:nvPr/>
        </p:nvSpPr>
        <p:spPr bwMode="auto">
          <a:xfrm rot="18900000">
            <a:off x="4920102" y="1948979"/>
            <a:ext cx="1598153" cy="1285560"/>
          </a:xfrm>
          <a:custGeom>
            <a:avLst/>
            <a:gdLst/>
            <a:ahLst/>
            <a:cxnLst>
              <a:cxn ang="0">
                <a:pos x="1134" y="472"/>
              </a:cxn>
              <a:cxn ang="0">
                <a:pos x="1134" y="472"/>
              </a:cxn>
              <a:cxn ang="0">
                <a:pos x="1078" y="418"/>
              </a:cxn>
              <a:cxn ang="0">
                <a:pos x="1020" y="368"/>
              </a:cxn>
              <a:cxn ang="0">
                <a:pos x="960" y="320"/>
              </a:cxn>
              <a:cxn ang="0">
                <a:pos x="896" y="274"/>
              </a:cxn>
              <a:cxn ang="0">
                <a:pos x="832" y="234"/>
              </a:cxn>
              <a:cxn ang="0">
                <a:pos x="764" y="194"/>
              </a:cxn>
              <a:cxn ang="0">
                <a:pos x="696" y="160"/>
              </a:cxn>
              <a:cxn ang="0">
                <a:pos x="624" y="126"/>
              </a:cxn>
              <a:cxn ang="0">
                <a:pos x="552" y="98"/>
              </a:cxn>
              <a:cxn ang="0">
                <a:pos x="478" y="72"/>
              </a:cxn>
              <a:cxn ang="0">
                <a:pos x="400" y="52"/>
              </a:cxn>
              <a:cxn ang="0">
                <a:pos x="324" y="34"/>
              </a:cxn>
              <a:cxn ang="0">
                <a:pos x="244" y="20"/>
              </a:cxn>
              <a:cxn ang="0">
                <a:pos x="164" y="10"/>
              </a:cxn>
              <a:cxn ang="0">
                <a:pos x="82" y="2"/>
              </a:cxn>
              <a:cxn ang="0">
                <a:pos x="0" y="0"/>
              </a:cxn>
              <a:cxn ang="0">
                <a:pos x="128" y="160"/>
              </a:cxn>
              <a:cxn ang="0">
                <a:pos x="256" y="320"/>
              </a:cxn>
              <a:cxn ang="0">
                <a:pos x="128" y="480"/>
              </a:cxn>
              <a:cxn ang="0">
                <a:pos x="0" y="640"/>
              </a:cxn>
              <a:cxn ang="0">
                <a:pos x="0" y="640"/>
              </a:cxn>
              <a:cxn ang="0">
                <a:pos x="0" y="640"/>
              </a:cxn>
              <a:cxn ang="0">
                <a:pos x="50" y="642"/>
              </a:cxn>
              <a:cxn ang="0">
                <a:pos x="98" y="646"/>
              </a:cxn>
              <a:cxn ang="0">
                <a:pos x="146" y="652"/>
              </a:cxn>
              <a:cxn ang="0">
                <a:pos x="194" y="660"/>
              </a:cxn>
              <a:cxn ang="0">
                <a:pos x="240" y="672"/>
              </a:cxn>
              <a:cxn ang="0">
                <a:pos x="286" y="684"/>
              </a:cxn>
              <a:cxn ang="0">
                <a:pos x="330" y="700"/>
              </a:cxn>
              <a:cxn ang="0">
                <a:pos x="374" y="716"/>
              </a:cxn>
              <a:cxn ang="0">
                <a:pos x="418" y="736"/>
              </a:cxn>
              <a:cxn ang="0">
                <a:pos x="458" y="758"/>
              </a:cxn>
              <a:cxn ang="0">
                <a:pos x="500" y="780"/>
              </a:cxn>
              <a:cxn ang="0">
                <a:pos x="538" y="806"/>
              </a:cxn>
              <a:cxn ang="0">
                <a:pos x="576" y="832"/>
              </a:cxn>
              <a:cxn ang="0">
                <a:pos x="612" y="860"/>
              </a:cxn>
              <a:cxn ang="0">
                <a:pos x="646" y="892"/>
              </a:cxn>
              <a:cxn ang="0">
                <a:pos x="680" y="924"/>
              </a:cxn>
              <a:cxn ang="0">
                <a:pos x="680" y="924"/>
              </a:cxn>
              <a:cxn ang="0">
                <a:pos x="680" y="924"/>
              </a:cxn>
              <a:cxn ang="0">
                <a:pos x="680" y="924"/>
              </a:cxn>
              <a:cxn ang="0">
                <a:pos x="680" y="924"/>
              </a:cxn>
              <a:cxn ang="0">
                <a:pos x="682" y="924"/>
              </a:cxn>
              <a:cxn ang="0">
                <a:pos x="884" y="900"/>
              </a:cxn>
              <a:cxn ang="0">
                <a:pos x="1088" y="878"/>
              </a:cxn>
              <a:cxn ang="0">
                <a:pos x="1110" y="674"/>
              </a:cxn>
              <a:cxn ang="0">
                <a:pos x="1132" y="472"/>
              </a:cxn>
              <a:cxn ang="0">
                <a:pos x="1134" y="472"/>
              </a:cxn>
            </a:cxnLst>
            <a:rect l="0" t="0" r="r" b="b"/>
            <a:pathLst>
              <a:path w="1134" h="924">
                <a:moveTo>
                  <a:pt x="1134" y="472"/>
                </a:moveTo>
                <a:lnTo>
                  <a:pt x="1134" y="472"/>
                </a:lnTo>
                <a:lnTo>
                  <a:pt x="1078" y="418"/>
                </a:lnTo>
                <a:lnTo>
                  <a:pt x="1020" y="368"/>
                </a:lnTo>
                <a:lnTo>
                  <a:pt x="960" y="320"/>
                </a:lnTo>
                <a:lnTo>
                  <a:pt x="896" y="274"/>
                </a:lnTo>
                <a:lnTo>
                  <a:pt x="832" y="234"/>
                </a:lnTo>
                <a:lnTo>
                  <a:pt x="764" y="194"/>
                </a:lnTo>
                <a:lnTo>
                  <a:pt x="696" y="160"/>
                </a:lnTo>
                <a:lnTo>
                  <a:pt x="624" y="126"/>
                </a:lnTo>
                <a:lnTo>
                  <a:pt x="552" y="98"/>
                </a:lnTo>
                <a:lnTo>
                  <a:pt x="478" y="72"/>
                </a:lnTo>
                <a:lnTo>
                  <a:pt x="400" y="52"/>
                </a:lnTo>
                <a:lnTo>
                  <a:pt x="324" y="34"/>
                </a:lnTo>
                <a:lnTo>
                  <a:pt x="244" y="20"/>
                </a:lnTo>
                <a:lnTo>
                  <a:pt x="164" y="10"/>
                </a:lnTo>
                <a:lnTo>
                  <a:pt x="82" y="2"/>
                </a:lnTo>
                <a:lnTo>
                  <a:pt x="0" y="0"/>
                </a:lnTo>
                <a:lnTo>
                  <a:pt x="128" y="160"/>
                </a:lnTo>
                <a:lnTo>
                  <a:pt x="256" y="320"/>
                </a:lnTo>
                <a:lnTo>
                  <a:pt x="128" y="480"/>
                </a:lnTo>
                <a:lnTo>
                  <a:pt x="0" y="640"/>
                </a:lnTo>
                <a:lnTo>
                  <a:pt x="0" y="640"/>
                </a:lnTo>
                <a:lnTo>
                  <a:pt x="0" y="640"/>
                </a:lnTo>
                <a:lnTo>
                  <a:pt x="50" y="642"/>
                </a:lnTo>
                <a:lnTo>
                  <a:pt x="98" y="646"/>
                </a:lnTo>
                <a:lnTo>
                  <a:pt x="146" y="652"/>
                </a:lnTo>
                <a:lnTo>
                  <a:pt x="194" y="660"/>
                </a:lnTo>
                <a:lnTo>
                  <a:pt x="240" y="672"/>
                </a:lnTo>
                <a:lnTo>
                  <a:pt x="286" y="684"/>
                </a:lnTo>
                <a:lnTo>
                  <a:pt x="330" y="700"/>
                </a:lnTo>
                <a:lnTo>
                  <a:pt x="374" y="716"/>
                </a:lnTo>
                <a:lnTo>
                  <a:pt x="418" y="736"/>
                </a:lnTo>
                <a:lnTo>
                  <a:pt x="458" y="758"/>
                </a:lnTo>
                <a:lnTo>
                  <a:pt x="500" y="780"/>
                </a:lnTo>
                <a:lnTo>
                  <a:pt x="538" y="806"/>
                </a:lnTo>
                <a:lnTo>
                  <a:pt x="576" y="832"/>
                </a:lnTo>
                <a:lnTo>
                  <a:pt x="612" y="860"/>
                </a:lnTo>
                <a:lnTo>
                  <a:pt x="646" y="892"/>
                </a:lnTo>
                <a:lnTo>
                  <a:pt x="680" y="924"/>
                </a:lnTo>
                <a:lnTo>
                  <a:pt x="680" y="924"/>
                </a:lnTo>
                <a:lnTo>
                  <a:pt x="680" y="924"/>
                </a:lnTo>
                <a:lnTo>
                  <a:pt x="680" y="924"/>
                </a:lnTo>
                <a:lnTo>
                  <a:pt x="680" y="924"/>
                </a:lnTo>
                <a:lnTo>
                  <a:pt x="682" y="924"/>
                </a:lnTo>
                <a:lnTo>
                  <a:pt x="884" y="900"/>
                </a:lnTo>
                <a:lnTo>
                  <a:pt x="1088" y="878"/>
                </a:lnTo>
                <a:lnTo>
                  <a:pt x="1110" y="674"/>
                </a:lnTo>
                <a:lnTo>
                  <a:pt x="1132" y="472"/>
                </a:lnTo>
                <a:lnTo>
                  <a:pt x="1134" y="472"/>
                </a:lnTo>
                <a:close/>
              </a:path>
            </a:pathLst>
          </a:custGeom>
          <a:solidFill>
            <a:schemeClr val="tx2">
              <a:lumMod val="75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7" name="Freeform 4"/>
          <p:cNvSpPr>
            <a:spLocks/>
          </p:cNvSpPr>
          <p:nvPr/>
        </p:nvSpPr>
        <p:spPr bwMode="auto">
          <a:xfrm rot="18900000">
            <a:off x="3740619" y="2948907"/>
            <a:ext cx="1956116" cy="1282777"/>
          </a:xfrm>
          <a:custGeom>
            <a:avLst/>
            <a:gdLst/>
            <a:ahLst/>
            <a:cxnLst>
              <a:cxn ang="0">
                <a:pos x="1134" y="0"/>
              </a:cxn>
              <a:cxn ang="0">
                <a:pos x="1134" y="0"/>
              </a:cxn>
              <a:cxn ang="0">
                <a:pos x="1056" y="2"/>
              </a:cxn>
              <a:cxn ang="0">
                <a:pos x="980" y="8"/>
              </a:cxn>
              <a:cxn ang="0">
                <a:pos x="904" y="16"/>
              </a:cxn>
              <a:cxn ang="0">
                <a:pos x="828" y="30"/>
              </a:cxn>
              <a:cxn ang="0">
                <a:pos x="752" y="46"/>
              </a:cxn>
              <a:cxn ang="0">
                <a:pos x="676" y="66"/>
              </a:cxn>
              <a:cxn ang="0">
                <a:pos x="602" y="90"/>
              </a:cxn>
              <a:cxn ang="0">
                <a:pos x="530" y="118"/>
              </a:cxn>
              <a:cxn ang="0">
                <a:pos x="458" y="148"/>
              </a:cxn>
              <a:cxn ang="0">
                <a:pos x="388" y="184"/>
              </a:cxn>
              <a:cxn ang="0">
                <a:pos x="318" y="222"/>
              </a:cxn>
              <a:cxn ang="0">
                <a:pos x="250" y="264"/>
              </a:cxn>
              <a:cxn ang="0">
                <a:pos x="186" y="310"/>
              </a:cxn>
              <a:cxn ang="0">
                <a:pos x="122" y="360"/>
              </a:cxn>
              <a:cxn ang="0">
                <a:pos x="60" y="412"/>
              </a:cxn>
              <a:cxn ang="0">
                <a:pos x="0" y="470"/>
              </a:cxn>
              <a:cxn ang="0">
                <a:pos x="202" y="492"/>
              </a:cxn>
              <a:cxn ang="0">
                <a:pos x="406" y="514"/>
              </a:cxn>
              <a:cxn ang="0">
                <a:pos x="428" y="718"/>
              </a:cxn>
              <a:cxn ang="0">
                <a:pos x="452" y="922"/>
              </a:cxn>
              <a:cxn ang="0">
                <a:pos x="452" y="922"/>
              </a:cxn>
              <a:cxn ang="0">
                <a:pos x="452" y="922"/>
              </a:cxn>
              <a:cxn ang="0">
                <a:pos x="488" y="888"/>
              </a:cxn>
              <a:cxn ang="0">
                <a:pos x="524" y="856"/>
              </a:cxn>
              <a:cxn ang="0">
                <a:pos x="564" y="826"/>
              </a:cxn>
              <a:cxn ang="0">
                <a:pos x="602" y="798"/>
              </a:cxn>
              <a:cxn ang="0">
                <a:pos x="644" y="774"/>
              </a:cxn>
              <a:cxn ang="0">
                <a:pos x="684" y="750"/>
              </a:cxn>
              <a:cxn ang="0">
                <a:pos x="728" y="730"/>
              </a:cxn>
              <a:cxn ang="0">
                <a:pos x="770" y="710"/>
              </a:cxn>
              <a:cxn ang="0">
                <a:pos x="814" y="694"/>
              </a:cxn>
              <a:cxn ang="0">
                <a:pos x="858" y="680"/>
              </a:cxn>
              <a:cxn ang="0">
                <a:pos x="904" y="668"/>
              </a:cxn>
              <a:cxn ang="0">
                <a:pos x="948" y="658"/>
              </a:cxn>
              <a:cxn ang="0">
                <a:pos x="994" y="650"/>
              </a:cxn>
              <a:cxn ang="0">
                <a:pos x="1040" y="646"/>
              </a:cxn>
              <a:cxn ang="0">
                <a:pos x="1086" y="642"/>
              </a:cxn>
              <a:cxn ang="0">
                <a:pos x="1132" y="640"/>
              </a:cxn>
              <a:cxn ang="0">
                <a:pos x="1132" y="642"/>
              </a:cxn>
              <a:cxn ang="0">
                <a:pos x="1132" y="640"/>
              </a:cxn>
              <a:cxn ang="0">
                <a:pos x="1132" y="640"/>
              </a:cxn>
              <a:cxn ang="0">
                <a:pos x="1134" y="640"/>
              </a:cxn>
              <a:cxn ang="0">
                <a:pos x="1134" y="640"/>
              </a:cxn>
              <a:cxn ang="0">
                <a:pos x="1260" y="482"/>
              </a:cxn>
              <a:cxn ang="0">
                <a:pos x="1388" y="322"/>
              </a:cxn>
              <a:cxn ang="0">
                <a:pos x="1260" y="162"/>
              </a:cxn>
              <a:cxn ang="0">
                <a:pos x="1134" y="2"/>
              </a:cxn>
              <a:cxn ang="0">
                <a:pos x="1134" y="0"/>
              </a:cxn>
            </a:cxnLst>
            <a:rect l="0" t="0" r="r" b="b"/>
            <a:pathLst>
              <a:path w="1388" h="922">
                <a:moveTo>
                  <a:pt x="1134" y="0"/>
                </a:moveTo>
                <a:lnTo>
                  <a:pt x="1134" y="0"/>
                </a:lnTo>
                <a:lnTo>
                  <a:pt x="1056" y="2"/>
                </a:lnTo>
                <a:lnTo>
                  <a:pt x="980" y="8"/>
                </a:lnTo>
                <a:lnTo>
                  <a:pt x="904" y="16"/>
                </a:lnTo>
                <a:lnTo>
                  <a:pt x="828" y="30"/>
                </a:lnTo>
                <a:lnTo>
                  <a:pt x="752" y="46"/>
                </a:lnTo>
                <a:lnTo>
                  <a:pt x="676" y="66"/>
                </a:lnTo>
                <a:lnTo>
                  <a:pt x="602" y="90"/>
                </a:lnTo>
                <a:lnTo>
                  <a:pt x="530" y="118"/>
                </a:lnTo>
                <a:lnTo>
                  <a:pt x="458" y="148"/>
                </a:lnTo>
                <a:lnTo>
                  <a:pt x="388" y="184"/>
                </a:lnTo>
                <a:lnTo>
                  <a:pt x="318" y="222"/>
                </a:lnTo>
                <a:lnTo>
                  <a:pt x="250" y="264"/>
                </a:lnTo>
                <a:lnTo>
                  <a:pt x="186" y="310"/>
                </a:lnTo>
                <a:lnTo>
                  <a:pt x="122" y="360"/>
                </a:lnTo>
                <a:lnTo>
                  <a:pt x="60" y="412"/>
                </a:lnTo>
                <a:lnTo>
                  <a:pt x="0" y="470"/>
                </a:lnTo>
                <a:lnTo>
                  <a:pt x="202" y="492"/>
                </a:lnTo>
                <a:lnTo>
                  <a:pt x="406" y="514"/>
                </a:lnTo>
                <a:lnTo>
                  <a:pt x="428" y="718"/>
                </a:lnTo>
                <a:lnTo>
                  <a:pt x="452" y="922"/>
                </a:lnTo>
                <a:lnTo>
                  <a:pt x="452" y="922"/>
                </a:lnTo>
                <a:lnTo>
                  <a:pt x="452" y="922"/>
                </a:lnTo>
                <a:lnTo>
                  <a:pt x="488" y="888"/>
                </a:lnTo>
                <a:lnTo>
                  <a:pt x="524" y="856"/>
                </a:lnTo>
                <a:lnTo>
                  <a:pt x="564" y="826"/>
                </a:lnTo>
                <a:lnTo>
                  <a:pt x="602" y="798"/>
                </a:lnTo>
                <a:lnTo>
                  <a:pt x="644" y="774"/>
                </a:lnTo>
                <a:lnTo>
                  <a:pt x="684" y="750"/>
                </a:lnTo>
                <a:lnTo>
                  <a:pt x="728" y="730"/>
                </a:lnTo>
                <a:lnTo>
                  <a:pt x="770" y="710"/>
                </a:lnTo>
                <a:lnTo>
                  <a:pt x="814" y="694"/>
                </a:lnTo>
                <a:lnTo>
                  <a:pt x="858" y="680"/>
                </a:lnTo>
                <a:lnTo>
                  <a:pt x="904" y="668"/>
                </a:lnTo>
                <a:lnTo>
                  <a:pt x="948" y="658"/>
                </a:lnTo>
                <a:lnTo>
                  <a:pt x="994" y="650"/>
                </a:lnTo>
                <a:lnTo>
                  <a:pt x="1040" y="646"/>
                </a:lnTo>
                <a:lnTo>
                  <a:pt x="1086" y="642"/>
                </a:lnTo>
                <a:lnTo>
                  <a:pt x="1132" y="640"/>
                </a:lnTo>
                <a:lnTo>
                  <a:pt x="1132" y="642"/>
                </a:lnTo>
                <a:lnTo>
                  <a:pt x="1132" y="640"/>
                </a:lnTo>
                <a:lnTo>
                  <a:pt x="1132" y="640"/>
                </a:lnTo>
                <a:lnTo>
                  <a:pt x="1134" y="640"/>
                </a:lnTo>
                <a:lnTo>
                  <a:pt x="1134" y="640"/>
                </a:lnTo>
                <a:lnTo>
                  <a:pt x="1260" y="482"/>
                </a:lnTo>
                <a:lnTo>
                  <a:pt x="1388" y="322"/>
                </a:lnTo>
                <a:lnTo>
                  <a:pt x="1260" y="162"/>
                </a:lnTo>
                <a:lnTo>
                  <a:pt x="1134" y="2"/>
                </a:lnTo>
                <a:lnTo>
                  <a:pt x="1134" y="0"/>
                </a:lnTo>
                <a:close/>
              </a:path>
            </a:pathLst>
          </a:custGeom>
          <a:solidFill>
            <a:schemeClr val="accent2">
              <a:lumMod val="50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8" name="Freeform 5"/>
          <p:cNvSpPr>
            <a:spLocks/>
          </p:cNvSpPr>
          <p:nvPr/>
        </p:nvSpPr>
        <p:spPr bwMode="auto">
          <a:xfrm rot="18900000">
            <a:off x="7322419" y="2907235"/>
            <a:ext cx="1302198" cy="1577733"/>
          </a:xfrm>
          <a:custGeom>
            <a:avLst/>
            <a:gdLst/>
            <a:ahLst/>
            <a:cxnLst>
              <a:cxn ang="0">
                <a:pos x="454" y="1134"/>
              </a:cxn>
              <a:cxn ang="0">
                <a:pos x="454" y="1134"/>
              </a:cxn>
              <a:cxn ang="0">
                <a:pos x="506" y="1078"/>
              </a:cxn>
              <a:cxn ang="0">
                <a:pos x="556" y="1020"/>
              </a:cxn>
              <a:cxn ang="0">
                <a:pos x="604" y="960"/>
              </a:cxn>
              <a:cxn ang="0">
                <a:pos x="650" y="896"/>
              </a:cxn>
              <a:cxn ang="0">
                <a:pos x="690" y="832"/>
              </a:cxn>
              <a:cxn ang="0">
                <a:pos x="730" y="764"/>
              </a:cxn>
              <a:cxn ang="0">
                <a:pos x="764" y="696"/>
              </a:cxn>
              <a:cxn ang="0">
                <a:pos x="798" y="624"/>
              </a:cxn>
              <a:cxn ang="0">
                <a:pos x="826" y="552"/>
              </a:cxn>
              <a:cxn ang="0">
                <a:pos x="852" y="478"/>
              </a:cxn>
              <a:cxn ang="0">
                <a:pos x="872" y="402"/>
              </a:cxn>
              <a:cxn ang="0">
                <a:pos x="890" y="324"/>
              </a:cxn>
              <a:cxn ang="0">
                <a:pos x="904" y="244"/>
              </a:cxn>
              <a:cxn ang="0">
                <a:pos x="914" y="164"/>
              </a:cxn>
              <a:cxn ang="0">
                <a:pos x="922" y="82"/>
              </a:cxn>
              <a:cxn ang="0">
                <a:pos x="924" y="0"/>
              </a:cxn>
              <a:cxn ang="0">
                <a:pos x="764" y="128"/>
              </a:cxn>
              <a:cxn ang="0">
                <a:pos x="604" y="256"/>
              </a:cxn>
              <a:cxn ang="0">
                <a:pos x="444" y="128"/>
              </a:cxn>
              <a:cxn ang="0">
                <a:pos x="284" y="0"/>
              </a:cxn>
              <a:cxn ang="0">
                <a:pos x="284" y="0"/>
              </a:cxn>
              <a:cxn ang="0">
                <a:pos x="284" y="0"/>
              </a:cxn>
              <a:cxn ang="0">
                <a:pos x="282" y="50"/>
              </a:cxn>
              <a:cxn ang="0">
                <a:pos x="278" y="98"/>
              </a:cxn>
              <a:cxn ang="0">
                <a:pos x="272" y="146"/>
              </a:cxn>
              <a:cxn ang="0">
                <a:pos x="264" y="194"/>
              </a:cxn>
              <a:cxn ang="0">
                <a:pos x="252" y="240"/>
              </a:cxn>
              <a:cxn ang="0">
                <a:pos x="240" y="286"/>
              </a:cxn>
              <a:cxn ang="0">
                <a:pos x="224" y="332"/>
              </a:cxn>
              <a:cxn ang="0">
                <a:pos x="208" y="374"/>
              </a:cxn>
              <a:cxn ang="0">
                <a:pos x="188" y="418"/>
              </a:cxn>
              <a:cxn ang="0">
                <a:pos x="166" y="458"/>
              </a:cxn>
              <a:cxn ang="0">
                <a:pos x="144" y="500"/>
              </a:cxn>
              <a:cxn ang="0">
                <a:pos x="118" y="538"/>
              </a:cxn>
              <a:cxn ang="0">
                <a:pos x="92" y="576"/>
              </a:cxn>
              <a:cxn ang="0">
                <a:pos x="64" y="612"/>
              </a:cxn>
              <a:cxn ang="0">
                <a:pos x="32" y="646"/>
              </a:cxn>
              <a:cxn ang="0">
                <a:pos x="0" y="680"/>
              </a:cxn>
              <a:cxn ang="0">
                <a:pos x="0" y="680"/>
              </a:cxn>
              <a:cxn ang="0">
                <a:pos x="0" y="680"/>
              </a:cxn>
              <a:cxn ang="0">
                <a:pos x="0" y="680"/>
              </a:cxn>
              <a:cxn ang="0">
                <a:pos x="0" y="680"/>
              </a:cxn>
              <a:cxn ang="0">
                <a:pos x="0" y="682"/>
              </a:cxn>
              <a:cxn ang="0">
                <a:pos x="24" y="884"/>
              </a:cxn>
              <a:cxn ang="0">
                <a:pos x="46" y="1088"/>
              </a:cxn>
              <a:cxn ang="0">
                <a:pos x="250" y="1110"/>
              </a:cxn>
              <a:cxn ang="0">
                <a:pos x="452" y="1132"/>
              </a:cxn>
              <a:cxn ang="0">
                <a:pos x="454" y="1134"/>
              </a:cxn>
            </a:cxnLst>
            <a:rect l="0" t="0" r="r" b="b"/>
            <a:pathLst>
              <a:path w="924" h="1134">
                <a:moveTo>
                  <a:pt x="454" y="1134"/>
                </a:moveTo>
                <a:lnTo>
                  <a:pt x="454" y="1134"/>
                </a:lnTo>
                <a:lnTo>
                  <a:pt x="506" y="1078"/>
                </a:lnTo>
                <a:lnTo>
                  <a:pt x="556" y="1020"/>
                </a:lnTo>
                <a:lnTo>
                  <a:pt x="604" y="960"/>
                </a:lnTo>
                <a:lnTo>
                  <a:pt x="650" y="896"/>
                </a:lnTo>
                <a:lnTo>
                  <a:pt x="690" y="832"/>
                </a:lnTo>
                <a:lnTo>
                  <a:pt x="730" y="764"/>
                </a:lnTo>
                <a:lnTo>
                  <a:pt x="764" y="696"/>
                </a:lnTo>
                <a:lnTo>
                  <a:pt x="798" y="624"/>
                </a:lnTo>
                <a:lnTo>
                  <a:pt x="826" y="552"/>
                </a:lnTo>
                <a:lnTo>
                  <a:pt x="852" y="478"/>
                </a:lnTo>
                <a:lnTo>
                  <a:pt x="872" y="402"/>
                </a:lnTo>
                <a:lnTo>
                  <a:pt x="890" y="324"/>
                </a:lnTo>
                <a:lnTo>
                  <a:pt x="904" y="244"/>
                </a:lnTo>
                <a:lnTo>
                  <a:pt x="914" y="164"/>
                </a:lnTo>
                <a:lnTo>
                  <a:pt x="922" y="82"/>
                </a:lnTo>
                <a:lnTo>
                  <a:pt x="924" y="0"/>
                </a:lnTo>
                <a:lnTo>
                  <a:pt x="764" y="128"/>
                </a:lnTo>
                <a:lnTo>
                  <a:pt x="604" y="256"/>
                </a:lnTo>
                <a:lnTo>
                  <a:pt x="444" y="128"/>
                </a:lnTo>
                <a:lnTo>
                  <a:pt x="284" y="0"/>
                </a:lnTo>
                <a:lnTo>
                  <a:pt x="284" y="0"/>
                </a:lnTo>
                <a:lnTo>
                  <a:pt x="284" y="0"/>
                </a:lnTo>
                <a:lnTo>
                  <a:pt x="282" y="50"/>
                </a:lnTo>
                <a:lnTo>
                  <a:pt x="278" y="98"/>
                </a:lnTo>
                <a:lnTo>
                  <a:pt x="272" y="146"/>
                </a:lnTo>
                <a:lnTo>
                  <a:pt x="264" y="194"/>
                </a:lnTo>
                <a:lnTo>
                  <a:pt x="252" y="240"/>
                </a:lnTo>
                <a:lnTo>
                  <a:pt x="240" y="286"/>
                </a:lnTo>
                <a:lnTo>
                  <a:pt x="224" y="332"/>
                </a:lnTo>
                <a:lnTo>
                  <a:pt x="208" y="374"/>
                </a:lnTo>
                <a:lnTo>
                  <a:pt x="188" y="418"/>
                </a:lnTo>
                <a:lnTo>
                  <a:pt x="166" y="458"/>
                </a:lnTo>
                <a:lnTo>
                  <a:pt x="144" y="500"/>
                </a:lnTo>
                <a:lnTo>
                  <a:pt x="118" y="538"/>
                </a:lnTo>
                <a:lnTo>
                  <a:pt x="92" y="576"/>
                </a:lnTo>
                <a:lnTo>
                  <a:pt x="64" y="612"/>
                </a:lnTo>
                <a:lnTo>
                  <a:pt x="32" y="646"/>
                </a:lnTo>
                <a:lnTo>
                  <a:pt x="0" y="680"/>
                </a:lnTo>
                <a:lnTo>
                  <a:pt x="0" y="680"/>
                </a:lnTo>
                <a:lnTo>
                  <a:pt x="0" y="680"/>
                </a:lnTo>
                <a:lnTo>
                  <a:pt x="0" y="680"/>
                </a:lnTo>
                <a:lnTo>
                  <a:pt x="0" y="680"/>
                </a:lnTo>
                <a:lnTo>
                  <a:pt x="0" y="682"/>
                </a:lnTo>
                <a:lnTo>
                  <a:pt x="24" y="884"/>
                </a:lnTo>
                <a:lnTo>
                  <a:pt x="46" y="1088"/>
                </a:lnTo>
                <a:lnTo>
                  <a:pt x="250" y="1110"/>
                </a:lnTo>
                <a:lnTo>
                  <a:pt x="452" y="1132"/>
                </a:lnTo>
                <a:lnTo>
                  <a:pt x="454" y="1134"/>
                </a:lnTo>
                <a:close/>
              </a:path>
            </a:pathLst>
          </a:custGeom>
          <a:solidFill>
            <a:schemeClr val="accent1">
              <a:lumMod val="60000"/>
              <a:lumOff val="40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9" name="Freeform 6"/>
          <p:cNvSpPr>
            <a:spLocks/>
          </p:cNvSpPr>
          <p:nvPr/>
        </p:nvSpPr>
        <p:spPr bwMode="auto">
          <a:xfrm rot="18900000">
            <a:off x="4885518" y="4776574"/>
            <a:ext cx="1299378" cy="2046796"/>
          </a:xfrm>
          <a:custGeom>
            <a:avLst/>
            <a:gdLst>
              <a:gd name="connsiteX0" fmla="*/ 0 w 10000"/>
              <a:gd name="connsiteY0" fmla="*/ 1830 h 10000"/>
              <a:gd name="connsiteX1" fmla="*/ 0 w 10000"/>
              <a:gd name="connsiteY1" fmla="*/ 1830 h 10000"/>
              <a:gd name="connsiteX2" fmla="*/ 22 w 10000"/>
              <a:gd name="connsiteY2" fmla="*/ 2392 h 10000"/>
              <a:gd name="connsiteX3" fmla="*/ 65 w 10000"/>
              <a:gd name="connsiteY3" fmla="*/ 2939 h 10000"/>
              <a:gd name="connsiteX4" fmla="*/ 174 w 10000"/>
              <a:gd name="connsiteY4" fmla="*/ 3487 h 10000"/>
              <a:gd name="connsiteX5" fmla="*/ 304 w 10000"/>
              <a:gd name="connsiteY5" fmla="*/ 4035 h 10000"/>
              <a:gd name="connsiteX6" fmla="*/ 477 w 10000"/>
              <a:gd name="connsiteY6" fmla="*/ 4582 h 10000"/>
              <a:gd name="connsiteX7" fmla="*/ 716 w 10000"/>
              <a:gd name="connsiteY7" fmla="*/ 5130 h 10000"/>
              <a:gd name="connsiteX8" fmla="*/ 954 w 10000"/>
              <a:gd name="connsiteY8" fmla="*/ 5663 h 10000"/>
              <a:gd name="connsiteX9" fmla="*/ 1258 w 10000"/>
              <a:gd name="connsiteY9" fmla="*/ 6182 h 10000"/>
              <a:gd name="connsiteX10" fmla="*/ 1605 w 10000"/>
              <a:gd name="connsiteY10" fmla="*/ 6700 h 10000"/>
              <a:gd name="connsiteX11" fmla="*/ 1974 w 10000"/>
              <a:gd name="connsiteY11" fmla="*/ 7205 h 10000"/>
              <a:gd name="connsiteX12" fmla="*/ 2386 w 10000"/>
              <a:gd name="connsiteY12" fmla="*/ 7709 h 10000"/>
              <a:gd name="connsiteX13" fmla="*/ 2863 w 10000"/>
              <a:gd name="connsiteY13" fmla="*/ 8199 h 10000"/>
              <a:gd name="connsiteX14" fmla="*/ 3341 w 10000"/>
              <a:gd name="connsiteY14" fmla="*/ 8660 h 10000"/>
              <a:gd name="connsiteX15" fmla="*/ 3883 w 10000"/>
              <a:gd name="connsiteY15" fmla="*/ 9121 h 10000"/>
              <a:gd name="connsiteX16" fmla="*/ 4469 w 10000"/>
              <a:gd name="connsiteY16" fmla="*/ 9568 h 10000"/>
              <a:gd name="connsiteX17" fmla="*/ 5076 w 10000"/>
              <a:gd name="connsiteY17" fmla="*/ 10000 h 10000"/>
              <a:gd name="connsiteX18" fmla="*/ 5336 w 10000"/>
              <a:gd name="connsiteY18" fmla="*/ 8545 h 10000"/>
              <a:gd name="connsiteX19" fmla="*/ 5575 w 10000"/>
              <a:gd name="connsiteY19" fmla="*/ 7075 h 10000"/>
              <a:gd name="connsiteX20" fmla="*/ 7787 w 10000"/>
              <a:gd name="connsiteY20" fmla="*/ 6916 h 10000"/>
              <a:gd name="connsiteX21" fmla="*/ 9978 w 10000"/>
              <a:gd name="connsiteY21" fmla="*/ 6744 h 10000"/>
              <a:gd name="connsiteX22" fmla="*/ 10000 w 10000"/>
              <a:gd name="connsiteY22" fmla="*/ 6744 h 10000"/>
              <a:gd name="connsiteX23" fmla="*/ 10000 w 10000"/>
              <a:gd name="connsiteY23" fmla="*/ 6744 h 10000"/>
              <a:gd name="connsiteX24" fmla="*/ 9610 w 10000"/>
              <a:gd name="connsiteY24" fmla="*/ 6484 h 10000"/>
              <a:gd name="connsiteX25" fmla="*/ 9284 w 10000"/>
              <a:gd name="connsiteY25" fmla="*/ 6225 h 10000"/>
              <a:gd name="connsiteX26" fmla="*/ 8959 w 10000"/>
              <a:gd name="connsiteY26" fmla="*/ 5937 h 10000"/>
              <a:gd name="connsiteX27" fmla="*/ 8655 w 10000"/>
              <a:gd name="connsiteY27" fmla="*/ 5663 h 10000"/>
              <a:gd name="connsiteX28" fmla="*/ 8373 w 10000"/>
              <a:gd name="connsiteY28" fmla="*/ 5360 h 10000"/>
              <a:gd name="connsiteX29" fmla="*/ 8134 w 10000"/>
              <a:gd name="connsiteY29" fmla="*/ 5072 h 10000"/>
              <a:gd name="connsiteX30" fmla="*/ 7896 w 10000"/>
              <a:gd name="connsiteY30" fmla="*/ 4755 h 10000"/>
              <a:gd name="connsiteX31" fmla="*/ 7701 w 10000"/>
              <a:gd name="connsiteY31" fmla="*/ 4452 h 10000"/>
              <a:gd name="connsiteX32" fmla="*/ 7527 w 10000"/>
              <a:gd name="connsiteY32" fmla="*/ 4135 h 10000"/>
              <a:gd name="connsiteX33" fmla="*/ 7375 w 10000"/>
              <a:gd name="connsiteY33" fmla="*/ 3818 h 10000"/>
              <a:gd name="connsiteX34" fmla="*/ 7223 w 10000"/>
              <a:gd name="connsiteY34" fmla="*/ 3487 h 10000"/>
              <a:gd name="connsiteX35" fmla="*/ 7137 w 10000"/>
              <a:gd name="connsiteY35" fmla="*/ 3170 h 10000"/>
              <a:gd name="connsiteX36" fmla="*/ 7050 w 10000"/>
              <a:gd name="connsiteY36" fmla="*/ 2839 h 10000"/>
              <a:gd name="connsiteX37" fmla="*/ 6985 w 10000"/>
              <a:gd name="connsiteY37" fmla="*/ 2507 h 10000"/>
              <a:gd name="connsiteX38" fmla="*/ 6941 w 10000"/>
              <a:gd name="connsiteY38" fmla="*/ 2176 h 10000"/>
              <a:gd name="connsiteX39" fmla="*/ 6941 w 10000"/>
              <a:gd name="connsiteY39" fmla="*/ 1844 h 10000"/>
              <a:gd name="connsiteX40" fmla="*/ 6941 w 10000"/>
              <a:gd name="connsiteY40" fmla="*/ 1844 h 10000"/>
              <a:gd name="connsiteX41" fmla="*/ 6941 w 10000"/>
              <a:gd name="connsiteY41" fmla="*/ 1844 h 10000"/>
              <a:gd name="connsiteX42" fmla="*/ 6941 w 10000"/>
              <a:gd name="connsiteY42" fmla="*/ 1844 h 10000"/>
              <a:gd name="connsiteX43" fmla="*/ 6941 w 10000"/>
              <a:gd name="connsiteY43" fmla="*/ 1830 h 10000"/>
              <a:gd name="connsiteX44" fmla="*/ 6941 w 10000"/>
              <a:gd name="connsiteY44" fmla="*/ 1830 h 10000"/>
              <a:gd name="connsiteX45" fmla="*/ 5206 w 10000"/>
              <a:gd name="connsiteY45" fmla="*/ 922 h 10000"/>
              <a:gd name="connsiteX46" fmla="*/ 3471 w 10000"/>
              <a:gd name="connsiteY46" fmla="*/ 0 h 10000"/>
              <a:gd name="connsiteX47" fmla="*/ 1557 w 10000"/>
              <a:gd name="connsiteY47" fmla="*/ 443 h 10000"/>
              <a:gd name="connsiteX48" fmla="*/ 22 w 10000"/>
              <a:gd name="connsiteY48" fmla="*/ 1830 h 10000"/>
              <a:gd name="connsiteX49" fmla="*/ 0 w 10000"/>
              <a:gd name="connsiteY49" fmla="*/ 1830 h 10000"/>
              <a:gd name="connsiteX0" fmla="*/ 0 w 10000"/>
              <a:gd name="connsiteY0" fmla="*/ 2429 h 10599"/>
              <a:gd name="connsiteX1" fmla="*/ 0 w 10000"/>
              <a:gd name="connsiteY1" fmla="*/ 2429 h 10599"/>
              <a:gd name="connsiteX2" fmla="*/ 22 w 10000"/>
              <a:gd name="connsiteY2" fmla="*/ 2991 h 10599"/>
              <a:gd name="connsiteX3" fmla="*/ 65 w 10000"/>
              <a:gd name="connsiteY3" fmla="*/ 3538 h 10599"/>
              <a:gd name="connsiteX4" fmla="*/ 174 w 10000"/>
              <a:gd name="connsiteY4" fmla="*/ 4086 h 10599"/>
              <a:gd name="connsiteX5" fmla="*/ 304 w 10000"/>
              <a:gd name="connsiteY5" fmla="*/ 4634 h 10599"/>
              <a:gd name="connsiteX6" fmla="*/ 477 w 10000"/>
              <a:gd name="connsiteY6" fmla="*/ 5181 h 10599"/>
              <a:gd name="connsiteX7" fmla="*/ 716 w 10000"/>
              <a:gd name="connsiteY7" fmla="*/ 5729 h 10599"/>
              <a:gd name="connsiteX8" fmla="*/ 954 w 10000"/>
              <a:gd name="connsiteY8" fmla="*/ 6262 h 10599"/>
              <a:gd name="connsiteX9" fmla="*/ 1258 w 10000"/>
              <a:gd name="connsiteY9" fmla="*/ 6781 h 10599"/>
              <a:gd name="connsiteX10" fmla="*/ 1605 w 10000"/>
              <a:gd name="connsiteY10" fmla="*/ 7299 h 10599"/>
              <a:gd name="connsiteX11" fmla="*/ 1974 w 10000"/>
              <a:gd name="connsiteY11" fmla="*/ 7804 h 10599"/>
              <a:gd name="connsiteX12" fmla="*/ 2386 w 10000"/>
              <a:gd name="connsiteY12" fmla="*/ 8308 h 10599"/>
              <a:gd name="connsiteX13" fmla="*/ 2863 w 10000"/>
              <a:gd name="connsiteY13" fmla="*/ 8798 h 10599"/>
              <a:gd name="connsiteX14" fmla="*/ 3341 w 10000"/>
              <a:gd name="connsiteY14" fmla="*/ 9259 h 10599"/>
              <a:gd name="connsiteX15" fmla="*/ 3883 w 10000"/>
              <a:gd name="connsiteY15" fmla="*/ 9720 h 10599"/>
              <a:gd name="connsiteX16" fmla="*/ 4469 w 10000"/>
              <a:gd name="connsiteY16" fmla="*/ 10167 h 10599"/>
              <a:gd name="connsiteX17" fmla="*/ 5076 w 10000"/>
              <a:gd name="connsiteY17" fmla="*/ 10599 h 10599"/>
              <a:gd name="connsiteX18" fmla="*/ 5336 w 10000"/>
              <a:gd name="connsiteY18" fmla="*/ 9144 h 10599"/>
              <a:gd name="connsiteX19" fmla="*/ 5575 w 10000"/>
              <a:gd name="connsiteY19" fmla="*/ 7674 h 10599"/>
              <a:gd name="connsiteX20" fmla="*/ 7787 w 10000"/>
              <a:gd name="connsiteY20" fmla="*/ 7515 h 10599"/>
              <a:gd name="connsiteX21" fmla="*/ 9978 w 10000"/>
              <a:gd name="connsiteY21" fmla="*/ 7343 h 10599"/>
              <a:gd name="connsiteX22" fmla="*/ 10000 w 10000"/>
              <a:gd name="connsiteY22" fmla="*/ 7343 h 10599"/>
              <a:gd name="connsiteX23" fmla="*/ 10000 w 10000"/>
              <a:gd name="connsiteY23" fmla="*/ 7343 h 10599"/>
              <a:gd name="connsiteX24" fmla="*/ 9610 w 10000"/>
              <a:gd name="connsiteY24" fmla="*/ 7083 h 10599"/>
              <a:gd name="connsiteX25" fmla="*/ 9284 w 10000"/>
              <a:gd name="connsiteY25" fmla="*/ 6824 h 10599"/>
              <a:gd name="connsiteX26" fmla="*/ 8959 w 10000"/>
              <a:gd name="connsiteY26" fmla="*/ 6536 h 10599"/>
              <a:gd name="connsiteX27" fmla="*/ 8655 w 10000"/>
              <a:gd name="connsiteY27" fmla="*/ 6262 h 10599"/>
              <a:gd name="connsiteX28" fmla="*/ 8373 w 10000"/>
              <a:gd name="connsiteY28" fmla="*/ 5959 h 10599"/>
              <a:gd name="connsiteX29" fmla="*/ 8134 w 10000"/>
              <a:gd name="connsiteY29" fmla="*/ 5671 h 10599"/>
              <a:gd name="connsiteX30" fmla="*/ 7896 w 10000"/>
              <a:gd name="connsiteY30" fmla="*/ 5354 h 10599"/>
              <a:gd name="connsiteX31" fmla="*/ 7701 w 10000"/>
              <a:gd name="connsiteY31" fmla="*/ 5051 h 10599"/>
              <a:gd name="connsiteX32" fmla="*/ 7527 w 10000"/>
              <a:gd name="connsiteY32" fmla="*/ 4734 h 10599"/>
              <a:gd name="connsiteX33" fmla="*/ 7375 w 10000"/>
              <a:gd name="connsiteY33" fmla="*/ 4417 h 10599"/>
              <a:gd name="connsiteX34" fmla="*/ 7223 w 10000"/>
              <a:gd name="connsiteY34" fmla="*/ 4086 h 10599"/>
              <a:gd name="connsiteX35" fmla="*/ 7137 w 10000"/>
              <a:gd name="connsiteY35" fmla="*/ 3769 h 10599"/>
              <a:gd name="connsiteX36" fmla="*/ 7050 w 10000"/>
              <a:gd name="connsiteY36" fmla="*/ 3438 h 10599"/>
              <a:gd name="connsiteX37" fmla="*/ 6985 w 10000"/>
              <a:gd name="connsiteY37" fmla="*/ 3106 h 10599"/>
              <a:gd name="connsiteX38" fmla="*/ 6941 w 10000"/>
              <a:gd name="connsiteY38" fmla="*/ 2775 h 10599"/>
              <a:gd name="connsiteX39" fmla="*/ 6941 w 10000"/>
              <a:gd name="connsiteY39" fmla="*/ 2443 h 10599"/>
              <a:gd name="connsiteX40" fmla="*/ 6941 w 10000"/>
              <a:gd name="connsiteY40" fmla="*/ 2443 h 10599"/>
              <a:gd name="connsiteX41" fmla="*/ 6941 w 10000"/>
              <a:gd name="connsiteY41" fmla="*/ 2443 h 10599"/>
              <a:gd name="connsiteX42" fmla="*/ 6941 w 10000"/>
              <a:gd name="connsiteY42" fmla="*/ 2443 h 10599"/>
              <a:gd name="connsiteX43" fmla="*/ 6941 w 10000"/>
              <a:gd name="connsiteY43" fmla="*/ 2429 h 10599"/>
              <a:gd name="connsiteX44" fmla="*/ 6941 w 10000"/>
              <a:gd name="connsiteY44" fmla="*/ 2429 h 10599"/>
              <a:gd name="connsiteX45" fmla="*/ 5206 w 10000"/>
              <a:gd name="connsiteY45" fmla="*/ 1521 h 10599"/>
              <a:gd name="connsiteX46" fmla="*/ 3649 w 10000"/>
              <a:gd name="connsiteY46" fmla="*/ 0 h 10599"/>
              <a:gd name="connsiteX47" fmla="*/ 1557 w 10000"/>
              <a:gd name="connsiteY47" fmla="*/ 1042 h 10599"/>
              <a:gd name="connsiteX48" fmla="*/ 22 w 10000"/>
              <a:gd name="connsiteY48" fmla="*/ 2429 h 10599"/>
              <a:gd name="connsiteX49" fmla="*/ 0 w 10000"/>
              <a:gd name="connsiteY49" fmla="*/ 2429 h 10599"/>
              <a:gd name="connsiteX0" fmla="*/ 0 w 10000"/>
              <a:gd name="connsiteY0" fmla="*/ 2429 h 10599"/>
              <a:gd name="connsiteX1" fmla="*/ 0 w 10000"/>
              <a:gd name="connsiteY1" fmla="*/ 2429 h 10599"/>
              <a:gd name="connsiteX2" fmla="*/ 22 w 10000"/>
              <a:gd name="connsiteY2" fmla="*/ 2991 h 10599"/>
              <a:gd name="connsiteX3" fmla="*/ 65 w 10000"/>
              <a:gd name="connsiteY3" fmla="*/ 3538 h 10599"/>
              <a:gd name="connsiteX4" fmla="*/ 174 w 10000"/>
              <a:gd name="connsiteY4" fmla="*/ 4086 h 10599"/>
              <a:gd name="connsiteX5" fmla="*/ 304 w 10000"/>
              <a:gd name="connsiteY5" fmla="*/ 4634 h 10599"/>
              <a:gd name="connsiteX6" fmla="*/ 477 w 10000"/>
              <a:gd name="connsiteY6" fmla="*/ 5181 h 10599"/>
              <a:gd name="connsiteX7" fmla="*/ 716 w 10000"/>
              <a:gd name="connsiteY7" fmla="*/ 5729 h 10599"/>
              <a:gd name="connsiteX8" fmla="*/ 954 w 10000"/>
              <a:gd name="connsiteY8" fmla="*/ 6262 h 10599"/>
              <a:gd name="connsiteX9" fmla="*/ 1258 w 10000"/>
              <a:gd name="connsiteY9" fmla="*/ 6781 h 10599"/>
              <a:gd name="connsiteX10" fmla="*/ 1605 w 10000"/>
              <a:gd name="connsiteY10" fmla="*/ 7299 h 10599"/>
              <a:gd name="connsiteX11" fmla="*/ 1974 w 10000"/>
              <a:gd name="connsiteY11" fmla="*/ 7804 h 10599"/>
              <a:gd name="connsiteX12" fmla="*/ 2386 w 10000"/>
              <a:gd name="connsiteY12" fmla="*/ 8308 h 10599"/>
              <a:gd name="connsiteX13" fmla="*/ 2863 w 10000"/>
              <a:gd name="connsiteY13" fmla="*/ 8798 h 10599"/>
              <a:gd name="connsiteX14" fmla="*/ 3341 w 10000"/>
              <a:gd name="connsiteY14" fmla="*/ 9259 h 10599"/>
              <a:gd name="connsiteX15" fmla="*/ 3883 w 10000"/>
              <a:gd name="connsiteY15" fmla="*/ 9720 h 10599"/>
              <a:gd name="connsiteX16" fmla="*/ 4469 w 10000"/>
              <a:gd name="connsiteY16" fmla="*/ 10167 h 10599"/>
              <a:gd name="connsiteX17" fmla="*/ 5076 w 10000"/>
              <a:gd name="connsiteY17" fmla="*/ 10599 h 10599"/>
              <a:gd name="connsiteX18" fmla="*/ 5336 w 10000"/>
              <a:gd name="connsiteY18" fmla="*/ 9144 h 10599"/>
              <a:gd name="connsiteX19" fmla="*/ 5575 w 10000"/>
              <a:gd name="connsiteY19" fmla="*/ 7674 h 10599"/>
              <a:gd name="connsiteX20" fmla="*/ 7787 w 10000"/>
              <a:gd name="connsiteY20" fmla="*/ 7515 h 10599"/>
              <a:gd name="connsiteX21" fmla="*/ 9978 w 10000"/>
              <a:gd name="connsiteY21" fmla="*/ 7343 h 10599"/>
              <a:gd name="connsiteX22" fmla="*/ 10000 w 10000"/>
              <a:gd name="connsiteY22" fmla="*/ 7343 h 10599"/>
              <a:gd name="connsiteX23" fmla="*/ 10000 w 10000"/>
              <a:gd name="connsiteY23" fmla="*/ 7343 h 10599"/>
              <a:gd name="connsiteX24" fmla="*/ 9610 w 10000"/>
              <a:gd name="connsiteY24" fmla="*/ 7083 h 10599"/>
              <a:gd name="connsiteX25" fmla="*/ 9284 w 10000"/>
              <a:gd name="connsiteY25" fmla="*/ 6824 h 10599"/>
              <a:gd name="connsiteX26" fmla="*/ 8959 w 10000"/>
              <a:gd name="connsiteY26" fmla="*/ 6536 h 10599"/>
              <a:gd name="connsiteX27" fmla="*/ 8655 w 10000"/>
              <a:gd name="connsiteY27" fmla="*/ 6262 h 10599"/>
              <a:gd name="connsiteX28" fmla="*/ 8373 w 10000"/>
              <a:gd name="connsiteY28" fmla="*/ 5959 h 10599"/>
              <a:gd name="connsiteX29" fmla="*/ 8134 w 10000"/>
              <a:gd name="connsiteY29" fmla="*/ 5671 h 10599"/>
              <a:gd name="connsiteX30" fmla="*/ 7896 w 10000"/>
              <a:gd name="connsiteY30" fmla="*/ 5354 h 10599"/>
              <a:gd name="connsiteX31" fmla="*/ 7701 w 10000"/>
              <a:gd name="connsiteY31" fmla="*/ 5051 h 10599"/>
              <a:gd name="connsiteX32" fmla="*/ 7527 w 10000"/>
              <a:gd name="connsiteY32" fmla="*/ 4734 h 10599"/>
              <a:gd name="connsiteX33" fmla="*/ 7375 w 10000"/>
              <a:gd name="connsiteY33" fmla="*/ 4417 h 10599"/>
              <a:gd name="connsiteX34" fmla="*/ 7223 w 10000"/>
              <a:gd name="connsiteY34" fmla="*/ 4086 h 10599"/>
              <a:gd name="connsiteX35" fmla="*/ 7137 w 10000"/>
              <a:gd name="connsiteY35" fmla="*/ 3769 h 10599"/>
              <a:gd name="connsiteX36" fmla="*/ 7050 w 10000"/>
              <a:gd name="connsiteY36" fmla="*/ 3438 h 10599"/>
              <a:gd name="connsiteX37" fmla="*/ 6985 w 10000"/>
              <a:gd name="connsiteY37" fmla="*/ 3106 h 10599"/>
              <a:gd name="connsiteX38" fmla="*/ 6941 w 10000"/>
              <a:gd name="connsiteY38" fmla="*/ 2775 h 10599"/>
              <a:gd name="connsiteX39" fmla="*/ 6941 w 10000"/>
              <a:gd name="connsiteY39" fmla="*/ 2443 h 10599"/>
              <a:gd name="connsiteX40" fmla="*/ 6941 w 10000"/>
              <a:gd name="connsiteY40" fmla="*/ 2443 h 10599"/>
              <a:gd name="connsiteX41" fmla="*/ 6941 w 10000"/>
              <a:gd name="connsiteY41" fmla="*/ 2443 h 10599"/>
              <a:gd name="connsiteX42" fmla="*/ 6941 w 10000"/>
              <a:gd name="connsiteY42" fmla="*/ 2443 h 10599"/>
              <a:gd name="connsiteX43" fmla="*/ 6941 w 10000"/>
              <a:gd name="connsiteY43" fmla="*/ 2429 h 10599"/>
              <a:gd name="connsiteX44" fmla="*/ 6941 w 10000"/>
              <a:gd name="connsiteY44" fmla="*/ 2429 h 10599"/>
              <a:gd name="connsiteX45" fmla="*/ 5206 w 10000"/>
              <a:gd name="connsiteY45" fmla="*/ 922 h 10599"/>
              <a:gd name="connsiteX46" fmla="*/ 3649 w 10000"/>
              <a:gd name="connsiteY46" fmla="*/ 0 h 10599"/>
              <a:gd name="connsiteX47" fmla="*/ 1557 w 10000"/>
              <a:gd name="connsiteY47" fmla="*/ 1042 h 10599"/>
              <a:gd name="connsiteX48" fmla="*/ 22 w 10000"/>
              <a:gd name="connsiteY48" fmla="*/ 2429 h 10599"/>
              <a:gd name="connsiteX49" fmla="*/ 0 w 10000"/>
              <a:gd name="connsiteY49" fmla="*/ 2429 h 1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599">
                <a:moveTo>
                  <a:pt x="0" y="2429"/>
                </a:moveTo>
                <a:lnTo>
                  <a:pt x="0" y="2429"/>
                </a:lnTo>
                <a:cubicBezTo>
                  <a:pt x="7" y="2616"/>
                  <a:pt x="15" y="2804"/>
                  <a:pt x="22" y="2991"/>
                </a:cubicBezTo>
                <a:cubicBezTo>
                  <a:pt x="36" y="3173"/>
                  <a:pt x="51" y="3356"/>
                  <a:pt x="65" y="3538"/>
                </a:cubicBezTo>
                <a:cubicBezTo>
                  <a:pt x="101" y="3721"/>
                  <a:pt x="138" y="3903"/>
                  <a:pt x="174" y="4086"/>
                </a:cubicBezTo>
                <a:cubicBezTo>
                  <a:pt x="217" y="4269"/>
                  <a:pt x="261" y="4451"/>
                  <a:pt x="304" y="4634"/>
                </a:cubicBezTo>
                <a:cubicBezTo>
                  <a:pt x="362" y="4816"/>
                  <a:pt x="419" y="4999"/>
                  <a:pt x="477" y="5181"/>
                </a:cubicBezTo>
                <a:lnTo>
                  <a:pt x="716" y="5729"/>
                </a:lnTo>
                <a:cubicBezTo>
                  <a:pt x="795" y="5907"/>
                  <a:pt x="875" y="6084"/>
                  <a:pt x="954" y="6262"/>
                </a:cubicBezTo>
                <a:lnTo>
                  <a:pt x="1258" y="6781"/>
                </a:lnTo>
                <a:lnTo>
                  <a:pt x="1605" y="7299"/>
                </a:lnTo>
                <a:lnTo>
                  <a:pt x="1974" y="7804"/>
                </a:lnTo>
                <a:lnTo>
                  <a:pt x="2386" y="8308"/>
                </a:lnTo>
                <a:lnTo>
                  <a:pt x="2863" y="8798"/>
                </a:lnTo>
                <a:lnTo>
                  <a:pt x="3341" y="9259"/>
                </a:lnTo>
                <a:lnTo>
                  <a:pt x="3883" y="9720"/>
                </a:lnTo>
                <a:lnTo>
                  <a:pt x="4469" y="10167"/>
                </a:lnTo>
                <a:lnTo>
                  <a:pt x="5076" y="10599"/>
                </a:lnTo>
                <a:cubicBezTo>
                  <a:pt x="5163" y="10114"/>
                  <a:pt x="5249" y="9629"/>
                  <a:pt x="5336" y="9144"/>
                </a:cubicBezTo>
                <a:cubicBezTo>
                  <a:pt x="5416" y="8654"/>
                  <a:pt x="5495" y="8164"/>
                  <a:pt x="5575" y="7674"/>
                </a:cubicBezTo>
                <a:lnTo>
                  <a:pt x="7787" y="7515"/>
                </a:lnTo>
                <a:lnTo>
                  <a:pt x="9978" y="7343"/>
                </a:lnTo>
                <a:lnTo>
                  <a:pt x="10000" y="7343"/>
                </a:lnTo>
                <a:lnTo>
                  <a:pt x="10000" y="7343"/>
                </a:lnTo>
                <a:lnTo>
                  <a:pt x="9610" y="7083"/>
                </a:lnTo>
                <a:lnTo>
                  <a:pt x="9284" y="6824"/>
                </a:lnTo>
                <a:lnTo>
                  <a:pt x="8959" y="6536"/>
                </a:lnTo>
                <a:lnTo>
                  <a:pt x="8655" y="6262"/>
                </a:lnTo>
                <a:lnTo>
                  <a:pt x="8373" y="5959"/>
                </a:lnTo>
                <a:lnTo>
                  <a:pt x="8134" y="5671"/>
                </a:lnTo>
                <a:lnTo>
                  <a:pt x="7896" y="5354"/>
                </a:lnTo>
                <a:lnTo>
                  <a:pt x="7701" y="5051"/>
                </a:lnTo>
                <a:lnTo>
                  <a:pt x="7527" y="4734"/>
                </a:lnTo>
                <a:lnTo>
                  <a:pt x="7375" y="4417"/>
                </a:lnTo>
                <a:cubicBezTo>
                  <a:pt x="7324" y="4307"/>
                  <a:pt x="7274" y="4196"/>
                  <a:pt x="7223" y="4086"/>
                </a:cubicBezTo>
                <a:cubicBezTo>
                  <a:pt x="7194" y="3980"/>
                  <a:pt x="7166" y="3875"/>
                  <a:pt x="7137" y="3769"/>
                </a:cubicBezTo>
                <a:cubicBezTo>
                  <a:pt x="7108" y="3659"/>
                  <a:pt x="7079" y="3548"/>
                  <a:pt x="7050" y="3438"/>
                </a:cubicBezTo>
                <a:cubicBezTo>
                  <a:pt x="7028" y="3327"/>
                  <a:pt x="7007" y="3217"/>
                  <a:pt x="6985" y="3106"/>
                </a:cubicBezTo>
                <a:cubicBezTo>
                  <a:pt x="6970" y="2996"/>
                  <a:pt x="6956" y="2885"/>
                  <a:pt x="6941" y="2775"/>
                </a:cubicBezTo>
                <a:lnTo>
                  <a:pt x="6941" y="2443"/>
                </a:lnTo>
                <a:lnTo>
                  <a:pt x="6941" y="2443"/>
                </a:lnTo>
                <a:lnTo>
                  <a:pt x="6941" y="2443"/>
                </a:lnTo>
                <a:lnTo>
                  <a:pt x="6941" y="2443"/>
                </a:lnTo>
                <a:lnTo>
                  <a:pt x="6941" y="2429"/>
                </a:lnTo>
                <a:lnTo>
                  <a:pt x="6941" y="2429"/>
                </a:lnTo>
                <a:lnTo>
                  <a:pt x="5206" y="922"/>
                </a:lnTo>
                <a:lnTo>
                  <a:pt x="3649" y="0"/>
                </a:lnTo>
                <a:lnTo>
                  <a:pt x="1557" y="1042"/>
                </a:lnTo>
                <a:lnTo>
                  <a:pt x="22" y="2429"/>
                </a:lnTo>
                <a:lnTo>
                  <a:pt x="0" y="2429"/>
                </a:lnTo>
                <a:close/>
              </a:path>
            </a:pathLst>
          </a:custGeom>
          <a:solidFill>
            <a:schemeClr val="accent2">
              <a:lumMod val="75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0" name="Freeform 7"/>
          <p:cNvSpPr>
            <a:spLocks/>
          </p:cNvSpPr>
          <p:nvPr/>
        </p:nvSpPr>
        <p:spPr bwMode="auto">
          <a:xfrm rot="18900000">
            <a:off x="3937112" y="4062699"/>
            <a:ext cx="1299378" cy="1577733"/>
          </a:xfrm>
          <a:custGeom>
            <a:avLst/>
            <a:gdLst/>
            <a:ahLst/>
            <a:cxnLst>
              <a:cxn ang="0">
                <a:pos x="470" y="0"/>
              </a:cxn>
              <a:cxn ang="0">
                <a:pos x="470" y="0"/>
              </a:cxn>
              <a:cxn ang="0">
                <a:pos x="416" y="56"/>
              </a:cxn>
              <a:cxn ang="0">
                <a:pos x="366" y="114"/>
              </a:cxn>
              <a:cxn ang="0">
                <a:pos x="318" y="174"/>
              </a:cxn>
              <a:cxn ang="0">
                <a:pos x="274" y="238"/>
              </a:cxn>
              <a:cxn ang="0">
                <a:pos x="232" y="302"/>
              </a:cxn>
              <a:cxn ang="0">
                <a:pos x="194" y="370"/>
              </a:cxn>
              <a:cxn ang="0">
                <a:pos x="158" y="438"/>
              </a:cxn>
              <a:cxn ang="0">
                <a:pos x="126" y="510"/>
              </a:cxn>
              <a:cxn ang="0">
                <a:pos x="98" y="582"/>
              </a:cxn>
              <a:cxn ang="0">
                <a:pos x="72" y="658"/>
              </a:cxn>
              <a:cxn ang="0">
                <a:pos x="50" y="734"/>
              </a:cxn>
              <a:cxn ang="0">
                <a:pos x="32" y="810"/>
              </a:cxn>
              <a:cxn ang="0">
                <a:pos x="18" y="890"/>
              </a:cxn>
              <a:cxn ang="0">
                <a:pos x="8" y="970"/>
              </a:cxn>
              <a:cxn ang="0">
                <a:pos x="2" y="1052"/>
              </a:cxn>
              <a:cxn ang="0">
                <a:pos x="0" y="1134"/>
              </a:cxn>
              <a:cxn ang="0">
                <a:pos x="160" y="1006"/>
              </a:cxn>
              <a:cxn ang="0">
                <a:pos x="320" y="878"/>
              </a:cxn>
              <a:cxn ang="0">
                <a:pos x="480" y="1006"/>
              </a:cxn>
              <a:cxn ang="0">
                <a:pos x="640" y="1134"/>
              </a:cxn>
              <a:cxn ang="0">
                <a:pos x="640" y="1134"/>
              </a:cxn>
              <a:cxn ang="0">
                <a:pos x="640" y="1134"/>
              </a:cxn>
              <a:cxn ang="0">
                <a:pos x="640" y="1084"/>
              </a:cxn>
              <a:cxn ang="0">
                <a:pos x="644" y="1036"/>
              </a:cxn>
              <a:cxn ang="0">
                <a:pos x="650" y="988"/>
              </a:cxn>
              <a:cxn ang="0">
                <a:pos x="660" y="940"/>
              </a:cxn>
              <a:cxn ang="0">
                <a:pos x="670" y="894"/>
              </a:cxn>
              <a:cxn ang="0">
                <a:pos x="682" y="848"/>
              </a:cxn>
              <a:cxn ang="0">
                <a:pos x="698" y="804"/>
              </a:cxn>
              <a:cxn ang="0">
                <a:pos x="716" y="760"/>
              </a:cxn>
              <a:cxn ang="0">
                <a:pos x="734" y="716"/>
              </a:cxn>
              <a:cxn ang="0">
                <a:pos x="756" y="676"/>
              </a:cxn>
              <a:cxn ang="0">
                <a:pos x="780" y="636"/>
              </a:cxn>
              <a:cxn ang="0">
                <a:pos x="804" y="596"/>
              </a:cxn>
              <a:cxn ang="0">
                <a:pos x="832" y="558"/>
              </a:cxn>
              <a:cxn ang="0">
                <a:pos x="860" y="522"/>
              </a:cxn>
              <a:cxn ang="0">
                <a:pos x="890" y="488"/>
              </a:cxn>
              <a:cxn ang="0">
                <a:pos x="922" y="454"/>
              </a:cxn>
              <a:cxn ang="0">
                <a:pos x="922" y="454"/>
              </a:cxn>
              <a:cxn ang="0">
                <a:pos x="922" y="454"/>
              </a:cxn>
              <a:cxn ang="0">
                <a:pos x="922" y="454"/>
              </a:cxn>
              <a:cxn ang="0">
                <a:pos x="922" y="454"/>
              </a:cxn>
              <a:cxn ang="0">
                <a:pos x="922" y="452"/>
              </a:cxn>
              <a:cxn ang="0">
                <a:pos x="900" y="250"/>
              </a:cxn>
              <a:cxn ang="0">
                <a:pos x="878" y="48"/>
              </a:cxn>
              <a:cxn ang="0">
                <a:pos x="674" y="24"/>
              </a:cxn>
              <a:cxn ang="0">
                <a:pos x="472" y="2"/>
              </a:cxn>
              <a:cxn ang="0">
                <a:pos x="470" y="0"/>
              </a:cxn>
            </a:cxnLst>
            <a:rect l="0" t="0" r="r" b="b"/>
            <a:pathLst>
              <a:path w="922" h="1134">
                <a:moveTo>
                  <a:pt x="470" y="0"/>
                </a:moveTo>
                <a:lnTo>
                  <a:pt x="470" y="0"/>
                </a:lnTo>
                <a:lnTo>
                  <a:pt x="416" y="56"/>
                </a:lnTo>
                <a:lnTo>
                  <a:pt x="366" y="114"/>
                </a:lnTo>
                <a:lnTo>
                  <a:pt x="318" y="174"/>
                </a:lnTo>
                <a:lnTo>
                  <a:pt x="274" y="238"/>
                </a:lnTo>
                <a:lnTo>
                  <a:pt x="232" y="302"/>
                </a:lnTo>
                <a:lnTo>
                  <a:pt x="194" y="370"/>
                </a:lnTo>
                <a:lnTo>
                  <a:pt x="158" y="438"/>
                </a:lnTo>
                <a:lnTo>
                  <a:pt x="126" y="510"/>
                </a:lnTo>
                <a:lnTo>
                  <a:pt x="98" y="582"/>
                </a:lnTo>
                <a:lnTo>
                  <a:pt x="72" y="658"/>
                </a:lnTo>
                <a:lnTo>
                  <a:pt x="50" y="734"/>
                </a:lnTo>
                <a:lnTo>
                  <a:pt x="32" y="810"/>
                </a:lnTo>
                <a:lnTo>
                  <a:pt x="18" y="890"/>
                </a:lnTo>
                <a:lnTo>
                  <a:pt x="8" y="970"/>
                </a:lnTo>
                <a:lnTo>
                  <a:pt x="2" y="1052"/>
                </a:lnTo>
                <a:lnTo>
                  <a:pt x="0" y="1134"/>
                </a:lnTo>
                <a:lnTo>
                  <a:pt x="160" y="1006"/>
                </a:lnTo>
                <a:lnTo>
                  <a:pt x="320" y="878"/>
                </a:lnTo>
                <a:lnTo>
                  <a:pt x="480" y="1006"/>
                </a:lnTo>
                <a:lnTo>
                  <a:pt x="640" y="1134"/>
                </a:lnTo>
                <a:lnTo>
                  <a:pt x="640" y="1134"/>
                </a:lnTo>
                <a:lnTo>
                  <a:pt x="640" y="1134"/>
                </a:lnTo>
                <a:lnTo>
                  <a:pt x="640" y="1084"/>
                </a:lnTo>
                <a:lnTo>
                  <a:pt x="644" y="1036"/>
                </a:lnTo>
                <a:lnTo>
                  <a:pt x="650" y="988"/>
                </a:lnTo>
                <a:lnTo>
                  <a:pt x="660" y="940"/>
                </a:lnTo>
                <a:lnTo>
                  <a:pt x="670" y="894"/>
                </a:lnTo>
                <a:lnTo>
                  <a:pt x="682" y="848"/>
                </a:lnTo>
                <a:lnTo>
                  <a:pt x="698" y="804"/>
                </a:lnTo>
                <a:lnTo>
                  <a:pt x="716" y="760"/>
                </a:lnTo>
                <a:lnTo>
                  <a:pt x="734" y="716"/>
                </a:lnTo>
                <a:lnTo>
                  <a:pt x="756" y="676"/>
                </a:lnTo>
                <a:lnTo>
                  <a:pt x="780" y="636"/>
                </a:lnTo>
                <a:lnTo>
                  <a:pt x="804" y="596"/>
                </a:lnTo>
                <a:lnTo>
                  <a:pt x="832" y="558"/>
                </a:lnTo>
                <a:lnTo>
                  <a:pt x="860" y="522"/>
                </a:lnTo>
                <a:lnTo>
                  <a:pt x="890" y="488"/>
                </a:lnTo>
                <a:lnTo>
                  <a:pt x="922" y="454"/>
                </a:lnTo>
                <a:lnTo>
                  <a:pt x="922" y="454"/>
                </a:lnTo>
                <a:lnTo>
                  <a:pt x="922" y="454"/>
                </a:lnTo>
                <a:lnTo>
                  <a:pt x="922" y="454"/>
                </a:lnTo>
                <a:lnTo>
                  <a:pt x="922" y="454"/>
                </a:lnTo>
                <a:lnTo>
                  <a:pt x="922" y="452"/>
                </a:lnTo>
                <a:lnTo>
                  <a:pt x="900" y="250"/>
                </a:lnTo>
                <a:lnTo>
                  <a:pt x="878" y="48"/>
                </a:lnTo>
                <a:lnTo>
                  <a:pt x="674" y="24"/>
                </a:lnTo>
                <a:lnTo>
                  <a:pt x="472" y="2"/>
                </a:lnTo>
                <a:lnTo>
                  <a:pt x="470" y="0"/>
                </a:lnTo>
                <a:close/>
              </a:path>
            </a:pathLst>
          </a:custGeom>
          <a:solidFill>
            <a:schemeClr val="accent2">
              <a:lumMod val="75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1" name="Freeform 8"/>
          <p:cNvSpPr>
            <a:spLocks/>
          </p:cNvSpPr>
          <p:nvPr/>
        </p:nvSpPr>
        <p:spPr bwMode="auto">
          <a:xfrm rot="18900000">
            <a:off x="6037800" y="5314847"/>
            <a:ext cx="1598151" cy="1285560"/>
          </a:xfrm>
          <a:custGeom>
            <a:avLst/>
            <a:gdLst>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8871 w 10000"/>
              <a:gd name="connsiteY18" fmla="*/ 8268 h 10000"/>
              <a:gd name="connsiteX19" fmla="*/ 7743 w 10000"/>
              <a:gd name="connsiteY19" fmla="*/ 653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8871 w 10000"/>
              <a:gd name="connsiteY18" fmla="*/ 8268 h 10000"/>
              <a:gd name="connsiteX19" fmla="*/ 8467 w 10000"/>
              <a:gd name="connsiteY19" fmla="*/ 617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9450 w 10000"/>
              <a:gd name="connsiteY18" fmla="*/ 7908 h 10000"/>
              <a:gd name="connsiteX19" fmla="*/ 8467 w 10000"/>
              <a:gd name="connsiteY19" fmla="*/ 617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000">
                <a:moveTo>
                  <a:pt x="0" y="4913"/>
                </a:moveTo>
                <a:lnTo>
                  <a:pt x="0" y="4913"/>
                </a:lnTo>
                <a:lnTo>
                  <a:pt x="494" y="5476"/>
                </a:lnTo>
                <a:lnTo>
                  <a:pt x="1005" y="6017"/>
                </a:lnTo>
                <a:lnTo>
                  <a:pt x="1534" y="6537"/>
                </a:lnTo>
                <a:lnTo>
                  <a:pt x="2081" y="7035"/>
                </a:lnTo>
                <a:lnTo>
                  <a:pt x="2663" y="7489"/>
                </a:lnTo>
                <a:lnTo>
                  <a:pt x="3263" y="7900"/>
                </a:lnTo>
                <a:lnTo>
                  <a:pt x="3862" y="8290"/>
                </a:lnTo>
                <a:lnTo>
                  <a:pt x="4497" y="8636"/>
                </a:lnTo>
                <a:lnTo>
                  <a:pt x="5132" y="8939"/>
                </a:lnTo>
                <a:lnTo>
                  <a:pt x="5785" y="9221"/>
                </a:lnTo>
                <a:lnTo>
                  <a:pt x="6455" y="9459"/>
                </a:lnTo>
                <a:lnTo>
                  <a:pt x="7143" y="9654"/>
                </a:lnTo>
                <a:lnTo>
                  <a:pt x="7848" y="9805"/>
                </a:lnTo>
                <a:lnTo>
                  <a:pt x="8554" y="9913"/>
                </a:lnTo>
                <a:lnTo>
                  <a:pt x="9259" y="9978"/>
                </a:lnTo>
                <a:lnTo>
                  <a:pt x="10000" y="10000"/>
                </a:lnTo>
                <a:lnTo>
                  <a:pt x="9450" y="7908"/>
                </a:lnTo>
                <a:cubicBezTo>
                  <a:pt x="9315" y="7211"/>
                  <a:pt x="8602" y="6874"/>
                  <a:pt x="8467" y="6177"/>
                </a:cubicBezTo>
                <a:lnTo>
                  <a:pt x="9450" y="4805"/>
                </a:lnTo>
                <a:lnTo>
                  <a:pt x="10000" y="3074"/>
                </a:lnTo>
                <a:lnTo>
                  <a:pt x="10000" y="3074"/>
                </a:lnTo>
                <a:lnTo>
                  <a:pt x="10000" y="3074"/>
                </a:lnTo>
                <a:lnTo>
                  <a:pt x="9559" y="3052"/>
                </a:lnTo>
                <a:lnTo>
                  <a:pt x="9136" y="3009"/>
                </a:lnTo>
                <a:lnTo>
                  <a:pt x="8695" y="2944"/>
                </a:lnTo>
                <a:lnTo>
                  <a:pt x="8289" y="2857"/>
                </a:lnTo>
                <a:lnTo>
                  <a:pt x="7866" y="2749"/>
                </a:lnTo>
                <a:lnTo>
                  <a:pt x="7478" y="2597"/>
                </a:lnTo>
                <a:lnTo>
                  <a:pt x="7072" y="2446"/>
                </a:lnTo>
                <a:lnTo>
                  <a:pt x="6684" y="2251"/>
                </a:lnTo>
                <a:lnTo>
                  <a:pt x="6314" y="2035"/>
                </a:lnTo>
                <a:lnTo>
                  <a:pt x="5944" y="1818"/>
                </a:lnTo>
                <a:lnTo>
                  <a:pt x="5591" y="1558"/>
                </a:lnTo>
                <a:lnTo>
                  <a:pt x="5256" y="1299"/>
                </a:lnTo>
                <a:lnTo>
                  <a:pt x="4921" y="996"/>
                </a:lnTo>
                <a:lnTo>
                  <a:pt x="4603" y="693"/>
                </a:lnTo>
                <a:lnTo>
                  <a:pt x="4286" y="368"/>
                </a:lnTo>
                <a:lnTo>
                  <a:pt x="4004" y="22"/>
                </a:lnTo>
                <a:lnTo>
                  <a:pt x="4004" y="0"/>
                </a:lnTo>
                <a:cubicBezTo>
                  <a:pt x="3998" y="7"/>
                  <a:pt x="3992" y="15"/>
                  <a:pt x="3986" y="22"/>
                </a:cubicBezTo>
                <a:lnTo>
                  <a:pt x="3986" y="22"/>
                </a:lnTo>
                <a:lnTo>
                  <a:pt x="3986" y="0"/>
                </a:lnTo>
                <a:lnTo>
                  <a:pt x="3986" y="22"/>
                </a:lnTo>
                <a:lnTo>
                  <a:pt x="2205" y="260"/>
                </a:lnTo>
                <a:lnTo>
                  <a:pt x="406" y="498"/>
                </a:lnTo>
                <a:cubicBezTo>
                  <a:pt x="341" y="1234"/>
                  <a:pt x="277" y="1970"/>
                  <a:pt x="212" y="2706"/>
                </a:cubicBezTo>
                <a:cubicBezTo>
                  <a:pt x="147" y="3435"/>
                  <a:pt x="83" y="4163"/>
                  <a:pt x="18" y="4892"/>
                </a:cubicBezTo>
                <a:lnTo>
                  <a:pt x="0" y="4913"/>
                </a:lnTo>
                <a:close/>
              </a:path>
            </a:pathLst>
          </a:custGeom>
          <a:solidFill>
            <a:schemeClr val="accent2"/>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2" name="Freeform 9"/>
          <p:cNvSpPr>
            <a:spLocks/>
          </p:cNvSpPr>
          <p:nvPr/>
        </p:nvSpPr>
        <p:spPr bwMode="auto">
          <a:xfrm rot="18900000">
            <a:off x="6335451" y="1736460"/>
            <a:ext cx="1299378" cy="1938545"/>
          </a:xfrm>
          <a:custGeom>
            <a:avLst/>
            <a:gdLst>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64 w 10000"/>
              <a:gd name="connsiteY18" fmla="*/ 1492 h 10024"/>
              <a:gd name="connsiteX19" fmla="*/ 4425 w 10000"/>
              <a:gd name="connsiteY19" fmla="*/ 2959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64 w 10000"/>
              <a:gd name="connsiteY18" fmla="*/ 1492 h 10024"/>
              <a:gd name="connsiteX19" fmla="*/ 4407 w 10000"/>
              <a:gd name="connsiteY19" fmla="*/ 2995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46 w 10000"/>
              <a:gd name="connsiteY18" fmla="*/ 1433 h 10024"/>
              <a:gd name="connsiteX19" fmla="*/ 4407 w 10000"/>
              <a:gd name="connsiteY19" fmla="*/ 2995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46 w 10000"/>
              <a:gd name="connsiteY18" fmla="*/ 1433 h 10024"/>
              <a:gd name="connsiteX19" fmla="*/ 4372 w 10000"/>
              <a:gd name="connsiteY19" fmla="*/ 2924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024">
                <a:moveTo>
                  <a:pt x="10000" y="8182"/>
                </a:moveTo>
                <a:lnTo>
                  <a:pt x="10000" y="8182"/>
                </a:lnTo>
                <a:cubicBezTo>
                  <a:pt x="9993" y="8000"/>
                  <a:pt x="9985" y="7818"/>
                  <a:pt x="9978" y="7636"/>
                </a:cubicBezTo>
                <a:cubicBezTo>
                  <a:pt x="9956" y="7454"/>
                  <a:pt x="9935" y="7271"/>
                  <a:pt x="9913" y="7089"/>
                </a:cubicBezTo>
                <a:lnTo>
                  <a:pt x="9826" y="6528"/>
                </a:lnTo>
                <a:cubicBezTo>
                  <a:pt x="9776" y="6346"/>
                  <a:pt x="9725" y="6163"/>
                  <a:pt x="9675" y="5981"/>
                </a:cubicBezTo>
                <a:lnTo>
                  <a:pt x="9501" y="5448"/>
                </a:lnTo>
                <a:cubicBezTo>
                  <a:pt x="9429" y="5266"/>
                  <a:pt x="9356" y="5084"/>
                  <a:pt x="9284" y="4902"/>
                </a:cubicBezTo>
                <a:lnTo>
                  <a:pt x="9024" y="4369"/>
                </a:lnTo>
                <a:lnTo>
                  <a:pt x="8720" y="3851"/>
                </a:lnTo>
                <a:lnTo>
                  <a:pt x="8395" y="3333"/>
                </a:lnTo>
                <a:lnTo>
                  <a:pt x="8004" y="2830"/>
                </a:lnTo>
                <a:lnTo>
                  <a:pt x="7592" y="2326"/>
                </a:lnTo>
                <a:lnTo>
                  <a:pt x="7137" y="1837"/>
                </a:lnTo>
                <a:lnTo>
                  <a:pt x="6638" y="1362"/>
                </a:lnTo>
                <a:lnTo>
                  <a:pt x="6095" y="902"/>
                </a:lnTo>
                <a:lnTo>
                  <a:pt x="5531" y="456"/>
                </a:lnTo>
                <a:lnTo>
                  <a:pt x="4867" y="0"/>
                </a:lnTo>
                <a:cubicBezTo>
                  <a:pt x="4799" y="497"/>
                  <a:pt x="4714" y="936"/>
                  <a:pt x="4646" y="1433"/>
                </a:cubicBezTo>
                <a:cubicBezTo>
                  <a:pt x="4566" y="1922"/>
                  <a:pt x="4452" y="2435"/>
                  <a:pt x="4372" y="2924"/>
                </a:cubicBezTo>
                <a:lnTo>
                  <a:pt x="2213" y="3118"/>
                </a:lnTo>
                <a:lnTo>
                  <a:pt x="0" y="3276"/>
                </a:lnTo>
                <a:lnTo>
                  <a:pt x="0" y="3290"/>
                </a:lnTo>
                <a:lnTo>
                  <a:pt x="0" y="3290"/>
                </a:lnTo>
                <a:lnTo>
                  <a:pt x="369" y="3549"/>
                </a:lnTo>
                <a:lnTo>
                  <a:pt x="716" y="3808"/>
                </a:lnTo>
                <a:lnTo>
                  <a:pt x="1041" y="4082"/>
                </a:lnTo>
                <a:lnTo>
                  <a:pt x="1345" y="4369"/>
                </a:lnTo>
                <a:lnTo>
                  <a:pt x="1605" y="4657"/>
                </a:lnTo>
                <a:lnTo>
                  <a:pt x="1866" y="4959"/>
                </a:lnTo>
                <a:lnTo>
                  <a:pt x="2082" y="5261"/>
                </a:lnTo>
                <a:cubicBezTo>
                  <a:pt x="2154" y="5367"/>
                  <a:pt x="2227" y="5472"/>
                  <a:pt x="2299" y="5578"/>
                </a:cubicBezTo>
                <a:lnTo>
                  <a:pt x="2473" y="5895"/>
                </a:lnTo>
                <a:cubicBezTo>
                  <a:pt x="2524" y="6000"/>
                  <a:pt x="2574" y="6106"/>
                  <a:pt x="2625" y="6211"/>
                </a:cubicBezTo>
                <a:cubicBezTo>
                  <a:pt x="2668" y="6317"/>
                  <a:pt x="2712" y="6422"/>
                  <a:pt x="2755" y="6528"/>
                </a:cubicBezTo>
                <a:lnTo>
                  <a:pt x="2863" y="6859"/>
                </a:lnTo>
                <a:lnTo>
                  <a:pt x="2950" y="7189"/>
                </a:lnTo>
                <a:cubicBezTo>
                  <a:pt x="2964" y="7299"/>
                  <a:pt x="2979" y="7410"/>
                  <a:pt x="2993" y="7520"/>
                </a:cubicBezTo>
                <a:cubicBezTo>
                  <a:pt x="3008" y="7630"/>
                  <a:pt x="3022" y="7741"/>
                  <a:pt x="3037" y="7851"/>
                </a:cubicBezTo>
                <a:cubicBezTo>
                  <a:pt x="3044" y="7961"/>
                  <a:pt x="3052" y="8072"/>
                  <a:pt x="3059" y="8182"/>
                </a:cubicBezTo>
                <a:lnTo>
                  <a:pt x="3037" y="8182"/>
                </a:lnTo>
                <a:lnTo>
                  <a:pt x="3059" y="8182"/>
                </a:lnTo>
                <a:lnTo>
                  <a:pt x="3059" y="8182"/>
                </a:lnTo>
                <a:lnTo>
                  <a:pt x="3059" y="8182"/>
                </a:lnTo>
                <a:lnTo>
                  <a:pt x="3059" y="8182"/>
                </a:lnTo>
                <a:lnTo>
                  <a:pt x="4772" y="9103"/>
                </a:lnTo>
                <a:lnTo>
                  <a:pt x="6508" y="10024"/>
                </a:lnTo>
                <a:lnTo>
                  <a:pt x="8243" y="9103"/>
                </a:lnTo>
                <a:lnTo>
                  <a:pt x="9978" y="8182"/>
                </a:lnTo>
                <a:lnTo>
                  <a:pt x="10000" y="8182"/>
                </a:lnTo>
                <a:close/>
              </a:path>
            </a:pathLst>
          </a:custGeom>
          <a:solidFill>
            <a:schemeClr val="tx2"/>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3" name="Freeform 10"/>
          <p:cNvSpPr>
            <a:spLocks/>
          </p:cNvSpPr>
          <p:nvPr/>
        </p:nvSpPr>
        <p:spPr bwMode="auto">
          <a:xfrm rot="18900000">
            <a:off x="6859358" y="4319651"/>
            <a:ext cx="1958936" cy="1282777"/>
          </a:xfrm>
          <a:custGeom>
            <a:avLst/>
            <a:gdLst/>
            <a:ahLst/>
            <a:cxnLst>
              <a:cxn ang="0">
                <a:pos x="256" y="922"/>
              </a:cxn>
              <a:cxn ang="0">
                <a:pos x="256" y="922"/>
              </a:cxn>
              <a:cxn ang="0">
                <a:pos x="332" y="920"/>
              </a:cxn>
              <a:cxn ang="0">
                <a:pos x="408" y="914"/>
              </a:cxn>
              <a:cxn ang="0">
                <a:pos x="486" y="906"/>
              </a:cxn>
              <a:cxn ang="0">
                <a:pos x="562" y="892"/>
              </a:cxn>
              <a:cxn ang="0">
                <a:pos x="636" y="876"/>
              </a:cxn>
              <a:cxn ang="0">
                <a:pos x="712" y="856"/>
              </a:cxn>
              <a:cxn ang="0">
                <a:pos x="786" y="832"/>
              </a:cxn>
              <a:cxn ang="0">
                <a:pos x="858" y="804"/>
              </a:cxn>
              <a:cxn ang="0">
                <a:pos x="930" y="774"/>
              </a:cxn>
              <a:cxn ang="0">
                <a:pos x="1000" y="738"/>
              </a:cxn>
              <a:cxn ang="0">
                <a:pos x="1070" y="700"/>
              </a:cxn>
              <a:cxn ang="0">
                <a:pos x="1138" y="658"/>
              </a:cxn>
              <a:cxn ang="0">
                <a:pos x="1204" y="612"/>
              </a:cxn>
              <a:cxn ang="0">
                <a:pos x="1268" y="562"/>
              </a:cxn>
              <a:cxn ang="0">
                <a:pos x="1330" y="510"/>
              </a:cxn>
              <a:cxn ang="0">
                <a:pos x="1390" y="452"/>
              </a:cxn>
              <a:cxn ang="0">
                <a:pos x="1186" y="430"/>
              </a:cxn>
              <a:cxn ang="0">
                <a:pos x="982" y="408"/>
              </a:cxn>
              <a:cxn ang="0">
                <a:pos x="960" y="204"/>
              </a:cxn>
              <a:cxn ang="0">
                <a:pos x="938" y="0"/>
              </a:cxn>
              <a:cxn ang="0">
                <a:pos x="936" y="0"/>
              </a:cxn>
              <a:cxn ang="0">
                <a:pos x="936" y="0"/>
              </a:cxn>
              <a:cxn ang="0">
                <a:pos x="900" y="34"/>
              </a:cxn>
              <a:cxn ang="0">
                <a:pos x="864" y="66"/>
              </a:cxn>
              <a:cxn ang="0">
                <a:pos x="826" y="96"/>
              </a:cxn>
              <a:cxn ang="0">
                <a:pos x="786" y="124"/>
              </a:cxn>
              <a:cxn ang="0">
                <a:pos x="746" y="148"/>
              </a:cxn>
              <a:cxn ang="0">
                <a:pos x="704" y="172"/>
              </a:cxn>
              <a:cxn ang="0">
                <a:pos x="662" y="192"/>
              </a:cxn>
              <a:cxn ang="0">
                <a:pos x="618" y="212"/>
              </a:cxn>
              <a:cxn ang="0">
                <a:pos x="574" y="228"/>
              </a:cxn>
              <a:cxn ang="0">
                <a:pos x="530" y="242"/>
              </a:cxn>
              <a:cxn ang="0">
                <a:pos x="486" y="254"/>
              </a:cxn>
              <a:cxn ang="0">
                <a:pos x="440" y="264"/>
              </a:cxn>
              <a:cxn ang="0">
                <a:pos x="394" y="272"/>
              </a:cxn>
              <a:cxn ang="0">
                <a:pos x="348" y="278"/>
              </a:cxn>
              <a:cxn ang="0">
                <a:pos x="302" y="280"/>
              </a:cxn>
              <a:cxn ang="0">
                <a:pos x="256" y="282"/>
              </a:cxn>
              <a:cxn ang="0">
                <a:pos x="256" y="282"/>
              </a:cxn>
              <a:cxn ang="0">
                <a:pos x="256" y="282"/>
              </a:cxn>
              <a:cxn ang="0">
                <a:pos x="256" y="282"/>
              </a:cxn>
              <a:cxn ang="0">
                <a:pos x="256" y="282"/>
              </a:cxn>
              <a:cxn ang="0">
                <a:pos x="256" y="282"/>
              </a:cxn>
              <a:cxn ang="0">
                <a:pos x="128" y="440"/>
              </a:cxn>
              <a:cxn ang="0">
                <a:pos x="0" y="600"/>
              </a:cxn>
              <a:cxn ang="0">
                <a:pos x="128" y="760"/>
              </a:cxn>
              <a:cxn ang="0">
                <a:pos x="256" y="920"/>
              </a:cxn>
              <a:cxn ang="0">
                <a:pos x="256" y="922"/>
              </a:cxn>
            </a:cxnLst>
            <a:rect l="0" t="0" r="r" b="b"/>
            <a:pathLst>
              <a:path w="1390" h="922">
                <a:moveTo>
                  <a:pt x="256" y="922"/>
                </a:moveTo>
                <a:lnTo>
                  <a:pt x="256" y="922"/>
                </a:lnTo>
                <a:lnTo>
                  <a:pt x="332" y="920"/>
                </a:lnTo>
                <a:lnTo>
                  <a:pt x="408" y="914"/>
                </a:lnTo>
                <a:lnTo>
                  <a:pt x="486" y="906"/>
                </a:lnTo>
                <a:lnTo>
                  <a:pt x="562" y="892"/>
                </a:lnTo>
                <a:lnTo>
                  <a:pt x="636" y="876"/>
                </a:lnTo>
                <a:lnTo>
                  <a:pt x="712" y="856"/>
                </a:lnTo>
                <a:lnTo>
                  <a:pt x="786" y="832"/>
                </a:lnTo>
                <a:lnTo>
                  <a:pt x="858" y="804"/>
                </a:lnTo>
                <a:lnTo>
                  <a:pt x="930" y="774"/>
                </a:lnTo>
                <a:lnTo>
                  <a:pt x="1000" y="738"/>
                </a:lnTo>
                <a:lnTo>
                  <a:pt x="1070" y="700"/>
                </a:lnTo>
                <a:lnTo>
                  <a:pt x="1138" y="658"/>
                </a:lnTo>
                <a:lnTo>
                  <a:pt x="1204" y="612"/>
                </a:lnTo>
                <a:lnTo>
                  <a:pt x="1268" y="562"/>
                </a:lnTo>
                <a:lnTo>
                  <a:pt x="1330" y="510"/>
                </a:lnTo>
                <a:lnTo>
                  <a:pt x="1390" y="452"/>
                </a:lnTo>
                <a:lnTo>
                  <a:pt x="1186" y="430"/>
                </a:lnTo>
                <a:lnTo>
                  <a:pt x="982" y="408"/>
                </a:lnTo>
                <a:lnTo>
                  <a:pt x="960" y="204"/>
                </a:lnTo>
                <a:lnTo>
                  <a:pt x="938" y="0"/>
                </a:lnTo>
                <a:lnTo>
                  <a:pt x="936" y="0"/>
                </a:lnTo>
                <a:lnTo>
                  <a:pt x="936" y="0"/>
                </a:lnTo>
                <a:lnTo>
                  <a:pt x="900" y="34"/>
                </a:lnTo>
                <a:lnTo>
                  <a:pt x="864" y="66"/>
                </a:lnTo>
                <a:lnTo>
                  <a:pt x="826" y="96"/>
                </a:lnTo>
                <a:lnTo>
                  <a:pt x="786" y="124"/>
                </a:lnTo>
                <a:lnTo>
                  <a:pt x="746" y="148"/>
                </a:lnTo>
                <a:lnTo>
                  <a:pt x="704" y="172"/>
                </a:lnTo>
                <a:lnTo>
                  <a:pt x="662" y="192"/>
                </a:lnTo>
                <a:lnTo>
                  <a:pt x="618" y="212"/>
                </a:lnTo>
                <a:lnTo>
                  <a:pt x="574" y="228"/>
                </a:lnTo>
                <a:lnTo>
                  <a:pt x="530" y="242"/>
                </a:lnTo>
                <a:lnTo>
                  <a:pt x="486" y="254"/>
                </a:lnTo>
                <a:lnTo>
                  <a:pt x="440" y="264"/>
                </a:lnTo>
                <a:lnTo>
                  <a:pt x="394" y="272"/>
                </a:lnTo>
                <a:lnTo>
                  <a:pt x="348" y="278"/>
                </a:lnTo>
                <a:lnTo>
                  <a:pt x="302" y="280"/>
                </a:lnTo>
                <a:lnTo>
                  <a:pt x="256" y="282"/>
                </a:lnTo>
                <a:lnTo>
                  <a:pt x="256" y="282"/>
                </a:lnTo>
                <a:lnTo>
                  <a:pt x="256" y="282"/>
                </a:lnTo>
                <a:lnTo>
                  <a:pt x="256" y="282"/>
                </a:lnTo>
                <a:lnTo>
                  <a:pt x="256" y="282"/>
                </a:lnTo>
                <a:lnTo>
                  <a:pt x="256" y="282"/>
                </a:lnTo>
                <a:lnTo>
                  <a:pt x="128" y="440"/>
                </a:lnTo>
                <a:lnTo>
                  <a:pt x="0" y="600"/>
                </a:lnTo>
                <a:lnTo>
                  <a:pt x="128" y="760"/>
                </a:lnTo>
                <a:lnTo>
                  <a:pt x="256" y="920"/>
                </a:lnTo>
                <a:lnTo>
                  <a:pt x="256" y="922"/>
                </a:lnTo>
                <a:close/>
              </a:path>
            </a:pathLst>
          </a:custGeom>
          <a:solidFill>
            <a:schemeClr val="accent2"/>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0" name="TextBox 79"/>
          <p:cNvSpPr txBox="1"/>
          <p:nvPr/>
        </p:nvSpPr>
        <p:spPr>
          <a:xfrm rot="4616507">
            <a:off x="6914659" y="3737147"/>
            <a:ext cx="1804435" cy="372313"/>
          </a:xfrm>
          <a:prstGeom prst="rect">
            <a:avLst/>
          </a:prstGeom>
          <a:noFill/>
        </p:spPr>
        <p:txBody>
          <a:bodyPr wrap="square" rtlCol="0">
            <a:prstTxWarp prst="textArchUp">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MONITOR</a:t>
            </a:r>
          </a:p>
        </p:txBody>
      </p:sp>
      <p:sp>
        <p:nvSpPr>
          <p:cNvPr id="81" name="TextBox 80"/>
          <p:cNvSpPr txBox="1"/>
          <p:nvPr/>
        </p:nvSpPr>
        <p:spPr>
          <a:xfrm rot="3169266">
            <a:off x="4173967" y="5106382"/>
            <a:ext cx="1569867" cy="372312"/>
          </a:xfrm>
          <a:prstGeom prst="rect">
            <a:avLst/>
          </a:prstGeom>
          <a:noFill/>
        </p:spPr>
        <p:txBody>
          <a:bodyPr wrap="square" rtlCol="0">
            <a:prstTxWarp prst="textArchDown">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SECURE</a:t>
            </a:r>
          </a:p>
        </p:txBody>
      </p:sp>
      <p:sp>
        <p:nvSpPr>
          <p:cNvPr id="82" name="TextBox 81"/>
          <p:cNvSpPr txBox="1"/>
          <p:nvPr/>
        </p:nvSpPr>
        <p:spPr>
          <a:xfrm rot="19153604">
            <a:off x="6462950" y="5392513"/>
            <a:ext cx="1639136" cy="372314"/>
          </a:xfrm>
          <a:prstGeom prst="rect">
            <a:avLst/>
          </a:prstGeom>
          <a:noFill/>
        </p:spPr>
        <p:txBody>
          <a:bodyPr wrap="square" rtlCol="0">
            <a:prstTxWarp prst="textArchDown">
              <a:avLst>
                <a:gd name="adj" fmla="val 20622710"/>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PROTECT</a:t>
            </a:r>
          </a:p>
        </p:txBody>
      </p:sp>
      <p:sp>
        <p:nvSpPr>
          <p:cNvPr id="83" name="TextBox 82"/>
          <p:cNvSpPr txBox="1"/>
          <p:nvPr/>
        </p:nvSpPr>
        <p:spPr>
          <a:xfrm rot="18160028">
            <a:off x="4124232" y="3283209"/>
            <a:ext cx="1628467" cy="372312"/>
          </a:xfrm>
          <a:prstGeom prst="rect">
            <a:avLst/>
          </a:prstGeom>
          <a:noFill/>
        </p:spPr>
        <p:txBody>
          <a:bodyPr wrap="square" rtlCol="0">
            <a:prstTxWarp prst="textArchUp">
              <a:avLst>
                <a:gd name="adj" fmla="val 9731060"/>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GOVERN</a:t>
            </a:r>
          </a:p>
        </p:txBody>
      </p:sp>
      <p:sp>
        <p:nvSpPr>
          <p:cNvPr id="84" name="TextBox 83"/>
          <p:cNvSpPr txBox="1"/>
          <p:nvPr/>
        </p:nvSpPr>
        <p:spPr>
          <a:xfrm rot="20450695">
            <a:off x="5229208" y="2570776"/>
            <a:ext cx="1341332" cy="406662"/>
          </a:xfrm>
          <a:prstGeom prst="rect">
            <a:avLst/>
          </a:prstGeom>
          <a:noFill/>
        </p:spPr>
        <p:txBody>
          <a:bodyPr wrap="square" rtlCol="0">
            <a:prstTxWarp prst="textArchUp">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BUILD</a:t>
            </a:r>
          </a:p>
        </p:txBody>
      </p:sp>
      <p:sp>
        <p:nvSpPr>
          <p:cNvPr id="85" name="TextBox 84"/>
          <p:cNvSpPr txBox="1"/>
          <p:nvPr/>
        </p:nvSpPr>
        <p:spPr>
          <a:xfrm rot="1872841">
            <a:off x="6230211" y="2716486"/>
            <a:ext cx="1691266" cy="459917"/>
          </a:xfrm>
          <a:prstGeom prst="rect">
            <a:avLst/>
          </a:prstGeom>
          <a:noFill/>
        </p:spPr>
        <p:txBody>
          <a:bodyPr wrap="square" rtlCol="0">
            <a:prstTxWarp prst="textArchUp">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CONFIG</a:t>
            </a:r>
          </a:p>
        </p:txBody>
      </p:sp>
      <p:cxnSp>
        <p:nvCxnSpPr>
          <p:cNvPr id="119" name="Straight Connector 118"/>
          <p:cNvCxnSpPr/>
          <p:nvPr/>
        </p:nvCxnSpPr>
        <p:spPr>
          <a:xfrm>
            <a:off x="425855" y="1287462"/>
            <a:ext cx="11584765" cy="0"/>
          </a:xfrm>
          <a:prstGeom prst="line">
            <a:avLst/>
          </a:prstGeom>
          <a:ln w="28575">
            <a:solidFill>
              <a:schemeClr val="tx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5548219" y="3734387"/>
            <a:ext cx="1458827" cy="985741"/>
          </a:xfrm>
          <a:prstGeom prst="rect">
            <a:avLst/>
          </a:prstGeom>
        </p:spPr>
      </p:pic>
      <p:grpSp>
        <p:nvGrpSpPr>
          <p:cNvPr id="24" name="Group 23"/>
          <p:cNvGrpSpPr/>
          <p:nvPr/>
        </p:nvGrpSpPr>
        <p:grpSpPr>
          <a:xfrm>
            <a:off x="8713625" y="5529040"/>
            <a:ext cx="2795159" cy="1280590"/>
            <a:chOff x="8682339" y="5016132"/>
            <a:chExt cx="2795159" cy="1280590"/>
          </a:xfrm>
          <a:noFill/>
        </p:grpSpPr>
        <p:pic>
          <p:nvPicPr>
            <p:cNvPr id="9" name="Picture 8"/>
            <p:cNvPicPr>
              <a:picLocks noChangeAspect="1"/>
            </p:cNvPicPr>
            <p:nvPr/>
          </p:nvPicPr>
          <p:blipFill>
            <a:blip r:embed="rId4"/>
            <a:stretch>
              <a:fillRect/>
            </a:stretch>
          </p:blipFill>
          <p:spPr>
            <a:xfrm>
              <a:off x="10867471" y="5686695"/>
              <a:ext cx="610027" cy="610027"/>
            </a:xfrm>
            <a:prstGeom prst="rect">
              <a:avLst/>
            </a:prstGeom>
            <a:grpFill/>
          </p:spPr>
        </p:pic>
        <p:pic>
          <p:nvPicPr>
            <p:cNvPr id="13" name="Picture 12"/>
            <p:cNvPicPr>
              <a:picLocks noChangeAspect="1"/>
            </p:cNvPicPr>
            <p:nvPr/>
          </p:nvPicPr>
          <p:blipFill>
            <a:blip r:embed="rId5"/>
            <a:stretch>
              <a:fillRect/>
            </a:stretch>
          </p:blipFill>
          <p:spPr>
            <a:xfrm>
              <a:off x="10867471" y="5016132"/>
              <a:ext cx="610027" cy="610027"/>
            </a:xfrm>
            <a:prstGeom prst="rect">
              <a:avLst/>
            </a:prstGeom>
            <a:grpFill/>
          </p:spPr>
        </p:pic>
        <p:sp>
          <p:nvSpPr>
            <p:cNvPr id="131" name="TextBox 130"/>
            <p:cNvSpPr txBox="1"/>
            <p:nvPr/>
          </p:nvSpPr>
          <p:spPr>
            <a:xfrm>
              <a:off x="8682339" y="5079989"/>
              <a:ext cx="2553874" cy="1173120"/>
            </a:xfrm>
            <a:prstGeom prst="rect">
              <a:avLst/>
            </a:prstGeom>
            <a:grpFill/>
          </p:spPr>
          <p:txBody>
            <a:bodyPr wrap="square" lIns="36000" tIns="0" rIns="0" bIns="0" rtlCol="0" anchor="ctr">
              <a:noAutofit/>
            </a:bodyPr>
            <a:lstStyle>
              <a:defPPr>
                <a:defRPr lang="en-US"/>
              </a:defPPr>
              <a:lvl1pPr marL="180975" indent="-180975">
                <a:lnSpc>
                  <a:spcPct val="90000"/>
                </a:lnSpc>
                <a:spcAft>
                  <a:spcPts val="600"/>
                </a:spcAft>
                <a:buFont typeface="Arial" panose="020B0604020202020204" pitchFamily="34" charset="0"/>
                <a:buChar char="•"/>
                <a:defRPr sz="1600">
                  <a:solidFill>
                    <a:schemeClr val="bg1"/>
                  </a:solidFill>
                </a:defRPr>
              </a:lvl1pPr>
            </a:lstStyle>
            <a:p>
              <a:pPr marL="0" marR="0" lvl="0" indent="0" algn="l" defTabSz="932742"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GB" sz="1600" b="1" i="0" u="none" strike="noStrike" kern="1200" cap="none" spc="0" normalizeH="0" baseline="0" noProof="0">
                  <a:ln>
                    <a:noFill/>
                  </a:ln>
                  <a:solidFill>
                    <a:srgbClr val="F8F8F8">
                      <a:lumMod val="25000"/>
                    </a:srgbClr>
                  </a:solidFill>
                  <a:effectLst/>
                  <a:uLnTx/>
                  <a:uFillTx/>
                  <a:latin typeface="Segoe UI"/>
                  <a:ea typeface="+mn-ea"/>
                  <a:cs typeface="+mn-cs"/>
                </a:rPr>
                <a:t> Protect</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Azure Backup</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Azure Site Recovery</a:t>
              </a:r>
            </a:p>
          </p:txBody>
        </p:sp>
      </p:grpSp>
      <p:grpSp>
        <p:nvGrpSpPr>
          <p:cNvPr id="21" name="Group 20"/>
          <p:cNvGrpSpPr/>
          <p:nvPr/>
        </p:nvGrpSpPr>
        <p:grpSpPr>
          <a:xfrm>
            <a:off x="8732972" y="3425254"/>
            <a:ext cx="2833456" cy="1298896"/>
            <a:chOff x="8732466" y="3071900"/>
            <a:chExt cx="2833456" cy="1298896"/>
          </a:xfrm>
          <a:noFill/>
        </p:grpSpPr>
        <p:pic>
          <p:nvPicPr>
            <p:cNvPr id="17" name="Picture 16"/>
            <p:cNvPicPr>
              <a:picLocks noChangeAspect="1"/>
            </p:cNvPicPr>
            <p:nvPr/>
          </p:nvPicPr>
          <p:blipFill>
            <a:blip r:embed="rId6"/>
            <a:stretch>
              <a:fillRect/>
            </a:stretch>
          </p:blipFill>
          <p:spPr>
            <a:xfrm>
              <a:off x="10903383" y="3071900"/>
              <a:ext cx="662539" cy="662539"/>
            </a:xfrm>
            <a:prstGeom prst="rect">
              <a:avLst/>
            </a:prstGeom>
            <a:grpFill/>
          </p:spPr>
        </p:pic>
        <p:pic>
          <p:nvPicPr>
            <p:cNvPr id="18" name="Picture 17"/>
            <p:cNvPicPr>
              <a:picLocks noChangeAspect="1"/>
            </p:cNvPicPr>
            <p:nvPr/>
          </p:nvPicPr>
          <p:blipFill>
            <a:blip r:embed="rId7"/>
            <a:stretch>
              <a:fillRect/>
            </a:stretch>
          </p:blipFill>
          <p:spPr>
            <a:xfrm>
              <a:off x="10975614" y="3822962"/>
              <a:ext cx="547834" cy="547834"/>
            </a:xfrm>
            <a:prstGeom prst="rect">
              <a:avLst/>
            </a:prstGeom>
            <a:grpFill/>
          </p:spPr>
        </p:pic>
        <p:sp>
          <p:nvSpPr>
            <p:cNvPr id="157" name="TextBox 156"/>
            <p:cNvSpPr txBox="1"/>
            <p:nvPr/>
          </p:nvSpPr>
          <p:spPr>
            <a:xfrm>
              <a:off x="8732466" y="3107682"/>
              <a:ext cx="2174399" cy="1227897"/>
            </a:xfrm>
            <a:prstGeom prst="rect">
              <a:avLst/>
            </a:prstGeom>
            <a:grpFill/>
          </p:spPr>
          <p:txBody>
            <a:bodyPr wrap="square" lIns="36000" tIns="0" rIns="0" bIns="0" rtlCol="0" anchor="ctr">
              <a:noAutofit/>
            </a:bodyPr>
            <a:lstStyle>
              <a:defPPr>
                <a:defRPr lang="en-US"/>
              </a:defPPr>
              <a:lvl1pPr marL="180975" indent="-180975">
                <a:lnSpc>
                  <a:spcPct val="90000"/>
                </a:lnSpc>
                <a:spcAft>
                  <a:spcPts val="600"/>
                </a:spcAft>
                <a:buFont typeface="Arial" panose="020B0604020202020204" pitchFamily="34" charset="0"/>
                <a:buChar char="•"/>
                <a:defRPr sz="1600">
                  <a:solidFill>
                    <a:schemeClr val="bg1"/>
                  </a:solidFill>
                </a:defRPr>
              </a:lvl1pPr>
            </a:lstStyle>
            <a:p>
              <a:pPr marL="0" marR="0" lvl="0" indent="0" algn="l" defTabSz="932742"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GB" sz="1600" b="1" i="0" u="none" strike="noStrike" kern="1200" cap="none" spc="0" normalizeH="0" baseline="0" noProof="0">
                  <a:ln>
                    <a:noFill/>
                  </a:ln>
                  <a:solidFill>
                    <a:srgbClr val="F8F8F8">
                      <a:lumMod val="25000"/>
                    </a:srgbClr>
                  </a:solidFill>
                  <a:effectLst/>
                  <a:uLnTx/>
                  <a:uFillTx/>
                  <a:latin typeface="Segoe UI"/>
                  <a:ea typeface="+mn-ea"/>
                  <a:cs typeface="+mn-cs"/>
                </a:rPr>
                <a:t> Monitor</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App Insights</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OMS Log Analytics</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Azure Monitoring</a:t>
              </a:r>
            </a:p>
          </p:txBody>
        </p:sp>
      </p:grpSp>
      <p:grpSp>
        <p:nvGrpSpPr>
          <p:cNvPr id="16" name="Group 15"/>
          <p:cNvGrpSpPr/>
          <p:nvPr/>
        </p:nvGrpSpPr>
        <p:grpSpPr>
          <a:xfrm>
            <a:off x="1014045" y="1455060"/>
            <a:ext cx="3524992" cy="1311076"/>
            <a:chOff x="1317269" y="1409030"/>
            <a:chExt cx="3524992" cy="1311076"/>
          </a:xfrm>
        </p:grpSpPr>
        <p:pic>
          <p:nvPicPr>
            <p:cNvPr id="2" name="Picture 1"/>
            <p:cNvPicPr>
              <a:picLocks noChangeAspect="1"/>
            </p:cNvPicPr>
            <p:nvPr/>
          </p:nvPicPr>
          <p:blipFill>
            <a:blip r:embed="rId8"/>
            <a:stretch>
              <a:fillRect/>
            </a:stretch>
          </p:blipFill>
          <p:spPr>
            <a:xfrm>
              <a:off x="1343608" y="1409030"/>
              <a:ext cx="551233" cy="551233"/>
            </a:xfrm>
            <a:prstGeom prst="rect">
              <a:avLst/>
            </a:prstGeom>
            <a:noFill/>
          </p:spPr>
        </p:pic>
        <p:pic>
          <p:nvPicPr>
            <p:cNvPr id="5" name="Picture 4"/>
            <p:cNvPicPr>
              <a:picLocks noChangeAspect="1"/>
            </p:cNvPicPr>
            <p:nvPr/>
          </p:nvPicPr>
          <p:blipFill>
            <a:blip r:embed="rId9"/>
            <a:stretch>
              <a:fillRect/>
            </a:stretch>
          </p:blipFill>
          <p:spPr>
            <a:xfrm>
              <a:off x="1317269" y="2092295"/>
              <a:ext cx="569669" cy="569669"/>
            </a:xfrm>
            <a:prstGeom prst="rect">
              <a:avLst/>
            </a:prstGeom>
            <a:noFill/>
          </p:spPr>
        </p:pic>
        <p:sp>
          <p:nvSpPr>
            <p:cNvPr id="8" name="TextBox 7"/>
            <p:cNvSpPr txBox="1"/>
            <p:nvPr/>
          </p:nvSpPr>
          <p:spPr>
            <a:xfrm>
              <a:off x="2062518" y="1449131"/>
              <a:ext cx="2779743" cy="1270975"/>
            </a:xfrm>
            <a:prstGeom prst="rect">
              <a:avLst/>
            </a:prstGeom>
            <a:noFill/>
          </p:spPr>
          <p:txBody>
            <a:bodyPr wrap="square" lIns="36000" tIns="0" rIns="0" bIns="0" rtlCol="0" anchor="ctr">
              <a:no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GB" sz="1600" b="1" i="0" u="none" strike="noStrike" kern="1200" cap="none" spc="0" normalizeH="0" baseline="0" noProof="0">
                  <a:ln>
                    <a:noFill/>
                  </a:ln>
                  <a:solidFill>
                    <a:srgbClr val="F8F8F8">
                      <a:lumMod val="25000"/>
                    </a:srgbClr>
                  </a:solidFill>
                  <a:effectLst/>
                  <a:uLnTx/>
                  <a:uFillTx/>
                  <a:latin typeface="Segoe UI"/>
                  <a:ea typeface="+mn-ea"/>
                  <a:cs typeface="+mn-cs"/>
                </a:rPr>
                <a:t> Build &amp; DevOps</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Visual Studio Team Services</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ARM Templates</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Azure </a:t>
              </a:r>
              <a:r>
                <a:rPr kumimoji="0" lang="en-GB" sz="1600" b="0" i="0" u="none" strike="noStrike" kern="1200" cap="none" spc="0" normalizeH="0" baseline="0" noProof="0" err="1">
                  <a:ln>
                    <a:noFill/>
                  </a:ln>
                  <a:solidFill>
                    <a:srgbClr val="F8F8F8">
                      <a:lumMod val="25000"/>
                    </a:srgbClr>
                  </a:solidFill>
                  <a:effectLst/>
                  <a:uLnTx/>
                  <a:uFillTx/>
                  <a:latin typeface="Segoe UI"/>
                  <a:ea typeface="+mn-ea"/>
                  <a:cs typeface="+mn-cs"/>
                </a:rPr>
                <a:t>DevTest</a:t>
              </a: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 Labs</a:t>
              </a:r>
            </a:p>
          </p:txBody>
        </p:sp>
      </p:grpSp>
      <p:grpSp>
        <p:nvGrpSpPr>
          <p:cNvPr id="25" name="Group 24"/>
          <p:cNvGrpSpPr/>
          <p:nvPr/>
        </p:nvGrpSpPr>
        <p:grpSpPr>
          <a:xfrm>
            <a:off x="991686" y="5441478"/>
            <a:ext cx="3384256" cy="1407824"/>
            <a:chOff x="1294910" y="5545822"/>
            <a:chExt cx="3384256" cy="1407824"/>
          </a:xfrm>
          <a:noFill/>
        </p:grpSpPr>
        <p:pic>
          <p:nvPicPr>
            <p:cNvPr id="15" name="Picture 14"/>
            <p:cNvPicPr>
              <a:picLocks noChangeAspect="1"/>
            </p:cNvPicPr>
            <p:nvPr/>
          </p:nvPicPr>
          <p:blipFill>
            <a:blip r:embed="rId10"/>
            <a:stretch>
              <a:fillRect/>
            </a:stretch>
          </p:blipFill>
          <p:spPr>
            <a:xfrm>
              <a:off x="1294910" y="6305018"/>
              <a:ext cx="648628" cy="648628"/>
            </a:xfrm>
            <a:prstGeom prst="rect">
              <a:avLst/>
            </a:prstGeom>
            <a:grpFill/>
          </p:spPr>
        </p:pic>
        <p:sp>
          <p:nvSpPr>
            <p:cNvPr id="130" name="TextBox 129"/>
            <p:cNvSpPr txBox="1"/>
            <p:nvPr/>
          </p:nvSpPr>
          <p:spPr>
            <a:xfrm>
              <a:off x="2057060" y="5606170"/>
              <a:ext cx="2622106" cy="1244564"/>
            </a:xfrm>
            <a:prstGeom prst="rect">
              <a:avLst/>
            </a:prstGeom>
            <a:grpFill/>
          </p:spPr>
          <p:txBody>
            <a:bodyPr wrap="square" lIns="36000" tIns="0" rIns="0" bIns="0" rtlCol="0" anchor="ctr">
              <a:noAutofit/>
            </a:bodyPr>
            <a:lstStyle>
              <a:defPPr>
                <a:defRPr lang="en-US"/>
              </a:defPPr>
              <a:lvl1pPr marL="180975" indent="-180975">
                <a:lnSpc>
                  <a:spcPct val="90000"/>
                </a:lnSpc>
                <a:spcAft>
                  <a:spcPts val="600"/>
                </a:spcAft>
                <a:buFont typeface="Arial" panose="020B0604020202020204" pitchFamily="34" charset="0"/>
                <a:buChar char="•"/>
                <a:defRPr sz="1600">
                  <a:solidFill>
                    <a:schemeClr val="bg1"/>
                  </a:solidFill>
                </a:defRPr>
              </a:lvl1pPr>
            </a:lstStyle>
            <a:p>
              <a:pPr marL="0" marR="0" lvl="0" indent="0" algn="l" defTabSz="932742"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GB" sz="1600" b="1" i="0" u="none" strike="noStrike" kern="1200" cap="none" spc="0" normalizeH="0" baseline="0" noProof="0">
                  <a:ln>
                    <a:noFill/>
                  </a:ln>
                  <a:solidFill>
                    <a:srgbClr val="F8F8F8">
                      <a:lumMod val="25000"/>
                    </a:srgbClr>
                  </a:solidFill>
                  <a:effectLst/>
                  <a:uLnTx/>
                  <a:uFillTx/>
                  <a:latin typeface="Segoe UI"/>
                  <a:ea typeface="+mn-ea"/>
                  <a:cs typeface="+mn-cs"/>
                </a:rPr>
                <a:t> Secure</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i="0" u="none" strike="noStrike" kern="1200" cap="none" spc="0" normalizeH="0" baseline="0" noProof="0">
                  <a:ln>
                    <a:noFill/>
                  </a:ln>
                  <a:solidFill>
                    <a:srgbClr val="F8F8F8">
                      <a:lumMod val="25000"/>
                    </a:srgbClr>
                  </a:solidFill>
                  <a:effectLst/>
                  <a:uLnTx/>
                  <a:uFillTx/>
                  <a:latin typeface="Segoe UI"/>
                  <a:ea typeface="+mn-ea"/>
                  <a:cs typeface="+mn-cs"/>
                </a:rPr>
                <a:t>Azure Security Centre</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Azure Key-vault</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Network Security Groups</a:t>
              </a:r>
            </a:p>
          </p:txBody>
        </p:sp>
        <p:pic>
          <p:nvPicPr>
            <p:cNvPr id="19" name="Picture 18"/>
            <p:cNvPicPr>
              <a:picLocks noChangeAspect="1"/>
            </p:cNvPicPr>
            <p:nvPr/>
          </p:nvPicPr>
          <p:blipFill>
            <a:blip r:embed="rId11"/>
            <a:stretch>
              <a:fillRect/>
            </a:stretch>
          </p:blipFill>
          <p:spPr>
            <a:xfrm>
              <a:off x="1310498" y="5545822"/>
              <a:ext cx="617453" cy="617453"/>
            </a:xfrm>
            <a:prstGeom prst="rect">
              <a:avLst/>
            </a:prstGeom>
            <a:grpFill/>
          </p:spPr>
        </p:pic>
      </p:grpSp>
      <p:grpSp>
        <p:nvGrpSpPr>
          <p:cNvPr id="26" name="Group 25"/>
          <p:cNvGrpSpPr/>
          <p:nvPr/>
        </p:nvGrpSpPr>
        <p:grpSpPr>
          <a:xfrm>
            <a:off x="998050" y="3497262"/>
            <a:ext cx="2959410" cy="1339974"/>
            <a:chOff x="1301274" y="3641278"/>
            <a:chExt cx="2959410" cy="1339974"/>
          </a:xfrm>
        </p:grpSpPr>
        <p:sp>
          <p:nvSpPr>
            <p:cNvPr id="138" name="TextBox 137"/>
            <p:cNvSpPr txBox="1"/>
            <p:nvPr/>
          </p:nvSpPr>
          <p:spPr>
            <a:xfrm>
              <a:off x="2057060" y="3702873"/>
              <a:ext cx="2203624" cy="1199588"/>
            </a:xfrm>
            <a:prstGeom prst="rect">
              <a:avLst/>
            </a:prstGeom>
            <a:noFill/>
          </p:spPr>
          <p:txBody>
            <a:bodyPr wrap="square" lIns="36000" tIns="0" rIns="0" bIns="0" rtlCol="0" anchor="ctr">
              <a:noAutofit/>
            </a:bodyPr>
            <a:lstStyle>
              <a:defPPr>
                <a:defRPr lang="en-US"/>
              </a:defPPr>
              <a:lvl1pPr marL="180975" indent="-180975">
                <a:lnSpc>
                  <a:spcPct val="90000"/>
                </a:lnSpc>
                <a:spcAft>
                  <a:spcPts val="600"/>
                </a:spcAft>
                <a:buFont typeface="Arial" panose="020B0604020202020204" pitchFamily="34" charset="0"/>
                <a:buChar char="•"/>
                <a:defRPr sz="1600">
                  <a:solidFill>
                    <a:schemeClr val="bg1"/>
                  </a:solidFill>
                </a:defRPr>
              </a:lvl1pPr>
            </a:lstStyle>
            <a:p>
              <a:pPr marL="0" marR="0" lvl="0" indent="0" algn="l" defTabSz="932742"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GB" sz="1600" b="1" i="0" u="none" strike="noStrike" kern="1200" cap="none" spc="0" normalizeH="0" baseline="0" noProof="0">
                  <a:ln>
                    <a:noFill/>
                  </a:ln>
                  <a:solidFill>
                    <a:srgbClr val="F8F8F8">
                      <a:lumMod val="25000"/>
                    </a:srgbClr>
                  </a:solidFill>
                  <a:effectLst/>
                  <a:uLnTx/>
                  <a:uFillTx/>
                  <a:latin typeface="Segoe UI"/>
                  <a:ea typeface="+mn-ea"/>
                  <a:cs typeface="+mn-cs"/>
                </a:rPr>
                <a:t> Govern</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Billing Hub</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Resource Policies</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Azure Advisor</a:t>
              </a:r>
            </a:p>
          </p:txBody>
        </p:sp>
        <p:pic>
          <p:nvPicPr>
            <p:cNvPr id="4" name="Picture 3"/>
            <p:cNvPicPr>
              <a:picLocks noChangeAspect="1"/>
            </p:cNvPicPr>
            <p:nvPr/>
          </p:nvPicPr>
          <p:blipFill>
            <a:blip r:embed="rId12"/>
            <a:stretch>
              <a:fillRect/>
            </a:stretch>
          </p:blipFill>
          <p:spPr>
            <a:xfrm>
              <a:off x="1312022" y="4345742"/>
              <a:ext cx="614405" cy="635510"/>
            </a:xfrm>
            <a:prstGeom prst="rect">
              <a:avLst/>
            </a:prstGeom>
          </p:spPr>
        </p:pic>
        <p:pic>
          <p:nvPicPr>
            <p:cNvPr id="6" name="Picture 5"/>
            <p:cNvPicPr>
              <a:picLocks noChangeAspect="1"/>
            </p:cNvPicPr>
            <p:nvPr/>
          </p:nvPicPr>
          <p:blipFill>
            <a:blip r:embed="rId13"/>
            <a:stretch>
              <a:fillRect/>
            </a:stretch>
          </p:blipFill>
          <p:spPr>
            <a:xfrm>
              <a:off x="1301274" y="3641278"/>
              <a:ext cx="635900" cy="635900"/>
            </a:xfrm>
            <a:prstGeom prst="rect">
              <a:avLst/>
            </a:prstGeom>
          </p:spPr>
        </p:pic>
      </p:grpSp>
      <p:grpSp>
        <p:nvGrpSpPr>
          <p:cNvPr id="20" name="Group 19"/>
          <p:cNvGrpSpPr/>
          <p:nvPr/>
        </p:nvGrpSpPr>
        <p:grpSpPr>
          <a:xfrm>
            <a:off x="8651573" y="1381549"/>
            <a:ext cx="2849326" cy="1274982"/>
            <a:chOff x="8674607" y="1482047"/>
            <a:chExt cx="2849326" cy="1274982"/>
          </a:xfrm>
          <a:noFill/>
        </p:grpSpPr>
        <p:sp>
          <p:nvSpPr>
            <p:cNvPr id="158" name="TextBox 157"/>
            <p:cNvSpPr txBox="1"/>
            <p:nvPr/>
          </p:nvSpPr>
          <p:spPr>
            <a:xfrm>
              <a:off x="8674607" y="1548888"/>
              <a:ext cx="2813472" cy="1208141"/>
            </a:xfrm>
            <a:prstGeom prst="rect">
              <a:avLst/>
            </a:prstGeom>
            <a:grpFill/>
          </p:spPr>
          <p:txBody>
            <a:bodyPr wrap="square" lIns="36000" tIns="0" rIns="0" bIns="0" rtlCol="0" anchor="ctr">
              <a:noAutofit/>
            </a:bodyPr>
            <a:lstStyle>
              <a:defPPr>
                <a:defRPr lang="en-US"/>
              </a:defPPr>
              <a:lvl1pPr marL="180975" indent="-180975">
                <a:lnSpc>
                  <a:spcPct val="90000"/>
                </a:lnSpc>
                <a:spcAft>
                  <a:spcPts val="600"/>
                </a:spcAft>
                <a:buFont typeface="Arial" panose="020B0604020202020204" pitchFamily="34" charset="0"/>
                <a:buChar char="•"/>
                <a:defRPr sz="1600">
                  <a:solidFill>
                    <a:schemeClr val="bg1"/>
                  </a:solidFill>
                </a:defRPr>
              </a:lvl1pPr>
            </a:lstStyle>
            <a:p>
              <a:pPr marL="0" marR="0" lvl="0" indent="0" algn="l" defTabSz="932742"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GB" sz="1600" b="1" i="0" u="none" strike="noStrike" kern="1200" cap="none" spc="0" normalizeH="0" baseline="0" noProof="0">
                  <a:ln>
                    <a:noFill/>
                  </a:ln>
                  <a:solidFill>
                    <a:srgbClr val="F8F8F8">
                      <a:lumMod val="25000"/>
                    </a:srgbClr>
                  </a:solidFill>
                  <a:effectLst/>
                  <a:uLnTx/>
                  <a:uFillTx/>
                  <a:latin typeface="Segoe UI"/>
                  <a:ea typeface="+mn-ea"/>
                  <a:cs typeface="+mn-cs"/>
                </a:rPr>
                <a:t> Configure</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Azure Automation</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Desired State Config</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ARM Templates</a:t>
              </a:r>
            </a:p>
          </p:txBody>
        </p:sp>
        <p:pic>
          <p:nvPicPr>
            <p:cNvPr id="11" name="Picture 10"/>
            <p:cNvPicPr>
              <a:picLocks noChangeAspect="1"/>
            </p:cNvPicPr>
            <p:nvPr/>
          </p:nvPicPr>
          <p:blipFill>
            <a:blip r:embed="rId14"/>
            <a:stretch>
              <a:fillRect/>
            </a:stretch>
          </p:blipFill>
          <p:spPr>
            <a:xfrm>
              <a:off x="10999154" y="2184492"/>
              <a:ext cx="506852" cy="506852"/>
            </a:xfrm>
            <a:prstGeom prst="rect">
              <a:avLst/>
            </a:prstGeom>
            <a:grpFill/>
          </p:spPr>
        </p:pic>
        <p:pic>
          <p:nvPicPr>
            <p:cNvPr id="12" name="Picture 11"/>
            <p:cNvPicPr>
              <a:picLocks noChangeAspect="1"/>
            </p:cNvPicPr>
            <p:nvPr/>
          </p:nvPicPr>
          <p:blipFill>
            <a:blip r:embed="rId15"/>
            <a:stretch>
              <a:fillRect/>
            </a:stretch>
          </p:blipFill>
          <p:spPr>
            <a:xfrm>
              <a:off x="10945374" y="1482047"/>
              <a:ext cx="578559" cy="578559"/>
            </a:xfrm>
            <a:prstGeom prst="rect">
              <a:avLst/>
            </a:prstGeom>
            <a:grpFill/>
          </p:spPr>
        </p:pic>
      </p:grpSp>
    </p:spTree>
    <p:extLst>
      <p:ext uri="{BB962C8B-B14F-4D97-AF65-F5344CB8AC3E}">
        <p14:creationId xmlns:p14="http://schemas.microsoft.com/office/powerpoint/2010/main" val="4023794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E907F-49E2-4189-92D3-40DE48A307E6}"/>
              </a:ext>
            </a:extLst>
          </p:cNvPr>
          <p:cNvSpPr>
            <a:spLocks noGrp="1"/>
          </p:cNvSpPr>
          <p:nvPr>
            <p:ph type="title"/>
          </p:nvPr>
        </p:nvSpPr>
        <p:spPr/>
        <p:txBody>
          <a:bodyPr/>
          <a:lstStyle/>
          <a:p>
            <a:r>
              <a:rPr lang="en-GB"/>
              <a:t>Complementary Services</a:t>
            </a:r>
          </a:p>
        </p:txBody>
      </p:sp>
      <p:grpSp>
        <p:nvGrpSpPr>
          <p:cNvPr id="50" name="Group 49">
            <a:extLst>
              <a:ext uri="{FF2B5EF4-FFF2-40B4-BE49-F238E27FC236}">
                <a16:creationId xmlns:a16="http://schemas.microsoft.com/office/drawing/2014/main" id="{CDC1412D-E255-469F-9372-DF2C2622FC2B}"/>
              </a:ext>
            </a:extLst>
          </p:cNvPr>
          <p:cNvGrpSpPr/>
          <p:nvPr/>
        </p:nvGrpSpPr>
        <p:grpSpPr>
          <a:xfrm>
            <a:off x="5176323" y="5439163"/>
            <a:ext cx="1617879" cy="1382478"/>
            <a:chOff x="2032718" y="1516619"/>
            <a:chExt cx="1617879" cy="1382478"/>
          </a:xfrm>
        </p:grpSpPr>
        <p:pic>
          <p:nvPicPr>
            <p:cNvPr id="7" name="Graphic 6">
              <a:extLst>
                <a:ext uri="{FF2B5EF4-FFF2-40B4-BE49-F238E27FC236}">
                  <a16:creationId xmlns:a16="http://schemas.microsoft.com/office/drawing/2014/main" id="{4CC67D2A-36CC-438F-B15D-BEFA399A82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98657" y="1516619"/>
              <a:ext cx="1240628" cy="1240628"/>
            </a:xfrm>
            <a:prstGeom prst="rect">
              <a:avLst/>
            </a:prstGeom>
          </p:spPr>
        </p:pic>
        <p:sp>
          <p:nvSpPr>
            <p:cNvPr id="45" name="TextBox 44">
              <a:extLst>
                <a:ext uri="{FF2B5EF4-FFF2-40B4-BE49-F238E27FC236}">
                  <a16:creationId xmlns:a16="http://schemas.microsoft.com/office/drawing/2014/main" id="{4AAEBC19-4645-49C7-9F15-1CDD139D9314}"/>
                </a:ext>
              </a:extLst>
            </p:cNvPr>
            <p:cNvSpPr txBox="1"/>
            <p:nvPr/>
          </p:nvSpPr>
          <p:spPr>
            <a:xfrm>
              <a:off x="2032718" y="2326633"/>
              <a:ext cx="1617879" cy="572464"/>
            </a:xfrm>
            <a:prstGeom prst="rect">
              <a:avLst/>
            </a:prstGeom>
            <a:noFill/>
          </p:spPr>
          <p:txBody>
            <a:bodyPr wrap="none" lIns="182880" tIns="146304" rIns="182880" bIns="146304" rtlCol="0">
              <a:spAutoFit/>
            </a:bodyPr>
            <a:lstStyle/>
            <a:p>
              <a:pPr algn="ctr">
                <a:lnSpc>
                  <a:spcPct val="90000"/>
                </a:lnSpc>
                <a:spcAft>
                  <a:spcPts val="600"/>
                </a:spcAft>
              </a:pPr>
              <a:r>
                <a:rPr lang="en-GB" sz="2000">
                  <a:gradFill>
                    <a:gsLst>
                      <a:gs pos="2917">
                        <a:schemeClr val="tx1"/>
                      </a:gs>
                      <a:gs pos="30000">
                        <a:schemeClr val="tx1"/>
                      </a:gs>
                    </a:gsLst>
                    <a:lin ang="5400000" scaled="0"/>
                  </a:gradFill>
                </a:rPr>
                <a:t>Azure CDN</a:t>
              </a:r>
            </a:p>
          </p:txBody>
        </p:sp>
      </p:grpSp>
      <p:grpSp>
        <p:nvGrpSpPr>
          <p:cNvPr id="49" name="Group 48">
            <a:extLst>
              <a:ext uri="{FF2B5EF4-FFF2-40B4-BE49-F238E27FC236}">
                <a16:creationId xmlns:a16="http://schemas.microsoft.com/office/drawing/2014/main" id="{BC7D16A3-8D6F-4B28-8C5D-7C7939909DFA}"/>
              </a:ext>
            </a:extLst>
          </p:cNvPr>
          <p:cNvGrpSpPr/>
          <p:nvPr/>
        </p:nvGrpSpPr>
        <p:grpSpPr>
          <a:xfrm>
            <a:off x="9437234" y="2961831"/>
            <a:ext cx="1731179" cy="1354696"/>
            <a:chOff x="1658138" y="3383310"/>
            <a:chExt cx="1731179" cy="1354696"/>
          </a:xfrm>
        </p:grpSpPr>
        <p:pic>
          <p:nvPicPr>
            <p:cNvPr id="11" name="Graphic 10">
              <a:extLst>
                <a:ext uri="{FF2B5EF4-FFF2-40B4-BE49-F238E27FC236}">
                  <a16:creationId xmlns:a16="http://schemas.microsoft.com/office/drawing/2014/main" id="{5C3379BB-4BE1-42B0-BD46-D3A40C3132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69579" y="3383310"/>
              <a:ext cx="908298" cy="908298"/>
            </a:xfrm>
            <a:prstGeom prst="rect">
              <a:avLst/>
            </a:prstGeom>
          </p:spPr>
        </p:pic>
        <p:sp>
          <p:nvSpPr>
            <p:cNvPr id="46" name="TextBox 45">
              <a:extLst>
                <a:ext uri="{FF2B5EF4-FFF2-40B4-BE49-F238E27FC236}">
                  <a16:creationId xmlns:a16="http://schemas.microsoft.com/office/drawing/2014/main" id="{164A1D97-022D-42A7-BE58-53EFF329E985}"/>
                </a:ext>
              </a:extLst>
            </p:cNvPr>
            <p:cNvSpPr txBox="1"/>
            <p:nvPr/>
          </p:nvSpPr>
          <p:spPr>
            <a:xfrm>
              <a:off x="1658138" y="4165542"/>
              <a:ext cx="1731179" cy="572464"/>
            </a:xfrm>
            <a:prstGeom prst="rect">
              <a:avLst/>
            </a:prstGeom>
            <a:noFill/>
          </p:spPr>
          <p:txBody>
            <a:bodyPr wrap="none" lIns="182880" tIns="146304" rIns="182880" bIns="146304" rtlCol="0">
              <a:spAutoFit/>
            </a:bodyPr>
            <a:lstStyle/>
            <a:p>
              <a:pPr algn="ctr">
                <a:lnSpc>
                  <a:spcPct val="90000"/>
                </a:lnSpc>
                <a:spcAft>
                  <a:spcPts val="600"/>
                </a:spcAft>
              </a:pPr>
              <a:r>
                <a:rPr lang="en-GB" sz="2000" err="1">
                  <a:gradFill>
                    <a:gsLst>
                      <a:gs pos="2917">
                        <a:schemeClr val="tx1"/>
                      </a:gs>
                      <a:gs pos="30000">
                        <a:schemeClr val="tx1"/>
                      </a:gs>
                    </a:gsLst>
                    <a:lin ang="5400000" scaled="0"/>
                  </a:gradFill>
                </a:rPr>
                <a:t>Redis</a:t>
              </a:r>
              <a:r>
                <a:rPr lang="en-GB" sz="2000">
                  <a:gradFill>
                    <a:gsLst>
                      <a:gs pos="2917">
                        <a:schemeClr val="tx1"/>
                      </a:gs>
                      <a:gs pos="30000">
                        <a:schemeClr val="tx1"/>
                      </a:gs>
                    </a:gsLst>
                    <a:lin ang="5400000" scaled="0"/>
                  </a:gradFill>
                </a:rPr>
                <a:t> Cache</a:t>
              </a:r>
            </a:p>
          </p:txBody>
        </p:sp>
      </p:grpSp>
      <p:grpSp>
        <p:nvGrpSpPr>
          <p:cNvPr id="48" name="Group 47">
            <a:extLst>
              <a:ext uri="{FF2B5EF4-FFF2-40B4-BE49-F238E27FC236}">
                <a16:creationId xmlns:a16="http://schemas.microsoft.com/office/drawing/2014/main" id="{5ED7B30F-DF04-43D8-883F-E5B0C05E1379}"/>
              </a:ext>
            </a:extLst>
          </p:cNvPr>
          <p:cNvGrpSpPr/>
          <p:nvPr/>
        </p:nvGrpSpPr>
        <p:grpSpPr>
          <a:xfrm>
            <a:off x="941064" y="2957298"/>
            <a:ext cx="1838901" cy="1617926"/>
            <a:chOff x="2339520" y="4720421"/>
            <a:chExt cx="1838901" cy="1617926"/>
          </a:xfrm>
        </p:grpSpPr>
        <p:pic>
          <p:nvPicPr>
            <p:cNvPr id="13" name="Graphic 12">
              <a:extLst>
                <a:ext uri="{FF2B5EF4-FFF2-40B4-BE49-F238E27FC236}">
                  <a16:creationId xmlns:a16="http://schemas.microsoft.com/office/drawing/2014/main" id="{E168D5B3-8FCD-43AC-A36D-8A936A91760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18971" y="4720421"/>
              <a:ext cx="1080000" cy="1080000"/>
            </a:xfrm>
            <a:prstGeom prst="rect">
              <a:avLst/>
            </a:prstGeom>
          </p:spPr>
        </p:pic>
        <p:sp>
          <p:nvSpPr>
            <p:cNvPr id="47" name="TextBox 46">
              <a:extLst>
                <a:ext uri="{FF2B5EF4-FFF2-40B4-BE49-F238E27FC236}">
                  <a16:creationId xmlns:a16="http://schemas.microsoft.com/office/drawing/2014/main" id="{988E7EC2-EEED-4042-B54D-D4D01AD64252}"/>
                </a:ext>
              </a:extLst>
            </p:cNvPr>
            <p:cNvSpPr txBox="1"/>
            <p:nvPr/>
          </p:nvSpPr>
          <p:spPr>
            <a:xfrm>
              <a:off x="2339520" y="5765883"/>
              <a:ext cx="1838901" cy="572464"/>
            </a:xfrm>
            <a:prstGeom prst="rect">
              <a:avLst/>
            </a:prstGeom>
            <a:noFill/>
          </p:spPr>
          <p:txBody>
            <a:bodyPr wrap="none" lIns="182880" tIns="146304" rIns="182880" bIns="146304" rtlCol="0">
              <a:spAutoFit/>
            </a:bodyPr>
            <a:lstStyle/>
            <a:p>
              <a:pPr algn="ctr">
                <a:lnSpc>
                  <a:spcPct val="90000"/>
                </a:lnSpc>
                <a:spcAft>
                  <a:spcPts val="600"/>
                </a:spcAft>
              </a:pPr>
              <a:r>
                <a:rPr lang="en-GB" sz="2000">
                  <a:gradFill>
                    <a:gsLst>
                      <a:gs pos="2917">
                        <a:schemeClr val="tx1"/>
                      </a:gs>
                      <a:gs pos="30000">
                        <a:schemeClr val="tx1"/>
                      </a:gs>
                    </a:gsLst>
                    <a:lin ang="5400000" scaled="0"/>
                  </a:gradFill>
                </a:rPr>
                <a:t>Azure Search</a:t>
              </a:r>
            </a:p>
          </p:txBody>
        </p:sp>
      </p:grpSp>
      <p:grpSp>
        <p:nvGrpSpPr>
          <p:cNvPr id="57" name="Group 56">
            <a:extLst>
              <a:ext uri="{FF2B5EF4-FFF2-40B4-BE49-F238E27FC236}">
                <a16:creationId xmlns:a16="http://schemas.microsoft.com/office/drawing/2014/main" id="{99EB13F4-350B-461C-95FD-80DD221CCD6A}"/>
              </a:ext>
            </a:extLst>
          </p:cNvPr>
          <p:cNvGrpSpPr/>
          <p:nvPr/>
        </p:nvGrpSpPr>
        <p:grpSpPr>
          <a:xfrm>
            <a:off x="7859397" y="4670995"/>
            <a:ext cx="2124749" cy="1377767"/>
            <a:chOff x="5828749" y="5219380"/>
            <a:chExt cx="2124749" cy="1377767"/>
          </a:xfrm>
        </p:grpSpPr>
        <p:pic>
          <p:nvPicPr>
            <p:cNvPr id="17" name="Graphic 16">
              <a:extLst>
                <a:ext uri="{FF2B5EF4-FFF2-40B4-BE49-F238E27FC236}">
                  <a16:creationId xmlns:a16="http://schemas.microsoft.com/office/drawing/2014/main" id="{BBE9CD19-9A84-45F0-93EC-36199D346BB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40316" y="5219380"/>
              <a:ext cx="901614" cy="901614"/>
            </a:xfrm>
            <a:prstGeom prst="rect">
              <a:avLst/>
            </a:prstGeom>
          </p:spPr>
        </p:pic>
        <p:sp>
          <p:nvSpPr>
            <p:cNvPr id="51" name="TextBox 50">
              <a:extLst>
                <a:ext uri="{FF2B5EF4-FFF2-40B4-BE49-F238E27FC236}">
                  <a16:creationId xmlns:a16="http://schemas.microsoft.com/office/drawing/2014/main" id="{C4E374F9-1F01-49FE-B5B6-4661B9C38E79}"/>
                </a:ext>
              </a:extLst>
            </p:cNvPr>
            <p:cNvSpPr txBox="1"/>
            <p:nvPr/>
          </p:nvSpPr>
          <p:spPr>
            <a:xfrm>
              <a:off x="5828749" y="6024683"/>
              <a:ext cx="2124749" cy="572464"/>
            </a:xfrm>
            <a:prstGeom prst="rect">
              <a:avLst/>
            </a:prstGeom>
            <a:noFill/>
          </p:spPr>
          <p:txBody>
            <a:bodyPr wrap="none" lIns="182880" tIns="146304" rIns="182880" bIns="146304" rtlCol="0">
              <a:spAutoFit/>
            </a:bodyPr>
            <a:lstStyle/>
            <a:p>
              <a:pPr algn="ctr">
                <a:lnSpc>
                  <a:spcPct val="90000"/>
                </a:lnSpc>
                <a:spcAft>
                  <a:spcPts val="600"/>
                </a:spcAft>
              </a:pPr>
              <a:r>
                <a:rPr lang="en-GB" sz="2000">
                  <a:gradFill>
                    <a:gsLst>
                      <a:gs pos="2917">
                        <a:schemeClr val="tx1"/>
                      </a:gs>
                      <a:gs pos="30000">
                        <a:schemeClr val="tx1"/>
                      </a:gs>
                    </a:gsLst>
                    <a:lin ang="5400000" scaled="0"/>
                  </a:gradFill>
                </a:rPr>
                <a:t>Traffic Manager</a:t>
              </a:r>
            </a:p>
          </p:txBody>
        </p:sp>
      </p:grpSp>
      <p:grpSp>
        <p:nvGrpSpPr>
          <p:cNvPr id="56" name="Group 55">
            <a:extLst>
              <a:ext uri="{FF2B5EF4-FFF2-40B4-BE49-F238E27FC236}">
                <a16:creationId xmlns:a16="http://schemas.microsoft.com/office/drawing/2014/main" id="{9296E991-5FB0-4C59-8CB1-7BDA33F5E652}"/>
              </a:ext>
            </a:extLst>
          </p:cNvPr>
          <p:cNvGrpSpPr/>
          <p:nvPr/>
        </p:nvGrpSpPr>
        <p:grpSpPr>
          <a:xfrm>
            <a:off x="2456189" y="4670995"/>
            <a:ext cx="1654940" cy="1922611"/>
            <a:chOff x="8739078" y="3564656"/>
            <a:chExt cx="1654940" cy="1922611"/>
          </a:xfrm>
        </p:grpSpPr>
        <p:pic>
          <p:nvPicPr>
            <p:cNvPr id="15" name="Graphic 14">
              <a:extLst>
                <a:ext uri="{FF2B5EF4-FFF2-40B4-BE49-F238E27FC236}">
                  <a16:creationId xmlns:a16="http://schemas.microsoft.com/office/drawing/2014/main" id="{97CAB6A1-231F-4BBC-83C9-5861AFCFCDA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26549" y="3564656"/>
              <a:ext cx="1080000" cy="1080000"/>
            </a:xfrm>
            <a:prstGeom prst="rect">
              <a:avLst/>
            </a:prstGeom>
          </p:spPr>
        </p:pic>
        <p:sp>
          <p:nvSpPr>
            <p:cNvPr id="52" name="TextBox 51">
              <a:extLst>
                <a:ext uri="{FF2B5EF4-FFF2-40B4-BE49-F238E27FC236}">
                  <a16:creationId xmlns:a16="http://schemas.microsoft.com/office/drawing/2014/main" id="{EDB8391F-F86F-44F1-A86D-6176EB76B8B3}"/>
                </a:ext>
              </a:extLst>
            </p:cNvPr>
            <p:cNvSpPr txBox="1"/>
            <p:nvPr/>
          </p:nvSpPr>
          <p:spPr>
            <a:xfrm>
              <a:off x="8739078" y="4560860"/>
              <a:ext cx="1654940" cy="926407"/>
            </a:xfrm>
            <a:prstGeom prst="rect">
              <a:avLst/>
            </a:prstGeom>
            <a:noFill/>
          </p:spPr>
          <p:txBody>
            <a:bodyPr wrap="none" lIns="182880" tIns="146304" rIns="182880" bIns="146304" rtlCol="0">
              <a:spAutoFit/>
            </a:bodyPr>
            <a:lstStyle/>
            <a:p>
              <a:pPr algn="ctr">
                <a:lnSpc>
                  <a:spcPct val="90000"/>
                </a:lnSpc>
                <a:spcAft>
                  <a:spcPts val="600"/>
                </a:spcAft>
              </a:pPr>
              <a:r>
                <a:rPr lang="en-GB" sz="2000">
                  <a:gradFill>
                    <a:gsLst>
                      <a:gs pos="2917">
                        <a:schemeClr val="tx1"/>
                      </a:gs>
                      <a:gs pos="30000">
                        <a:schemeClr val="tx1"/>
                      </a:gs>
                    </a:gsLst>
                    <a:lin ang="5400000" scaled="0"/>
                  </a:gradFill>
                </a:rPr>
                <a:t>Application</a:t>
              </a:r>
            </a:p>
            <a:p>
              <a:pPr algn="ctr">
                <a:lnSpc>
                  <a:spcPct val="90000"/>
                </a:lnSpc>
                <a:spcAft>
                  <a:spcPts val="600"/>
                </a:spcAft>
              </a:pPr>
              <a:r>
                <a:rPr lang="en-GB" sz="2000">
                  <a:gradFill>
                    <a:gsLst>
                      <a:gs pos="2917">
                        <a:schemeClr val="tx1"/>
                      </a:gs>
                      <a:gs pos="30000">
                        <a:schemeClr val="tx1"/>
                      </a:gs>
                    </a:gsLst>
                    <a:lin ang="5400000" scaled="0"/>
                  </a:gradFill>
                </a:rPr>
                <a:t>Insights</a:t>
              </a:r>
            </a:p>
          </p:txBody>
        </p:sp>
      </p:grpSp>
      <p:grpSp>
        <p:nvGrpSpPr>
          <p:cNvPr id="58" name="Group 57">
            <a:extLst>
              <a:ext uri="{FF2B5EF4-FFF2-40B4-BE49-F238E27FC236}">
                <a16:creationId xmlns:a16="http://schemas.microsoft.com/office/drawing/2014/main" id="{77D707DA-BEF4-4058-B4F5-B0B793EA702B}"/>
              </a:ext>
            </a:extLst>
          </p:cNvPr>
          <p:cNvGrpSpPr/>
          <p:nvPr/>
        </p:nvGrpSpPr>
        <p:grpSpPr>
          <a:xfrm>
            <a:off x="2984460" y="1258524"/>
            <a:ext cx="1299074" cy="1489005"/>
            <a:chOff x="9819539" y="672849"/>
            <a:chExt cx="1299074" cy="1489005"/>
          </a:xfrm>
        </p:grpSpPr>
        <p:pic>
          <p:nvPicPr>
            <p:cNvPr id="38" name="Graphic 37">
              <a:extLst>
                <a:ext uri="{FF2B5EF4-FFF2-40B4-BE49-F238E27FC236}">
                  <a16:creationId xmlns:a16="http://schemas.microsoft.com/office/drawing/2014/main" id="{FE626D03-EA45-4095-8705-9F6813F5FCE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929076" y="672849"/>
              <a:ext cx="1080000" cy="1080000"/>
            </a:xfrm>
            <a:prstGeom prst="rect">
              <a:avLst/>
            </a:prstGeom>
          </p:spPr>
        </p:pic>
        <p:sp>
          <p:nvSpPr>
            <p:cNvPr id="53" name="TextBox 52">
              <a:extLst>
                <a:ext uri="{FF2B5EF4-FFF2-40B4-BE49-F238E27FC236}">
                  <a16:creationId xmlns:a16="http://schemas.microsoft.com/office/drawing/2014/main" id="{E0A26028-12EF-4127-807F-6C6A48806294}"/>
                </a:ext>
              </a:extLst>
            </p:cNvPr>
            <p:cNvSpPr txBox="1"/>
            <p:nvPr/>
          </p:nvSpPr>
          <p:spPr>
            <a:xfrm>
              <a:off x="9819539" y="1589390"/>
              <a:ext cx="1299074" cy="572464"/>
            </a:xfrm>
            <a:prstGeom prst="rect">
              <a:avLst/>
            </a:prstGeom>
            <a:noFill/>
          </p:spPr>
          <p:txBody>
            <a:bodyPr wrap="none" lIns="182880" tIns="146304" rIns="182880" bIns="146304" rtlCol="0">
              <a:spAutoFit/>
            </a:bodyPr>
            <a:lstStyle/>
            <a:p>
              <a:pPr algn="ctr">
                <a:lnSpc>
                  <a:spcPct val="90000"/>
                </a:lnSpc>
                <a:spcAft>
                  <a:spcPts val="600"/>
                </a:spcAft>
              </a:pPr>
              <a:r>
                <a:rPr lang="en-GB" sz="2000">
                  <a:gradFill>
                    <a:gsLst>
                      <a:gs pos="2917">
                        <a:schemeClr val="tx1"/>
                      </a:gs>
                      <a:gs pos="30000">
                        <a:schemeClr val="tx1"/>
                      </a:gs>
                    </a:gsLst>
                    <a:lin ang="5400000" scaled="0"/>
                  </a:gradFill>
                </a:rPr>
                <a:t>Xamarin</a:t>
              </a:r>
            </a:p>
          </p:txBody>
        </p:sp>
      </p:grpSp>
      <p:grpSp>
        <p:nvGrpSpPr>
          <p:cNvPr id="59" name="Group 58">
            <a:extLst>
              <a:ext uri="{FF2B5EF4-FFF2-40B4-BE49-F238E27FC236}">
                <a16:creationId xmlns:a16="http://schemas.microsoft.com/office/drawing/2014/main" id="{85F8EEF0-0806-4770-BBE2-AFDAAEBE2953}"/>
              </a:ext>
            </a:extLst>
          </p:cNvPr>
          <p:cNvGrpSpPr/>
          <p:nvPr/>
        </p:nvGrpSpPr>
        <p:grpSpPr>
          <a:xfrm>
            <a:off x="7484266" y="1258524"/>
            <a:ext cx="1952971" cy="1783462"/>
            <a:chOff x="7293922" y="1688394"/>
            <a:chExt cx="1952971" cy="1783462"/>
          </a:xfrm>
        </p:grpSpPr>
        <p:pic>
          <p:nvPicPr>
            <p:cNvPr id="19" name="Picture 18">
              <a:extLst>
                <a:ext uri="{FF2B5EF4-FFF2-40B4-BE49-F238E27FC236}">
                  <a16:creationId xmlns:a16="http://schemas.microsoft.com/office/drawing/2014/main" id="{6CD3B045-7ED0-48E8-BC44-5462653BEDC7}"/>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40000" contrast="40000"/>
                      </a14:imgEffect>
                    </a14:imgLayer>
                  </a14:imgProps>
                </a:ext>
              </a:extLst>
            </a:blip>
            <a:stretch>
              <a:fillRect/>
            </a:stretch>
          </p:blipFill>
          <p:spPr>
            <a:xfrm>
              <a:off x="7730405" y="1688394"/>
              <a:ext cx="1080000" cy="1080000"/>
            </a:xfrm>
            <a:prstGeom prst="rect">
              <a:avLst/>
            </a:prstGeom>
          </p:spPr>
        </p:pic>
        <p:sp>
          <p:nvSpPr>
            <p:cNvPr id="54" name="TextBox 53">
              <a:extLst>
                <a:ext uri="{FF2B5EF4-FFF2-40B4-BE49-F238E27FC236}">
                  <a16:creationId xmlns:a16="http://schemas.microsoft.com/office/drawing/2014/main" id="{5E4AECC1-09A9-405F-AEB8-278996DE59A6}"/>
                </a:ext>
              </a:extLst>
            </p:cNvPr>
            <p:cNvSpPr txBox="1"/>
            <p:nvPr/>
          </p:nvSpPr>
          <p:spPr>
            <a:xfrm>
              <a:off x="7293922" y="2622393"/>
              <a:ext cx="1952971" cy="849463"/>
            </a:xfrm>
            <a:prstGeom prst="rect">
              <a:avLst/>
            </a:prstGeom>
            <a:noFill/>
          </p:spPr>
          <p:txBody>
            <a:bodyPr wrap="none" lIns="182880" tIns="146304" rIns="182880" bIns="146304" rtlCol="0">
              <a:spAutoFit/>
            </a:bodyPr>
            <a:lstStyle/>
            <a:p>
              <a:pPr algn="ctr">
                <a:lnSpc>
                  <a:spcPct val="90000"/>
                </a:lnSpc>
                <a:spcAft>
                  <a:spcPts val="600"/>
                </a:spcAft>
              </a:pPr>
              <a:r>
                <a:rPr lang="en-GB" sz="2000">
                  <a:gradFill>
                    <a:gsLst>
                      <a:gs pos="2917">
                        <a:schemeClr val="tx1"/>
                      </a:gs>
                      <a:gs pos="30000">
                        <a:schemeClr val="tx1"/>
                      </a:gs>
                    </a:gsLst>
                    <a:lin ang="5400000" scaled="0"/>
                  </a:gradFill>
                </a:rPr>
                <a:t>Visual Studio</a:t>
              </a:r>
              <a:br>
                <a:rPr lang="en-GB" sz="2000">
                  <a:gradFill>
                    <a:gsLst>
                      <a:gs pos="2917">
                        <a:schemeClr val="tx1"/>
                      </a:gs>
                      <a:gs pos="30000">
                        <a:schemeClr val="tx1"/>
                      </a:gs>
                    </a:gsLst>
                    <a:lin ang="5400000" scaled="0"/>
                  </a:gradFill>
                </a:rPr>
              </a:br>
              <a:r>
                <a:rPr lang="en-GB" sz="2000">
                  <a:gradFill>
                    <a:gsLst>
                      <a:gs pos="2917">
                        <a:schemeClr val="tx1"/>
                      </a:gs>
                      <a:gs pos="30000">
                        <a:schemeClr val="tx1"/>
                      </a:gs>
                    </a:gsLst>
                    <a:lin ang="5400000" scaled="0"/>
                  </a:gradFill>
                </a:rPr>
                <a:t>Team Services</a:t>
              </a:r>
            </a:p>
          </p:txBody>
        </p:sp>
      </p:grpSp>
      <p:sp>
        <p:nvSpPr>
          <p:cNvPr id="55" name="Oval 54">
            <a:extLst>
              <a:ext uri="{FF2B5EF4-FFF2-40B4-BE49-F238E27FC236}">
                <a16:creationId xmlns:a16="http://schemas.microsoft.com/office/drawing/2014/main" id="{8008144B-7A46-47C8-844A-08FEA36D7809}"/>
              </a:ext>
            </a:extLst>
          </p:cNvPr>
          <p:cNvSpPr/>
          <p:nvPr/>
        </p:nvSpPr>
        <p:spPr bwMode="auto">
          <a:xfrm>
            <a:off x="4487048" y="2430456"/>
            <a:ext cx="2690819" cy="2690819"/>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B301B86C-1168-4B7E-B50D-9120308F4A3E}"/>
              </a:ext>
            </a:extLst>
          </p:cNvPr>
          <p:cNvSpPr txBox="1"/>
          <p:nvPr/>
        </p:nvSpPr>
        <p:spPr>
          <a:xfrm>
            <a:off x="4842880" y="3932996"/>
            <a:ext cx="1881028" cy="926407"/>
          </a:xfrm>
          <a:prstGeom prst="rect">
            <a:avLst/>
          </a:prstGeom>
          <a:noFill/>
        </p:spPr>
        <p:txBody>
          <a:bodyPr wrap="none" lIns="182880" tIns="146304" rIns="182880" bIns="146304" rtlCol="0">
            <a:spAutoFit/>
          </a:bodyPr>
          <a:lstStyle/>
          <a:p>
            <a:pPr algn="ctr">
              <a:lnSpc>
                <a:spcPct val="90000"/>
              </a:lnSpc>
              <a:spcAft>
                <a:spcPts val="600"/>
              </a:spcAft>
            </a:pPr>
            <a:r>
              <a:rPr lang="en-GB" sz="2000">
                <a:solidFill>
                  <a:schemeClr val="bg1">
                    <a:lumMod val="75000"/>
                  </a:schemeClr>
                </a:solidFill>
              </a:rPr>
              <a:t>Azure Web &amp;</a:t>
            </a:r>
          </a:p>
          <a:p>
            <a:pPr algn="ctr">
              <a:lnSpc>
                <a:spcPct val="90000"/>
              </a:lnSpc>
              <a:spcAft>
                <a:spcPts val="600"/>
              </a:spcAft>
            </a:pPr>
            <a:r>
              <a:rPr lang="en-GB" sz="2000">
                <a:solidFill>
                  <a:schemeClr val="bg1">
                    <a:lumMod val="75000"/>
                  </a:schemeClr>
                </a:solidFill>
              </a:rPr>
              <a:t>Mobile Apps</a:t>
            </a:r>
          </a:p>
        </p:txBody>
      </p:sp>
      <p:pic>
        <p:nvPicPr>
          <p:cNvPr id="36" name="Graphic 35">
            <a:extLst>
              <a:ext uri="{FF2B5EF4-FFF2-40B4-BE49-F238E27FC236}">
                <a16:creationId xmlns:a16="http://schemas.microsoft.com/office/drawing/2014/main" id="{0040D9B4-95FC-4ED0-863D-69235E5F279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552889" y="2676636"/>
            <a:ext cx="832357" cy="832357"/>
          </a:xfrm>
          <a:prstGeom prst="rect">
            <a:avLst/>
          </a:prstGeom>
        </p:spPr>
      </p:pic>
      <p:pic>
        <p:nvPicPr>
          <p:cNvPr id="44" name="Graphic 43">
            <a:extLst>
              <a:ext uri="{FF2B5EF4-FFF2-40B4-BE49-F238E27FC236}">
                <a16:creationId xmlns:a16="http://schemas.microsoft.com/office/drawing/2014/main" id="{2DC4E01E-C5C1-42CD-9FAA-9B222651A56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060274" y="3259137"/>
            <a:ext cx="760085" cy="760085"/>
          </a:xfrm>
          <a:prstGeom prst="rect">
            <a:avLst/>
          </a:prstGeom>
        </p:spPr>
      </p:pic>
      <p:pic>
        <p:nvPicPr>
          <p:cNvPr id="24" name="Graphic 23">
            <a:extLst>
              <a:ext uri="{FF2B5EF4-FFF2-40B4-BE49-F238E27FC236}">
                <a16:creationId xmlns:a16="http://schemas.microsoft.com/office/drawing/2014/main" id="{C2FDB102-5D5B-44F7-8DA9-570573CC5B8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073787" y="3061017"/>
            <a:ext cx="958205" cy="958205"/>
          </a:xfrm>
          <a:prstGeom prst="rect">
            <a:avLst/>
          </a:prstGeom>
        </p:spPr>
      </p:pic>
    </p:spTree>
    <p:extLst>
      <p:ext uri="{BB962C8B-B14F-4D97-AF65-F5344CB8AC3E}">
        <p14:creationId xmlns:p14="http://schemas.microsoft.com/office/powerpoint/2010/main" val="20146998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p:cTn id="7" dur="500" fill="hold"/>
                                        <p:tgtEl>
                                          <p:spTgt spid="58"/>
                                        </p:tgtEl>
                                        <p:attrNameLst>
                                          <p:attrName>ppt_w</p:attrName>
                                        </p:attrNameLst>
                                      </p:cBhvr>
                                      <p:tavLst>
                                        <p:tav tm="0">
                                          <p:val>
                                            <p:fltVal val="0"/>
                                          </p:val>
                                        </p:tav>
                                        <p:tav tm="100000">
                                          <p:val>
                                            <p:strVal val="#ppt_w"/>
                                          </p:val>
                                        </p:tav>
                                      </p:tavLst>
                                    </p:anim>
                                    <p:anim calcmode="lin" valueType="num">
                                      <p:cBhvr>
                                        <p:cTn id="8" dur="500" fill="hold"/>
                                        <p:tgtEl>
                                          <p:spTgt spid="58"/>
                                        </p:tgtEl>
                                        <p:attrNameLst>
                                          <p:attrName>ppt_h</p:attrName>
                                        </p:attrNameLst>
                                      </p:cBhvr>
                                      <p:tavLst>
                                        <p:tav tm="0">
                                          <p:val>
                                            <p:fltVal val="0"/>
                                          </p:val>
                                        </p:tav>
                                        <p:tav tm="100000">
                                          <p:val>
                                            <p:strVal val="#ppt_h"/>
                                          </p:val>
                                        </p:tav>
                                      </p:tavLst>
                                    </p:anim>
                                    <p:animEffect transition="in" filter="fade">
                                      <p:cBhvr>
                                        <p:cTn id="9" dur="500"/>
                                        <p:tgtEl>
                                          <p:spTgt spid="58"/>
                                        </p:tgtEl>
                                      </p:cBhvr>
                                    </p:animEffect>
                                    <p:anim calcmode="lin" valueType="num">
                                      <p:cBhvr>
                                        <p:cTn id="10" dur="500" fill="hold"/>
                                        <p:tgtEl>
                                          <p:spTgt spid="58"/>
                                        </p:tgtEl>
                                        <p:attrNameLst>
                                          <p:attrName>ppt_x</p:attrName>
                                        </p:attrNameLst>
                                      </p:cBhvr>
                                      <p:tavLst>
                                        <p:tav tm="0">
                                          <p:val>
                                            <p:fltVal val="0.5"/>
                                          </p:val>
                                        </p:tav>
                                        <p:tav tm="100000">
                                          <p:val>
                                            <p:strVal val="#ppt_x"/>
                                          </p:val>
                                        </p:tav>
                                      </p:tavLst>
                                    </p:anim>
                                    <p:anim calcmode="lin" valueType="num">
                                      <p:cBhvr>
                                        <p:cTn id="11" dur="500" fill="hold"/>
                                        <p:tgtEl>
                                          <p:spTgt spid="58"/>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53" presetClass="entr" presetSubtype="528" fill="hold" nodeType="after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p:cTn id="15" dur="500" fill="hold"/>
                                        <p:tgtEl>
                                          <p:spTgt spid="48"/>
                                        </p:tgtEl>
                                        <p:attrNameLst>
                                          <p:attrName>ppt_w</p:attrName>
                                        </p:attrNameLst>
                                      </p:cBhvr>
                                      <p:tavLst>
                                        <p:tav tm="0">
                                          <p:val>
                                            <p:fltVal val="0"/>
                                          </p:val>
                                        </p:tav>
                                        <p:tav tm="100000">
                                          <p:val>
                                            <p:strVal val="#ppt_w"/>
                                          </p:val>
                                        </p:tav>
                                      </p:tavLst>
                                    </p:anim>
                                    <p:anim calcmode="lin" valueType="num">
                                      <p:cBhvr>
                                        <p:cTn id="16" dur="500" fill="hold"/>
                                        <p:tgtEl>
                                          <p:spTgt spid="48"/>
                                        </p:tgtEl>
                                        <p:attrNameLst>
                                          <p:attrName>ppt_h</p:attrName>
                                        </p:attrNameLst>
                                      </p:cBhvr>
                                      <p:tavLst>
                                        <p:tav tm="0">
                                          <p:val>
                                            <p:fltVal val="0"/>
                                          </p:val>
                                        </p:tav>
                                        <p:tav tm="100000">
                                          <p:val>
                                            <p:strVal val="#ppt_h"/>
                                          </p:val>
                                        </p:tav>
                                      </p:tavLst>
                                    </p:anim>
                                    <p:animEffect transition="in" filter="fade">
                                      <p:cBhvr>
                                        <p:cTn id="17" dur="500"/>
                                        <p:tgtEl>
                                          <p:spTgt spid="48"/>
                                        </p:tgtEl>
                                      </p:cBhvr>
                                    </p:animEffect>
                                    <p:anim calcmode="lin" valueType="num">
                                      <p:cBhvr>
                                        <p:cTn id="18" dur="500" fill="hold"/>
                                        <p:tgtEl>
                                          <p:spTgt spid="48"/>
                                        </p:tgtEl>
                                        <p:attrNameLst>
                                          <p:attrName>ppt_x</p:attrName>
                                        </p:attrNameLst>
                                      </p:cBhvr>
                                      <p:tavLst>
                                        <p:tav tm="0">
                                          <p:val>
                                            <p:fltVal val="0.5"/>
                                          </p:val>
                                        </p:tav>
                                        <p:tav tm="100000">
                                          <p:val>
                                            <p:strVal val="#ppt_x"/>
                                          </p:val>
                                        </p:tav>
                                      </p:tavLst>
                                    </p:anim>
                                    <p:anim calcmode="lin" valueType="num">
                                      <p:cBhvr>
                                        <p:cTn id="19" dur="500" fill="hold"/>
                                        <p:tgtEl>
                                          <p:spTgt spid="48"/>
                                        </p:tgtEl>
                                        <p:attrNameLst>
                                          <p:attrName>ppt_y</p:attrName>
                                        </p:attrNameLst>
                                      </p:cBhvr>
                                      <p:tavLst>
                                        <p:tav tm="0">
                                          <p:val>
                                            <p:fltVal val="0.5"/>
                                          </p:val>
                                        </p:tav>
                                        <p:tav tm="100000">
                                          <p:val>
                                            <p:strVal val="#ppt_y"/>
                                          </p:val>
                                        </p:tav>
                                      </p:tavLst>
                                    </p:anim>
                                  </p:childTnLst>
                                </p:cTn>
                              </p:par>
                            </p:childTnLst>
                          </p:cTn>
                        </p:par>
                        <p:par>
                          <p:cTn id="20" fill="hold">
                            <p:stCondLst>
                              <p:cond delay="1000"/>
                            </p:stCondLst>
                            <p:childTnLst>
                              <p:par>
                                <p:cTn id="21" presetID="53" presetClass="entr" presetSubtype="528" fill="hold" nodeType="afterEffect">
                                  <p:stCondLst>
                                    <p:cond delay="0"/>
                                  </p:stCondLst>
                                  <p:childTnLst>
                                    <p:set>
                                      <p:cBhvr>
                                        <p:cTn id="22" dur="1" fill="hold">
                                          <p:stCondLst>
                                            <p:cond delay="0"/>
                                          </p:stCondLst>
                                        </p:cTn>
                                        <p:tgtEl>
                                          <p:spTgt spid="56"/>
                                        </p:tgtEl>
                                        <p:attrNameLst>
                                          <p:attrName>style.visibility</p:attrName>
                                        </p:attrNameLst>
                                      </p:cBhvr>
                                      <p:to>
                                        <p:strVal val="visible"/>
                                      </p:to>
                                    </p:set>
                                    <p:anim calcmode="lin" valueType="num">
                                      <p:cBhvr>
                                        <p:cTn id="23" dur="500" fill="hold"/>
                                        <p:tgtEl>
                                          <p:spTgt spid="56"/>
                                        </p:tgtEl>
                                        <p:attrNameLst>
                                          <p:attrName>ppt_w</p:attrName>
                                        </p:attrNameLst>
                                      </p:cBhvr>
                                      <p:tavLst>
                                        <p:tav tm="0">
                                          <p:val>
                                            <p:fltVal val="0"/>
                                          </p:val>
                                        </p:tav>
                                        <p:tav tm="100000">
                                          <p:val>
                                            <p:strVal val="#ppt_w"/>
                                          </p:val>
                                        </p:tav>
                                      </p:tavLst>
                                    </p:anim>
                                    <p:anim calcmode="lin" valueType="num">
                                      <p:cBhvr>
                                        <p:cTn id="24" dur="500" fill="hold"/>
                                        <p:tgtEl>
                                          <p:spTgt spid="56"/>
                                        </p:tgtEl>
                                        <p:attrNameLst>
                                          <p:attrName>ppt_h</p:attrName>
                                        </p:attrNameLst>
                                      </p:cBhvr>
                                      <p:tavLst>
                                        <p:tav tm="0">
                                          <p:val>
                                            <p:fltVal val="0"/>
                                          </p:val>
                                        </p:tav>
                                        <p:tav tm="100000">
                                          <p:val>
                                            <p:strVal val="#ppt_h"/>
                                          </p:val>
                                        </p:tav>
                                      </p:tavLst>
                                    </p:anim>
                                    <p:animEffect transition="in" filter="fade">
                                      <p:cBhvr>
                                        <p:cTn id="25" dur="500"/>
                                        <p:tgtEl>
                                          <p:spTgt spid="56"/>
                                        </p:tgtEl>
                                      </p:cBhvr>
                                    </p:animEffect>
                                    <p:anim calcmode="lin" valueType="num">
                                      <p:cBhvr>
                                        <p:cTn id="26" dur="500" fill="hold"/>
                                        <p:tgtEl>
                                          <p:spTgt spid="56"/>
                                        </p:tgtEl>
                                        <p:attrNameLst>
                                          <p:attrName>ppt_x</p:attrName>
                                        </p:attrNameLst>
                                      </p:cBhvr>
                                      <p:tavLst>
                                        <p:tav tm="0">
                                          <p:val>
                                            <p:fltVal val="0.5"/>
                                          </p:val>
                                        </p:tav>
                                        <p:tav tm="100000">
                                          <p:val>
                                            <p:strVal val="#ppt_x"/>
                                          </p:val>
                                        </p:tav>
                                      </p:tavLst>
                                    </p:anim>
                                    <p:anim calcmode="lin" valueType="num">
                                      <p:cBhvr>
                                        <p:cTn id="27" dur="500" fill="hold"/>
                                        <p:tgtEl>
                                          <p:spTgt spid="56"/>
                                        </p:tgtEl>
                                        <p:attrNameLst>
                                          <p:attrName>ppt_y</p:attrName>
                                        </p:attrNameLst>
                                      </p:cBhvr>
                                      <p:tavLst>
                                        <p:tav tm="0">
                                          <p:val>
                                            <p:fltVal val="0.5"/>
                                          </p:val>
                                        </p:tav>
                                        <p:tav tm="100000">
                                          <p:val>
                                            <p:strVal val="#ppt_y"/>
                                          </p:val>
                                        </p:tav>
                                      </p:tavLst>
                                    </p:anim>
                                  </p:childTnLst>
                                </p:cTn>
                              </p:par>
                            </p:childTnLst>
                          </p:cTn>
                        </p:par>
                        <p:par>
                          <p:cTn id="28" fill="hold">
                            <p:stCondLst>
                              <p:cond delay="1500"/>
                            </p:stCondLst>
                            <p:childTnLst>
                              <p:par>
                                <p:cTn id="29" presetID="53" presetClass="entr" presetSubtype="528" fill="hold" nodeType="afterEffect">
                                  <p:stCondLst>
                                    <p:cond delay="0"/>
                                  </p:stCondLst>
                                  <p:childTnLst>
                                    <p:set>
                                      <p:cBhvr>
                                        <p:cTn id="30" dur="1" fill="hold">
                                          <p:stCondLst>
                                            <p:cond delay="0"/>
                                          </p:stCondLst>
                                        </p:cTn>
                                        <p:tgtEl>
                                          <p:spTgt spid="50"/>
                                        </p:tgtEl>
                                        <p:attrNameLst>
                                          <p:attrName>style.visibility</p:attrName>
                                        </p:attrNameLst>
                                      </p:cBhvr>
                                      <p:to>
                                        <p:strVal val="visible"/>
                                      </p:to>
                                    </p:set>
                                    <p:anim calcmode="lin" valueType="num">
                                      <p:cBhvr>
                                        <p:cTn id="31" dur="500" fill="hold"/>
                                        <p:tgtEl>
                                          <p:spTgt spid="50"/>
                                        </p:tgtEl>
                                        <p:attrNameLst>
                                          <p:attrName>ppt_w</p:attrName>
                                        </p:attrNameLst>
                                      </p:cBhvr>
                                      <p:tavLst>
                                        <p:tav tm="0">
                                          <p:val>
                                            <p:fltVal val="0"/>
                                          </p:val>
                                        </p:tav>
                                        <p:tav tm="100000">
                                          <p:val>
                                            <p:strVal val="#ppt_w"/>
                                          </p:val>
                                        </p:tav>
                                      </p:tavLst>
                                    </p:anim>
                                    <p:anim calcmode="lin" valueType="num">
                                      <p:cBhvr>
                                        <p:cTn id="32" dur="500" fill="hold"/>
                                        <p:tgtEl>
                                          <p:spTgt spid="50"/>
                                        </p:tgtEl>
                                        <p:attrNameLst>
                                          <p:attrName>ppt_h</p:attrName>
                                        </p:attrNameLst>
                                      </p:cBhvr>
                                      <p:tavLst>
                                        <p:tav tm="0">
                                          <p:val>
                                            <p:fltVal val="0"/>
                                          </p:val>
                                        </p:tav>
                                        <p:tav tm="100000">
                                          <p:val>
                                            <p:strVal val="#ppt_h"/>
                                          </p:val>
                                        </p:tav>
                                      </p:tavLst>
                                    </p:anim>
                                    <p:animEffect transition="in" filter="fade">
                                      <p:cBhvr>
                                        <p:cTn id="33" dur="500"/>
                                        <p:tgtEl>
                                          <p:spTgt spid="50"/>
                                        </p:tgtEl>
                                      </p:cBhvr>
                                    </p:animEffect>
                                    <p:anim calcmode="lin" valueType="num">
                                      <p:cBhvr>
                                        <p:cTn id="34" dur="500" fill="hold"/>
                                        <p:tgtEl>
                                          <p:spTgt spid="50"/>
                                        </p:tgtEl>
                                        <p:attrNameLst>
                                          <p:attrName>ppt_x</p:attrName>
                                        </p:attrNameLst>
                                      </p:cBhvr>
                                      <p:tavLst>
                                        <p:tav tm="0">
                                          <p:val>
                                            <p:fltVal val="0.5"/>
                                          </p:val>
                                        </p:tav>
                                        <p:tav tm="100000">
                                          <p:val>
                                            <p:strVal val="#ppt_x"/>
                                          </p:val>
                                        </p:tav>
                                      </p:tavLst>
                                    </p:anim>
                                    <p:anim calcmode="lin" valueType="num">
                                      <p:cBhvr>
                                        <p:cTn id="35" dur="500" fill="hold"/>
                                        <p:tgtEl>
                                          <p:spTgt spid="50"/>
                                        </p:tgtEl>
                                        <p:attrNameLst>
                                          <p:attrName>ppt_y</p:attrName>
                                        </p:attrNameLst>
                                      </p:cBhvr>
                                      <p:tavLst>
                                        <p:tav tm="0">
                                          <p:val>
                                            <p:fltVal val="0.5"/>
                                          </p:val>
                                        </p:tav>
                                        <p:tav tm="100000">
                                          <p:val>
                                            <p:strVal val="#ppt_y"/>
                                          </p:val>
                                        </p:tav>
                                      </p:tavLst>
                                    </p:anim>
                                  </p:childTnLst>
                                </p:cTn>
                              </p:par>
                            </p:childTnLst>
                          </p:cTn>
                        </p:par>
                        <p:par>
                          <p:cTn id="36" fill="hold">
                            <p:stCondLst>
                              <p:cond delay="2000"/>
                            </p:stCondLst>
                            <p:childTnLst>
                              <p:par>
                                <p:cTn id="37" presetID="53" presetClass="entr" presetSubtype="528" fill="hold" nodeType="afterEffect">
                                  <p:stCondLst>
                                    <p:cond delay="0"/>
                                  </p:stCondLst>
                                  <p:childTnLst>
                                    <p:set>
                                      <p:cBhvr>
                                        <p:cTn id="38" dur="1" fill="hold">
                                          <p:stCondLst>
                                            <p:cond delay="0"/>
                                          </p:stCondLst>
                                        </p:cTn>
                                        <p:tgtEl>
                                          <p:spTgt spid="57"/>
                                        </p:tgtEl>
                                        <p:attrNameLst>
                                          <p:attrName>style.visibility</p:attrName>
                                        </p:attrNameLst>
                                      </p:cBhvr>
                                      <p:to>
                                        <p:strVal val="visible"/>
                                      </p:to>
                                    </p:set>
                                    <p:anim calcmode="lin" valueType="num">
                                      <p:cBhvr>
                                        <p:cTn id="39" dur="500" fill="hold"/>
                                        <p:tgtEl>
                                          <p:spTgt spid="57"/>
                                        </p:tgtEl>
                                        <p:attrNameLst>
                                          <p:attrName>ppt_w</p:attrName>
                                        </p:attrNameLst>
                                      </p:cBhvr>
                                      <p:tavLst>
                                        <p:tav tm="0">
                                          <p:val>
                                            <p:fltVal val="0"/>
                                          </p:val>
                                        </p:tav>
                                        <p:tav tm="100000">
                                          <p:val>
                                            <p:strVal val="#ppt_w"/>
                                          </p:val>
                                        </p:tav>
                                      </p:tavLst>
                                    </p:anim>
                                    <p:anim calcmode="lin" valueType="num">
                                      <p:cBhvr>
                                        <p:cTn id="40" dur="500" fill="hold"/>
                                        <p:tgtEl>
                                          <p:spTgt spid="57"/>
                                        </p:tgtEl>
                                        <p:attrNameLst>
                                          <p:attrName>ppt_h</p:attrName>
                                        </p:attrNameLst>
                                      </p:cBhvr>
                                      <p:tavLst>
                                        <p:tav tm="0">
                                          <p:val>
                                            <p:fltVal val="0"/>
                                          </p:val>
                                        </p:tav>
                                        <p:tav tm="100000">
                                          <p:val>
                                            <p:strVal val="#ppt_h"/>
                                          </p:val>
                                        </p:tav>
                                      </p:tavLst>
                                    </p:anim>
                                    <p:animEffect transition="in" filter="fade">
                                      <p:cBhvr>
                                        <p:cTn id="41" dur="500"/>
                                        <p:tgtEl>
                                          <p:spTgt spid="57"/>
                                        </p:tgtEl>
                                      </p:cBhvr>
                                    </p:animEffect>
                                    <p:anim calcmode="lin" valueType="num">
                                      <p:cBhvr>
                                        <p:cTn id="42" dur="500" fill="hold"/>
                                        <p:tgtEl>
                                          <p:spTgt spid="57"/>
                                        </p:tgtEl>
                                        <p:attrNameLst>
                                          <p:attrName>ppt_x</p:attrName>
                                        </p:attrNameLst>
                                      </p:cBhvr>
                                      <p:tavLst>
                                        <p:tav tm="0">
                                          <p:val>
                                            <p:fltVal val="0.5"/>
                                          </p:val>
                                        </p:tav>
                                        <p:tav tm="100000">
                                          <p:val>
                                            <p:strVal val="#ppt_x"/>
                                          </p:val>
                                        </p:tav>
                                      </p:tavLst>
                                    </p:anim>
                                    <p:anim calcmode="lin" valueType="num">
                                      <p:cBhvr>
                                        <p:cTn id="43" dur="500" fill="hold"/>
                                        <p:tgtEl>
                                          <p:spTgt spid="57"/>
                                        </p:tgtEl>
                                        <p:attrNameLst>
                                          <p:attrName>ppt_y</p:attrName>
                                        </p:attrNameLst>
                                      </p:cBhvr>
                                      <p:tavLst>
                                        <p:tav tm="0">
                                          <p:val>
                                            <p:fltVal val="0.5"/>
                                          </p:val>
                                        </p:tav>
                                        <p:tav tm="100000">
                                          <p:val>
                                            <p:strVal val="#ppt_y"/>
                                          </p:val>
                                        </p:tav>
                                      </p:tavLst>
                                    </p:anim>
                                  </p:childTnLst>
                                </p:cTn>
                              </p:par>
                            </p:childTnLst>
                          </p:cTn>
                        </p:par>
                        <p:par>
                          <p:cTn id="44" fill="hold">
                            <p:stCondLst>
                              <p:cond delay="2500"/>
                            </p:stCondLst>
                            <p:childTnLst>
                              <p:par>
                                <p:cTn id="45" presetID="53" presetClass="entr" presetSubtype="528" fill="hold" nodeType="afterEffect">
                                  <p:stCondLst>
                                    <p:cond delay="0"/>
                                  </p:stCondLst>
                                  <p:childTnLst>
                                    <p:set>
                                      <p:cBhvr>
                                        <p:cTn id="46" dur="1" fill="hold">
                                          <p:stCondLst>
                                            <p:cond delay="0"/>
                                          </p:stCondLst>
                                        </p:cTn>
                                        <p:tgtEl>
                                          <p:spTgt spid="49"/>
                                        </p:tgtEl>
                                        <p:attrNameLst>
                                          <p:attrName>style.visibility</p:attrName>
                                        </p:attrNameLst>
                                      </p:cBhvr>
                                      <p:to>
                                        <p:strVal val="visible"/>
                                      </p:to>
                                    </p:set>
                                    <p:anim calcmode="lin" valueType="num">
                                      <p:cBhvr>
                                        <p:cTn id="47" dur="500" fill="hold"/>
                                        <p:tgtEl>
                                          <p:spTgt spid="49"/>
                                        </p:tgtEl>
                                        <p:attrNameLst>
                                          <p:attrName>ppt_w</p:attrName>
                                        </p:attrNameLst>
                                      </p:cBhvr>
                                      <p:tavLst>
                                        <p:tav tm="0">
                                          <p:val>
                                            <p:fltVal val="0"/>
                                          </p:val>
                                        </p:tav>
                                        <p:tav tm="100000">
                                          <p:val>
                                            <p:strVal val="#ppt_w"/>
                                          </p:val>
                                        </p:tav>
                                      </p:tavLst>
                                    </p:anim>
                                    <p:anim calcmode="lin" valueType="num">
                                      <p:cBhvr>
                                        <p:cTn id="48" dur="500" fill="hold"/>
                                        <p:tgtEl>
                                          <p:spTgt spid="49"/>
                                        </p:tgtEl>
                                        <p:attrNameLst>
                                          <p:attrName>ppt_h</p:attrName>
                                        </p:attrNameLst>
                                      </p:cBhvr>
                                      <p:tavLst>
                                        <p:tav tm="0">
                                          <p:val>
                                            <p:fltVal val="0"/>
                                          </p:val>
                                        </p:tav>
                                        <p:tav tm="100000">
                                          <p:val>
                                            <p:strVal val="#ppt_h"/>
                                          </p:val>
                                        </p:tav>
                                      </p:tavLst>
                                    </p:anim>
                                    <p:animEffect transition="in" filter="fade">
                                      <p:cBhvr>
                                        <p:cTn id="49" dur="500"/>
                                        <p:tgtEl>
                                          <p:spTgt spid="49"/>
                                        </p:tgtEl>
                                      </p:cBhvr>
                                    </p:animEffect>
                                    <p:anim calcmode="lin" valueType="num">
                                      <p:cBhvr>
                                        <p:cTn id="50" dur="500" fill="hold"/>
                                        <p:tgtEl>
                                          <p:spTgt spid="49"/>
                                        </p:tgtEl>
                                        <p:attrNameLst>
                                          <p:attrName>ppt_x</p:attrName>
                                        </p:attrNameLst>
                                      </p:cBhvr>
                                      <p:tavLst>
                                        <p:tav tm="0">
                                          <p:val>
                                            <p:fltVal val="0.5"/>
                                          </p:val>
                                        </p:tav>
                                        <p:tav tm="100000">
                                          <p:val>
                                            <p:strVal val="#ppt_x"/>
                                          </p:val>
                                        </p:tav>
                                      </p:tavLst>
                                    </p:anim>
                                    <p:anim calcmode="lin" valueType="num">
                                      <p:cBhvr>
                                        <p:cTn id="51" dur="500" fill="hold"/>
                                        <p:tgtEl>
                                          <p:spTgt spid="49"/>
                                        </p:tgtEl>
                                        <p:attrNameLst>
                                          <p:attrName>ppt_y</p:attrName>
                                        </p:attrNameLst>
                                      </p:cBhvr>
                                      <p:tavLst>
                                        <p:tav tm="0">
                                          <p:val>
                                            <p:fltVal val="0.5"/>
                                          </p:val>
                                        </p:tav>
                                        <p:tav tm="100000">
                                          <p:val>
                                            <p:strVal val="#ppt_y"/>
                                          </p:val>
                                        </p:tav>
                                      </p:tavLst>
                                    </p:anim>
                                  </p:childTnLst>
                                </p:cTn>
                              </p:par>
                            </p:childTnLst>
                          </p:cTn>
                        </p:par>
                        <p:par>
                          <p:cTn id="52" fill="hold">
                            <p:stCondLst>
                              <p:cond delay="3000"/>
                            </p:stCondLst>
                            <p:childTnLst>
                              <p:par>
                                <p:cTn id="53" presetID="53" presetClass="entr" presetSubtype="528" fill="hold" nodeType="afterEffect">
                                  <p:stCondLst>
                                    <p:cond delay="0"/>
                                  </p:stCondLst>
                                  <p:childTnLst>
                                    <p:set>
                                      <p:cBhvr>
                                        <p:cTn id="54" dur="1" fill="hold">
                                          <p:stCondLst>
                                            <p:cond delay="0"/>
                                          </p:stCondLst>
                                        </p:cTn>
                                        <p:tgtEl>
                                          <p:spTgt spid="59"/>
                                        </p:tgtEl>
                                        <p:attrNameLst>
                                          <p:attrName>style.visibility</p:attrName>
                                        </p:attrNameLst>
                                      </p:cBhvr>
                                      <p:to>
                                        <p:strVal val="visible"/>
                                      </p:to>
                                    </p:set>
                                    <p:anim calcmode="lin" valueType="num">
                                      <p:cBhvr>
                                        <p:cTn id="55" dur="500" fill="hold"/>
                                        <p:tgtEl>
                                          <p:spTgt spid="59"/>
                                        </p:tgtEl>
                                        <p:attrNameLst>
                                          <p:attrName>ppt_w</p:attrName>
                                        </p:attrNameLst>
                                      </p:cBhvr>
                                      <p:tavLst>
                                        <p:tav tm="0">
                                          <p:val>
                                            <p:fltVal val="0"/>
                                          </p:val>
                                        </p:tav>
                                        <p:tav tm="100000">
                                          <p:val>
                                            <p:strVal val="#ppt_w"/>
                                          </p:val>
                                        </p:tav>
                                      </p:tavLst>
                                    </p:anim>
                                    <p:anim calcmode="lin" valueType="num">
                                      <p:cBhvr>
                                        <p:cTn id="56" dur="500" fill="hold"/>
                                        <p:tgtEl>
                                          <p:spTgt spid="59"/>
                                        </p:tgtEl>
                                        <p:attrNameLst>
                                          <p:attrName>ppt_h</p:attrName>
                                        </p:attrNameLst>
                                      </p:cBhvr>
                                      <p:tavLst>
                                        <p:tav tm="0">
                                          <p:val>
                                            <p:fltVal val="0"/>
                                          </p:val>
                                        </p:tav>
                                        <p:tav tm="100000">
                                          <p:val>
                                            <p:strVal val="#ppt_h"/>
                                          </p:val>
                                        </p:tav>
                                      </p:tavLst>
                                    </p:anim>
                                    <p:animEffect transition="in" filter="fade">
                                      <p:cBhvr>
                                        <p:cTn id="57" dur="500"/>
                                        <p:tgtEl>
                                          <p:spTgt spid="59"/>
                                        </p:tgtEl>
                                      </p:cBhvr>
                                    </p:animEffect>
                                    <p:anim calcmode="lin" valueType="num">
                                      <p:cBhvr>
                                        <p:cTn id="58" dur="500" fill="hold"/>
                                        <p:tgtEl>
                                          <p:spTgt spid="59"/>
                                        </p:tgtEl>
                                        <p:attrNameLst>
                                          <p:attrName>ppt_x</p:attrName>
                                        </p:attrNameLst>
                                      </p:cBhvr>
                                      <p:tavLst>
                                        <p:tav tm="0">
                                          <p:val>
                                            <p:fltVal val="0.5"/>
                                          </p:val>
                                        </p:tav>
                                        <p:tav tm="100000">
                                          <p:val>
                                            <p:strVal val="#ppt_x"/>
                                          </p:val>
                                        </p:tav>
                                      </p:tavLst>
                                    </p:anim>
                                    <p:anim calcmode="lin" valueType="num">
                                      <p:cBhvr>
                                        <p:cTn id="59" dur="500" fill="hold"/>
                                        <p:tgtEl>
                                          <p:spTgt spid="59"/>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C03192-24BE-44D5-AA53-60CC637FF780}"/>
              </a:ext>
            </a:extLst>
          </p:cNvPr>
          <p:cNvSpPr>
            <a:spLocks noGrp="1"/>
          </p:cNvSpPr>
          <p:nvPr>
            <p:ph type="title"/>
          </p:nvPr>
        </p:nvSpPr>
        <p:spPr/>
        <p:txBody>
          <a:bodyPr/>
          <a:lstStyle/>
          <a:p>
            <a:r>
              <a:rPr lang="en-GB"/>
              <a:t>Visual Studio Team Services</a:t>
            </a:r>
          </a:p>
        </p:txBody>
      </p:sp>
      <p:graphicFrame>
        <p:nvGraphicFramePr>
          <p:cNvPr id="4" name="Diagram 3">
            <a:extLst>
              <a:ext uri="{FF2B5EF4-FFF2-40B4-BE49-F238E27FC236}">
                <a16:creationId xmlns:a16="http://schemas.microsoft.com/office/drawing/2014/main" id="{129F0EAB-FC41-4EB6-808C-2E420F1368E3}"/>
              </a:ext>
            </a:extLst>
          </p:cNvPr>
          <p:cNvGraphicFramePr/>
          <p:nvPr>
            <p:extLst>
              <p:ext uri="{D42A27DB-BD31-4B8C-83A1-F6EECF244321}">
                <p14:modId xmlns:p14="http://schemas.microsoft.com/office/powerpoint/2010/main" val="1273981241"/>
              </p:ext>
            </p:extLst>
          </p:nvPr>
        </p:nvGraphicFramePr>
        <p:xfrm>
          <a:off x="2073929" y="1625054"/>
          <a:ext cx="8290983" cy="2312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a:extLst>
              <a:ext uri="{FF2B5EF4-FFF2-40B4-BE49-F238E27FC236}">
                <a16:creationId xmlns:a16="http://schemas.microsoft.com/office/drawing/2014/main" id="{3439BD32-EC60-481D-8069-983EB8F9EAA6}"/>
              </a:ext>
            </a:extLst>
          </p:cNvPr>
          <p:cNvGraphicFramePr/>
          <p:nvPr>
            <p:extLst>
              <p:ext uri="{D42A27DB-BD31-4B8C-83A1-F6EECF244321}">
                <p14:modId xmlns:p14="http://schemas.microsoft.com/office/powerpoint/2010/main" val="3904857186"/>
              </p:ext>
            </p:extLst>
          </p:nvPr>
        </p:nvGraphicFramePr>
        <p:xfrm>
          <a:off x="2073928" y="4568844"/>
          <a:ext cx="8290983" cy="231279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2" name="Arrow: Chevron 11">
            <a:extLst>
              <a:ext uri="{FF2B5EF4-FFF2-40B4-BE49-F238E27FC236}">
                <a16:creationId xmlns:a16="http://schemas.microsoft.com/office/drawing/2014/main" id="{8D39C575-B9C7-422C-A58B-C5FFAEAFFB41}"/>
              </a:ext>
            </a:extLst>
          </p:cNvPr>
          <p:cNvSpPr/>
          <p:nvPr/>
        </p:nvSpPr>
        <p:spPr bwMode="auto">
          <a:xfrm>
            <a:off x="3193902" y="4049677"/>
            <a:ext cx="6120680" cy="360040"/>
          </a:xfrm>
          <a:prstGeom prst="chevr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400" b="1">
                <a:gradFill>
                  <a:gsLst>
                    <a:gs pos="0">
                      <a:srgbClr val="FFFFFF"/>
                    </a:gs>
                    <a:gs pos="100000">
                      <a:srgbClr val="FFFFFF"/>
                    </a:gs>
                  </a:gsLst>
                  <a:lin ang="5400000" scaled="0"/>
                </a:gradFill>
                <a:ea typeface="Segoe UI" pitchFamily="34" charset="0"/>
                <a:cs typeface="Segoe UI" pitchFamily="34" charset="0"/>
              </a:rPr>
              <a:t>DevOps</a:t>
            </a:r>
          </a:p>
        </p:txBody>
      </p:sp>
      <p:pic>
        <p:nvPicPr>
          <p:cNvPr id="14" name="Graphic 13">
            <a:extLst>
              <a:ext uri="{FF2B5EF4-FFF2-40B4-BE49-F238E27FC236}">
                <a16:creationId xmlns:a16="http://schemas.microsoft.com/office/drawing/2014/main" id="{A66E8FB0-7261-4774-B09D-A1419A7921D0}"/>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35079" t="30780" r="40053" b="36427"/>
          <a:stretch/>
        </p:blipFill>
        <p:spPr>
          <a:xfrm>
            <a:off x="2198322" y="4674760"/>
            <a:ext cx="403341" cy="412906"/>
          </a:xfrm>
          <a:prstGeom prst="rect">
            <a:avLst/>
          </a:prstGeom>
        </p:spPr>
      </p:pic>
      <p:pic>
        <p:nvPicPr>
          <p:cNvPr id="18" name="Graphic 17">
            <a:extLst>
              <a:ext uri="{FF2B5EF4-FFF2-40B4-BE49-F238E27FC236}">
                <a16:creationId xmlns:a16="http://schemas.microsoft.com/office/drawing/2014/main" id="{16809C78-02B4-48C8-8A8D-9AC0619B92E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081984" y="1799395"/>
            <a:ext cx="360040" cy="360040"/>
          </a:xfrm>
          <a:prstGeom prst="rect">
            <a:avLst/>
          </a:prstGeom>
        </p:spPr>
      </p:pic>
      <p:pic>
        <p:nvPicPr>
          <p:cNvPr id="26" name="Graphic 25">
            <a:extLst>
              <a:ext uri="{FF2B5EF4-FFF2-40B4-BE49-F238E27FC236}">
                <a16:creationId xmlns:a16="http://schemas.microsoft.com/office/drawing/2014/main" id="{2320FBD6-78D8-4289-98D1-C3B83AD27B6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035007" y="1750828"/>
            <a:ext cx="391095" cy="408607"/>
          </a:xfrm>
          <a:prstGeom prst="rect">
            <a:avLst/>
          </a:prstGeom>
        </p:spPr>
      </p:pic>
      <p:pic>
        <p:nvPicPr>
          <p:cNvPr id="32" name="Graphic 31">
            <a:extLst>
              <a:ext uri="{FF2B5EF4-FFF2-40B4-BE49-F238E27FC236}">
                <a16:creationId xmlns:a16="http://schemas.microsoft.com/office/drawing/2014/main" id="{6AE2897D-0579-4D66-8413-1B59B298507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210125" y="4695876"/>
            <a:ext cx="360040" cy="360040"/>
          </a:xfrm>
          <a:prstGeom prst="rect">
            <a:avLst/>
          </a:prstGeom>
        </p:spPr>
      </p:pic>
      <p:pic>
        <p:nvPicPr>
          <p:cNvPr id="44" name="Graphic 43">
            <a:extLst>
              <a:ext uri="{FF2B5EF4-FFF2-40B4-BE49-F238E27FC236}">
                <a16:creationId xmlns:a16="http://schemas.microsoft.com/office/drawing/2014/main" id="{79DA593D-606B-49B3-BE71-14BA9D5DD3A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218555" y="1754598"/>
            <a:ext cx="404837" cy="404837"/>
          </a:xfrm>
          <a:prstGeom prst="rect">
            <a:avLst/>
          </a:prstGeom>
        </p:spPr>
      </p:pic>
      <p:pic>
        <p:nvPicPr>
          <p:cNvPr id="50" name="Graphic 49">
            <a:extLst>
              <a:ext uri="{FF2B5EF4-FFF2-40B4-BE49-F238E27FC236}">
                <a16:creationId xmlns:a16="http://schemas.microsoft.com/office/drawing/2014/main" id="{B8AC20D2-09D5-48BE-9F42-BC50BF295F0D}"/>
              </a:ext>
            </a:extLst>
          </p:cNvPr>
          <p:cNvPicPr>
            <a:picLocks noChangeAspect="1"/>
          </p:cNvPicPr>
          <p:nvPr/>
        </p:nvPicPr>
        <p:blipFill rotWithShape="1">
          <a:blip r:embed="rId23">
            <a:extLst>
              <a:ext uri="{96DAC541-7B7A-43D3-8B79-37D633B846F1}">
                <asvg:svgBlip xmlns:asvg="http://schemas.microsoft.com/office/drawing/2016/SVG/main" r:embed="rId24"/>
              </a:ext>
            </a:extLst>
          </a:blip>
          <a:srcRect l="32128" t="30182" r="31527" b="30360"/>
          <a:stretch/>
        </p:blipFill>
        <p:spPr>
          <a:xfrm>
            <a:off x="7987381" y="4649389"/>
            <a:ext cx="535111" cy="450977"/>
          </a:xfrm>
          <a:prstGeom prst="rect">
            <a:avLst/>
          </a:prstGeom>
        </p:spPr>
      </p:pic>
      <p:sp>
        <p:nvSpPr>
          <p:cNvPr id="51" name="TextBox 50">
            <a:extLst>
              <a:ext uri="{FF2B5EF4-FFF2-40B4-BE49-F238E27FC236}">
                <a16:creationId xmlns:a16="http://schemas.microsoft.com/office/drawing/2014/main" id="{6F180B3D-A01C-4E13-9DDA-193F8E43FEF5}"/>
              </a:ext>
            </a:extLst>
          </p:cNvPr>
          <p:cNvSpPr txBox="1"/>
          <p:nvPr/>
        </p:nvSpPr>
        <p:spPr>
          <a:xfrm>
            <a:off x="274639" y="1072501"/>
            <a:ext cx="7359066" cy="572464"/>
          </a:xfrm>
          <a:prstGeom prst="rect">
            <a:avLst/>
          </a:prstGeom>
          <a:noFill/>
        </p:spPr>
        <p:txBody>
          <a:bodyPr wrap="none" lIns="182880" tIns="146304" rIns="182880" bIns="146304" rtlCol="0">
            <a:spAutoFit/>
          </a:bodyPr>
          <a:lstStyle/>
          <a:p>
            <a:pPr>
              <a:lnSpc>
                <a:spcPct val="90000"/>
              </a:lnSpc>
              <a:spcAft>
                <a:spcPts val="600"/>
              </a:spcAft>
            </a:pPr>
            <a:r>
              <a:rPr lang="en-GB" sz="2000">
                <a:gradFill>
                  <a:gsLst>
                    <a:gs pos="2917">
                      <a:schemeClr val="tx1"/>
                    </a:gs>
                    <a:gs pos="30000">
                      <a:schemeClr val="tx1"/>
                    </a:gs>
                  </a:gsLst>
                  <a:lin ang="5400000" scaled="0"/>
                </a:gradFill>
              </a:rPr>
              <a:t>Software as a Service solution for end to end software delivery</a:t>
            </a:r>
          </a:p>
        </p:txBody>
      </p:sp>
    </p:spTree>
    <p:extLst>
      <p:ext uri="{BB962C8B-B14F-4D97-AF65-F5344CB8AC3E}">
        <p14:creationId xmlns:p14="http://schemas.microsoft.com/office/powerpoint/2010/main" val="1438474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graphicEl>
                                              <a:dgm id="{CBFD9B8F-A042-48AF-83E1-B073ECB6B84C}"/>
                                            </p:graphicEl>
                                          </p:spTgt>
                                        </p:tgtEl>
                                        <p:attrNameLst>
                                          <p:attrName>style.visibility</p:attrName>
                                        </p:attrNameLst>
                                      </p:cBhvr>
                                      <p:to>
                                        <p:strVal val="visible"/>
                                      </p:to>
                                    </p:set>
                                    <p:animEffect transition="in" filter="fade">
                                      <p:cBhvr>
                                        <p:cTn id="7" dur="1000"/>
                                        <p:tgtEl>
                                          <p:spTgt spid="4">
                                            <p:graphicEl>
                                              <a:dgm id="{CBFD9B8F-A042-48AF-83E1-B073ECB6B84C}"/>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0F0743B9-76B9-4417-96BA-4B29AAEFE2C0}"/>
                                            </p:graphicEl>
                                          </p:spTgt>
                                        </p:tgtEl>
                                        <p:attrNameLst>
                                          <p:attrName>style.visibility</p:attrName>
                                        </p:attrNameLst>
                                      </p:cBhvr>
                                      <p:to>
                                        <p:strVal val="visible"/>
                                      </p:to>
                                    </p:set>
                                    <p:animEffect transition="in" filter="fade">
                                      <p:cBhvr>
                                        <p:cTn id="10" dur="1000"/>
                                        <p:tgtEl>
                                          <p:spTgt spid="4">
                                            <p:graphicEl>
                                              <a:dgm id="{0F0743B9-76B9-4417-96BA-4B29AAEFE2C0}"/>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E0BB3C78-FDAA-4658-807F-CA3B842D013A}"/>
                                            </p:graphicEl>
                                          </p:spTgt>
                                        </p:tgtEl>
                                        <p:attrNameLst>
                                          <p:attrName>style.visibility</p:attrName>
                                        </p:attrNameLst>
                                      </p:cBhvr>
                                      <p:to>
                                        <p:strVal val="visible"/>
                                      </p:to>
                                    </p:set>
                                    <p:animEffect transition="in" filter="fade">
                                      <p:cBhvr>
                                        <p:cTn id="13" dur="1000"/>
                                        <p:tgtEl>
                                          <p:spTgt spid="4">
                                            <p:graphicEl>
                                              <a:dgm id="{E0BB3C78-FDAA-4658-807F-CA3B842D013A}"/>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graphicEl>
                                              <a:dgm id="{599B9EDF-2BFD-4BEF-B552-CB5FD5EC597E}"/>
                                            </p:graphicEl>
                                          </p:spTgt>
                                        </p:tgtEl>
                                        <p:attrNameLst>
                                          <p:attrName>style.visibility</p:attrName>
                                        </p:attrNameLst>
                                      </p:cBhvr>
                                      <p:to>
                                        <p:strVal val="visible"/>
                                      </p:to>
                                    </p:set>
                                    <p:animEffect transition="in" filter="fade">
                                      <p:cBhvr>
                                        <p:cTn id="16" dur="1000"/>
                                        <p:tgtEl>
                                          <p:spTgt spid="4">
                                            <p:graphicEl>
                                              <a:dgm id="{599B9EDF-2BFD-4BEF-B552-CB5FD5EC597E}"/>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graphicEl>
                                              <a:dgm id="{26561F3C-0483-4170-A4DD-98DC09E93992}"/>
                                            </p:graphicEl>
                                          </p:spTgt>
                                        </p:tgtEl>
                                        <p:attrNameLst>
                                          <p:attrName>style.visibility</p:attrName>
                                        </p:attrNameLst>
                                      </p:cBhvr>
                                      <p:to>
                                        <p:strVal val="visible"/>
                                      </p:to>
                                    </p:set>
                                    <p:animEffect transition="in" filter="fade">
                                      <p:cBhvr>
                                        <p:cTn id="19" dur="1000"/>
                                        <p:tgtEl>
                                          <p:spTgt spid="4">
                                            <p:graphicEl>
                                              <a:dgm id="{26561F3C-0483-4170-A4DD-98DC09E93992}"/>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graphicEl>
                                              <a:dgm id="{3E649BBE-5438-4860-AA42-0BE953632007}"/>
                                            </p:graphicEl>
                                          </p:spTgt>
                                        </p:tgtEl>
                                        <p:attrNameLst>
                                          <p:attrName>style.visibility</p:attrName>
                                        </p:attrNameLst>
                                      </p:cBhvr>
                                      <p:to>
                                        <p:strVal val="visible"/>
                                      </p:to>
                                    </p:set>
                                    <p:animEffect transition="in" filter="fade">
                                      <p:cBhvr>
                                        <p:cTn id="22" dur="1000"/>
                                        <p:tgtEl>
                                          <p:spTgt spid="4">
                                            <p:graphicEl>
                                              <a:dgm id="{3E649BBE-5438-4860-AA42-0BE953632007}"/>
                                            </p:graphicEl>
                                          </p:spTgt>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5">
                                            <p:graphicEl>
                                              <a:dgm id="{CBFD9B8F-A042-48AF-83E1-B073ECB6B84C}"/>
                                            </p:graphicEl>
                                          </p:spTgt>
                                        </p:tgtEl>
                                        <p:attrNameLst>
                                          <p:attrName>style.visibility</p:attrName>
                                        </p:attrNameLst>
                                      </p:cBhvr>
                                      <p:to>
                                        <p:strVal val="visible"/>
                                      </p:to>
                                    </p:set>
                                    <p:animEffect transition="in" filter="fade">
                                      <p:cBhvr>
                                        <p:cTn id="26" dur="1000"/>
                                        <p:tgtEl>
                                          <p:spTgt spid="5">
                                            <p:graphicEl>
                                              <a:dgm id="{CBFD9B8F-A042-48AF-83E1-B073ECB6B84C}"/>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graphicEl>
                                              <a:dgm id="{ADEA36E0-64E6-4BEE-AD42-DAB37DC21EDD}"/>
                                            </p:graphicEl>
                                          </p:spTgt>
                                        </p:tgtEl>
                                        <p:attrNameLst>
                                          <p:attrName>style.visibility</p:attrName>
                                        </p:attrNameLst>
                                      </p:cBhvr>
                                      <p:to>
                                        <p:strVal val="visible"/>
                                      </p:to>
                                    </p:set>
                                    <p:animEffect transition="in" filter="fade">
                                      <p:cBhvr>
                                        <p:cTn id="29" dur="1000"/>
                                        <p:tgtEl>
                                          <p:spTgt spid="5">
                                            <p:graphicEl>
                                              <a:dgm id="{ADEA36E0-64E6-4BEE-AD42-DAB37DC21EDD}"/>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graphicEl>
                                              <a:dgm id="{0F0743B9-76B9-4417-96BA-4B29AAEFE2C0}"/>
                                            </p:graphicEl>
                                          </p:spTgt>
                                        </p:tgtEl>
                                        <p:attrNameLst>
                                          <p:attrName>style.visibility</p:attrName>
                                        </p:attrNameLst>
                                      </p:cBhvr>
                                      <p:to>
                                        <p:strVal val="visible"/>
                                      </p:to>
                                    </p:set>
                                    <p:animEffect transition="in" filter="fade">
                                      <p:cBhvr>
                                        <p:cTn id="32" dur="1000"/>
                                        <p:tgtEl>
                                          <p:spTgt spid="5">
                                            <p:graphicEl>
                                              <a:dgm id="{0F0743B9-76B9-4417-96BA-4B29AAEFE2C0}"/>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graphicEl>
                                              <a:dgm id="{599B9EDF-2BFD-4BEF-B552-CB5FD5EC597E}"/>
                                            </p:graphicEl>
                                          </p:spTgt>
                                        </p:tgtEl>
                                        <p:attrNameLst>
                                          <p:attrName>style.visibility</p:attrName>
                                        </p:attrNameLst>
                                      </p:cBhvr>
                                      <p:to>
                                        <p:strVal val="visible"/>
                                      </p:to>
                                    </p:set>
                                    <p:animEffect transition="in" filter="fade">
                                      <p:cBhvr>
                                        <p:cTn id="35" dur="1000"/>
                                        <p:tgtEl>
                                          <p:spTgt spid="5">
                                            <p:graphicEl>
                                              <a:dgm id="{599B9EDF-2BFD-4BEF-B552-CB5FD5EC597E}"/>
                                            </p:graphic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
                                            <p:graphicEl>
                                              <a:dgm id="{F0F7EA4B-645E-4581-AD97-769433FA6554}"/>
                                            </p:graphicEl>
                                          </p:spTgt>
                                        </p:tgtEl>
                                        <p:attrNameLst>
                                          <p:attrName>style.visibility</p:attrName>
                                        </p:attrNameLst>
                                      </p:cBhvr>
                                      <p:to>
                                        <p:strVal val="visible"/>
                                      </p:to>
                                    </p:set>
                                    <p:animEffect transition="in" filter="fade">
                                      <p:cBhvr>
                                        <p:cTn id="38" dur="1000"/>
                                        <p:tgtEl>
                                          <p:spTgt spid="5">
                                            <p:graphicEl>
                                              <a:dgm id="{F0F7EA4B-645E-4581-AD97-769433FA6554}"/>
                                            </p:graphic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graphicEl>
                                              <a:dgm id="{26561F3C-0483-4170-A4DD-98DC09E93992}"/>
                                            </p:graphicEl>
                                          </p:spTgt>
                                        </p:tgtEl>
                                        <p:attrNameLst>
                                          <p:attrName>style.visibility</p:attrName>
                                        </p:attrNameLst>
                                      </p:cBhvr>
                                      <p:to>
                                        <p:strVal val="visible"/>
                                      </p:to>
                                    </p:set>
                                    <p:animEffect transition="in" filter="fade">
                                      <p:cBhvr>
                                        <p:cTn id="41" dur="1000"/>
                                        <p:tgtEl>
                                          <p:spTgt spid="5">
                                            <p:graphicEl>
                                              <a:dgm id="{26561F3C-0483-4170-A4DD-98DC09E93992}"/>
                                            </p:graphicEl>
                                          </p:spTgt>
                                        </p:tgtEl>
                                      </p:cBhvr>
                                    </p:animEffect>
                                  </p:childTnLst>
                                </p:cTn>
                              </p:par>
                            </p:childTnLst>
                          </p:cTn>
                        </p:par>
                        <p:par>
                          <p:cTn id="42" fill="hold">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lvlAtOnce"/>
        </p:bldSub>
      </p:bldGraphic>
      <p:bldGraphic spid="5" grpId="0" uiExpand="1">
        <p:bldSub>
          <a:bldDgm bld="lvlAtOnce"/>
        </p:bldSub>
      </p:bldGraphic>
      <p:bldP spid="1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48C962-CD8E-4CC2-8F40-44C042F9F7F5}"/>
              </a:ext>
            </a:extLst>
          </p:cNvPr>
          <p:cNvSpPr/>
          <p:nvPr/>
        </p:nvSpPr>
        <p:spPr bwMode="auto">
          <a:xfrm>
            <a:off x="494785" y="1337022"/>
            <a:ext cx="11449272" cy="4104456"/>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p:cNvSpPr>
            <a:spLocks noGrp="1"/>
          </p:cNvSpPr>
          <p:nvPr>
            <p:ph type="body" sz="quarter" idx="10"/>
          </p:nvPr>
        </p:nvSpPr>
        <p:spPr>
          <a:xfrm>
            <a:off x="1609725" y="1478999"/>
            <a:ext cx="4176544" cy="3816429"/>
          </a:xfrm>
        </p:spPr>
        <p:txBody>
          <a:bodyPr/>
          <a:lstStyle/>
          <a:p>
            <a:pPr marL="0" indent="0">
              <a:spcAft>
                <a:spcPts val="1800"/>
              </a:spcAft>
              <a:buNone/>
            </a:pPr>
            <a:r>
              <a:rPr lang="en-GB" sz="2000" b="1" dirty="0">
                <a:latin typeface="+mn-lt"/>
                <a:cs typeface="Segoe UI Light" panose="020B0502040204020203" pitchFamily="34" charset="0"/>
              </a:rPr>
              <a:t>Service Bus</a:t>
            </a:r>
            <a:br>
              <a:rPr lang="en-GB" sz="2000" b="1" dirty="0">
                <a:latin typeface="+mn-lt"/>
                <a:cs typeface="Segoe UI Light" panose="020B0502040204020203" pitchFamily="34" charset="0"/>
              </a:rPr>
            </a:br>
            <a:r>
              <a:rPr lang="en-GB" sz="2000" dirty="0">
                <a:cs typeface="Segoe UI Light" panose="020B0502040204020203" pitchFamily="34" charset="0"/>
              </a:rPr>
              <a:t>Decouple your architecture with reliable message queues and topics</a:t>
            </a:r>
            <a:br>
              <a:rPr lang="en-GB" sz="2000" dirty="0">
                <a:cs typeface="Segoe UI Light" panose="020B0502040204020203" pitchFamily="34" charset="0"/>
              </a:rPr>
            </a:br>
            <a:endParaRPr lang="en-GB" sz="2000" dirty="0">
              <a:cs typeface="Segoe UI Light" panose="020B0502040204020203" pitchFamily="34" charset="0"/>
            </a:endParaRPr>
          </a:p>
          <a:p>
            <a:pPr marL="0" indent="0">
              <a:spcAft>
                <a:spcPts val="1800"/>
              </a:spcAft>
              <a:buNone/>
            </a:pPr>
            <a:r>
              <a:rPr lang="en-GB" sz="2000" b="1" dirty="0">
                <a:solidFill>
                  <a:schemeClr val="tx1"/>
                </a:solidFill>
                <a:latin typeface="+mn-lt"/>
                <a:cs typeface="Segoe UI Light" panose="020B0502040204020203" pitchFamily="34" charset="0"/>
              </a:rPr>
              <a:t>Azure Storage Queue</a:t>
            </a:r>
            <a:br>
              <a:rPr lang="en-GB" sz="2000" b="1" dirty="0">
                <a:solidFill>
                  <a:schemeClr val="tx1"/>
                </a:solidFill>
                <a:latin typeface="+mn-lt"/>
                <a:cs typeface="Segoe UI Light" panose="020B0502040204020203" pitchFamily="34" charset="0"/>
              </a:rPr>
            </a:br>
            <a:r>
              <a:rPr lang="en-GB" sz="2000" dirty="0">
                <a:solidFill>
                  <a:schemeClr val="tx1"/>
                </a:solidFill>
                <a:cs typeface="Segoe UI Light" panose="020B0502040204020203" pitchFamily="34" charset="0"/>
              </a:rPr>
              <a:t>Lightweight REST based message queuing service</a:t>
            </a:r>
            <a:br>
              <a:rPr lang="en-GB" sz="2000" dirty="0">
                <a:solidFill>
                  <a:schemeClr val="tx1"/>
                </a:solidFill>
                <a:cs typeface="Segoe UI Light" panose="020B0502040204020203" pitchFamily="34" charset="0"/>
              </a:rPr>
            </a:br>
            <a:endParaRPr lang="en-GB" sz="2000" dirty="0">
              <a:solidFill>
                <a:schemeClr val="tx1"/>
              </a:solidFill>
              <a:cs typeface="Segoe UI Light" panose="020B0502040204020203" pitchFamily="34" charset="0"/>
            </a:endParaRPr>
          </a:p>
          <a:p>
            <a:pPr marL="0" indent="0">
              <a:spcAft>
                <a:spcPts val="1800"/>
              </a:spcAft>
              <a:buNone/>
            </a:pPr>
            <a:r>
              <a:rPr lang="en-GB" sz="2000" b="1" dirty="0">
                <a:solidFill>
                  <a:schemeClr val="tx1"/>
                </a:solidFill>
                <a:latin typeface="+mn-lt"/>
                <a:cs typeface="Segoe UI Light" panose="020B0502040204020203" pitchFamily="34" charset="0"/>
              </a:rPr>
              <a:t>Event Hub</a:t>
            </a:r>
            <a:br>
              <a:rPr lang="en-GB" sz="2000" b="1" dirty="0">
                <a:solidFill>
                  <a:schemeClr val="tx1"/>
                </a:solidFill>
                <a:latin typeface="+mn-lt"/>
                <a:cs typeface="Segoe UI Light" panose="020B0502040204020203" pitchFamily="34" charset="0"/>
              </a:rPr>
            </a:br>
            <a:r>
              <a:rPr lang="en-GB" sz="2000" dirty="0">
                <a:solidFill>
                  <a:schemeClr val="tx1"/>
                </a:solidFill>
                <a:cs typeface="Segoe UI Light" panose="020B0502040204020203" pitchFamily="34" charset="0"/>
              </a:rPr>
              <a:t>Hyperscale telemetry ingestion with real time &amp; batch processing</a:t>
            </a:r>
            <a:endParaRPr lang="en-GB" sz="2000" dirty="0">
              <a:solidFill>
                <a:schemeClr val="tx1"/>
              </a:solidFill>
              <a:latin typeface="+mn-lt"/>
              <a:cs typeface="Segoe UI Light" panose="020B0502040204020203" pitchFamily="34" charset="0"/>
            </a:endParaRPr>
          </a:p>
        </p:txBody>
      </p:sp>
      <p:sp>
        <p:nvSpPr>
          <p:cNvPr id="3" name="Title 2"/>
          <p:cNvSpPr>
            <a:spLocks noGrp="1"/>
          </p:cNvSpPr>
          <p:nvPr>
            <p:ph type="title"/>
          </p:nvPr>
        </p:nvSpPr>
        <p:spPr/>
        <p:txBody>
          <a:bodyPr/>
          <a:lstStyle/>
          <a:p>
            <a:r>
              <a:rPr lang="en-GB" dirty="0"/>
              <a:t>Azure Messaging Services</a:t>
            </a:r>
          </a:p>
        </p:txBody>
      </p:sp>
      <p:sp>
        <p:nvSpPr>
          <p:cNvPr id="8" name="Text Placeholder 1">
            <a:extLst>
              <a:ext uri="{FF2B5EF4-FFF2-40B4-BE49-F238E27FC236}">
                <a16:creationId xmlns:a16="http://schemas.microsoft.com/office/drawing/2014/main" id="{166E1AFA-14E6-4FBA-9483-0765611DDCEC}"/>
              </a:ext>
            </a:extLst>
          </p:cNvPr>
          <p:cNvSpPr txBox="1">
            <a:spLocks/>
          </p:cNvSpPr>
          <p:nvPr/>
        </p:nvSpPr>
        <p:spPr>
          <a:xfrm>
            <a:off x="6866309" y="1478999"/>
            <a:ext cx="4824536" cy="3788729"/>
          </a:xfrm>
          <a:prstGeom prst="rect">
            <a:avLst/>
          </a:prstGeom>
        </p:spPr>
        <p:txBody>
          <a:bodyPr vert="horz" wrap="square" lIns="146304" tIns="91440" rIns="146304" bIns="91440" rtlCol="0">
            <a:spAutoFit/>
          </a:bodyPr>
          <a:lstStyle>
            <a:lvl1pPr marR="0" indent="0" fontAlgn="auto">
              <a:lnSpc>
                <a:spcPct val="90000"/>
              </a:lnSpc>
              <a:spcBef>
                <a:spcPct val="20000"/>
              </a:spcBef>
              <a:spcAft>
                <a:spcPts val="1800"/>
              </a:spcAft>
              <a:buClrTx/>
              <a:buSzPct val="90000"/>
              <a:buFont typeface="Arial" pitchFamily="34" charset="0"/>
              <a:buNone/>
              <a:tabLst/>
              <a:defRPr sz="2000" b="1" spc="0" baseline="0">
                <a:gradFill>
                  <a:gsLst>
                    <a:gs pos="1250">
                      <a:schemeClr val="tx1"/>
                    </a:gs>
                    <a:gs pos="100000">
                      <a:schemeClr val="tx1"/>
                    </a:gs>
                  </a:gsLst>
                  <a:lin ang="5400000" scaled="0"/>
                </a:gradFill>
                <a:cs typeface="Segoe UI Light" panose="020B0502040204020203" pitchFamily="34" charset="0"/>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r>
              <a:rPr lang="en-GB" dirty="0" err="1">
                <a:solidFill>
                  <a:schemeClr val="tx1"/>
                </a:solidFill>
              </a:rPr>
              <a:t>IoT</a:t>
            </a:r>
            <a:r>
              <a:rPr lang="en-GB" dirty="0">
                <a:solidFill>
                  <a:schemeClr val="tx1"/>
                </a:solidFill>
              </a:rPr>
              <a:t> Hub</a:t>
            </a:r>
            <a:br>
              <a:rPr lang="en-GB" dirty="0">
                <a:solidFill>
                  <a:schemeClr val="tx1"/>
                </a:solidFill>
                <a:latin typeface="+mj-lt"/>
              </a:rPr>
            </a:br>
            <a:r>
              <a:rPr lang="en-GB" b="0" dirty="0">
                <a:solidFill>
                  <a:schemeClr val="tx1"/>
                </a:solidFill>
                <a:latin typeface="+mj-lt"/>
              </a:rPr>
              <a:t>Secure message ingestion and management for billions of devices</a:t>
            </a:r>
            <a:br>
              <a:rPr lang="en-GB" b="0" dirty="0">
                <a:solidFill>
                  <a:schemeClr val="tx1"/>
                </a:solidFill>
                <a:latin typeface="+mj-lt"/>
              </a:rPr>
            </a:br>
            <a:endParaRPr lang="en-GB" b="0" dirty="0">
              <a:solidFill>
                <a:schemeClr val="tx1"/>
              </a:solidFill>
              <a:latin typeface="+mj-lt"/>
            </a:endParaRPr>
          </a:p>
          <a:p>
            <a:r>
              <a:rPr lang="en-US" dirty="0"/>
              <a:t>Relay</a:t>
            </a:r>
            <a:br>
              <a:rPr lang="en-US" dirty="0"/>
            </a:br>
            <a:r>
              <a:rPr lang="en-GB" b="0" dirty="0">
                <a:solidFill>
                  <a:srgbClr val="FFFFFF"/>
                </a:solidFill>
                <a:latin typeface="Segoe UI Light"/>
                <a:cs typeface="+mn-cs"/>
              </a:rPr>
              <a:t>Hybrid connection to on-premises &amp; expose services through a message relay</a:t>
            </a:r>
            <a:br>
              <a:rPr lang="en-US" sz="1800" b="0" dirty="0">
                <a:solidFill>
                  <a:srgbClr val="FFFFFF"/>
                </a:solidFill>
                <a:latin typeface="+mj-lt"/>
                <a:cs typeface="+mn-cs"/>
              </a:rPr>
            </a:br>
            <a:endParaRPr lang="en-US" sz="1800" b="0" dirty="0">
              <a:solidFill>
                <a:srgbClr val="FFFFFF"/>
              </a:solidFill>
              <a:latin typeface="+mj-lt"/>
              <a:cs typeface="+mn-cs"/>
            </a:endParaRPr>
          </a:p>
          <a:p>
            <a:r>
              <a:rPr lang="en-US" dirty="0"/>
              <a:t>Notification Hub</a:t>
            </a:r>
            <a:br>
              <a:rPr lang="en-US" dirty="0"/>
            </a:br>
            <a:r>
              <a:rPr lang="en-US" b="0" dirty="0">
                <a:solidFill>
                  <a:schemeClr val="tx1"/>
                </a:solidFill>
                <a:latin typeface="+mj-lt"/>
              </a:rPr>
              <a:t>Multi-platform push engine for iOS, Google (Chrome &amp; Android), Amazon </a:t>
            </a:r>
            <a:r>
              <a:rPr lang="en-US" b="0" dirty="0" err="1">
                <a:solidFill>
                  <a:schemeClr val="tx1"/>
                </a:solidFill>
                <a:latin typeface="+mj-lt"/>
              </a:rPr>
              <a:t>etc</a:t>
            </a:r>
            <a:endParaRPr lang="en-GB" b="0" dirty="0">
              <a:solidFill>
                <a:schemeClr val="tx1"/>
              </a:solidFill>
              <a:latin typeface="+mj-lt"/>
            </a:endParaRPr>
          </a:p>
        </p:txBody>
      </p:sp>
      <p:pic>
        <p:nvPicPr>
          <p:cNvPr id="20" name="Graphic 19">
            <a:extLst>
              <a:ext uri="{FF2B5EF4-FFF2-40B4-BE49-F238E27FC236}">
                <a16:creationId xmlns:a16="http://schemas.microsoft.com/office/drawing/2014/main" id="{9A5E811C-F6AB-4D4F-8007-711CE58938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3361" y="1625054"/>
            <a:ext cx="660038" cy="660038"/>
          </a:xfrm>
          <a:prstGeom prst="rect">
            <a:avLst/>
          </a:prstGeom>
        </p:spPr>
      </p:pic>
      <p:pic>
        <p:nvPicPr>
          <p:cNvPr id="25" name="Graphic 24">
            <a:extLst>
              <a:ext uri="{FF2B5EF4-FFF2-40B4-BE49-F238E27FC236}">
                <a16:creationId xmlns:a16="http://schemas.microsoft.com/office/drawing/2014/main" id="{B4D516DF-F627-48EA-8935-D29DD2B424B1}"/>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6504" t="33872" r="37828" b="27920"/>
          <a:stretch/>
        </p:blipFill>
        <p:spPr>
          <a:xfrm>
            <a:off x="745629" y="2993206"/>
            <a:ext cx="747770" cy="864096"/>
          </a:xfrm>
          <a:prstGeom prst="rect">
            <a:avLst/>
          </a:prstGeom>
        </p:spPr>
      </p:pic>
      <p:pic>
        <p:nvPicPr>
          <p:cNvPr id="29" name="Graphic 28">
            <a:extLst>
              <a:ext uri="{FF2B5EF4-FFF2-40B4-BE49-F238E27FC236}">
                <a16:creationId xmlns:a16="http://schemas.microsoft.com/office/drawing/2014/main" id="{F1BC82CB-D8E5-4D02-B182-1D811D87929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7097" y="4361358"/>
            <a:ext cx="720000" cy="720000"/>
          </a:xfrm>
          <a:prstGeom prst="rect">
            <a:avLst/>
          </a:prstGeom>
        </p:spPr>
      </p:pic>
      <p:pic>
        <p:nvPicPr>
          <p:cNvPr id="31" name="Graphic 30">
            <a:extLst>
              <a:ext uri="{FF2B5EF4-FFF2-40B4-BE49-F238E27FC236}">
                <a16:creationId xmlns:a16="http://schemas.microsoft.com/office/drawing/2014/main" id="{AA5A5C77-DBC5-41A1-9632-59DD9F545B8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19888" y="2993206"/>
            <a:ext cx="720000" cy="720000"/>
          </a:xfrm>
          <a:prstGeom prst="rect">
            <a:avLst/>
          </a:prstGeom>
        </p:spPr>
      </p:pic>
      <p:pic>
        <p:nvPicPr>
          <p:cNvPr id="32" name="Picture 31">
            <a:extLst>
              <a:ext uri="{FF2B5EF4-FFF2-40B4-BE49-F238E27FC236}">
                <a16:creationId xmlns:a16="http://schemas.microsoft.com/office/drawing/2014/main" id="{0FECC12D-A10D-43A8-89E8-6EEB4EAC24A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146309" y="1625134"/>
            <a:ext cx="720000" cy="720000"/>
          </a:xfrm>
          <a:prstGeom prst="rect">
            <a:avLst/>
          </a:prstGeom>
        </p:spPr>
      </p:pic>
      <p:pic>
        <p:nvPicPr>
          <p:cNvPr id="34" name="Graphic 33">
            <a:extLst>
              <a:ext uri="{FF2B5EF4-FFF2-40B4-BE49-F238E27FC236}">
                <a16:creationId xmlns:a16="http://schemas.microsoft.com/office/drawing/2014/main" id="{B82E4DF7-CF1D-4569-8C59-1563F09D34C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46309" y="4361358"/>
            <a:ext cx="720000" cy="720000"/>
          </a:xfrm>
          <a:prstGeom prst="rect">
            <a:avLst/>
          </a:prstGeom>
        </p:spPr>
      </p:pic>
      <p:sp>
        <p:nvSpPr>
          <p:cNvPr id="37" name="Rectangle 36">
            <a:extLst>
              <a:ext uri="{FF2B5EF4-FFF2-40B4-BE49-F238E27FC236}">
                <a16:creationId xmlns:a16="http://schemas.microsoft.com/office/drawing/2014/main" id="{E6A6F71B-934C-499C-8A4C-8334A6694E77}"/>
              </a:ext>
            </a:extLst>
          </p:cNvPr>
          <p:cNvSpPr/>
          <p:nvPr/>
        </p:nvSpPr>
        <p:spPr>
          <a:xfrm>
            <a:off x="2896023" y="5673796"/>
            <a:ext cx="6303713" cy="954107"/>
          </a:xfrm>
          <a:prstGeom prst="rect">
            <a:avLst/>
          </a:prstGeom>
        </p:spPr>
        <p:txBody>
          <a:bodyPr wrap="none">
            <a:spAutoFit/>
          </a:bodyPr>
          <a:lstStyle/>
          <a:p>
            <a:pPr algn="ctr"/>
            <a:r>
              <a:rPr lang="en-GB" sz="2800" dirty="0"/>
              <a:t>Decouple your application architecture</a:t>
            </a:r>
          </a:p>
          <a:p>
            <a:pPr algn="ctr"/>
            <a:r>
              <a:rPr lang="en-GB" sz="2800" b="1" dirty="0"/>
              <a:t>aka.ms/azure-patterns</a:t>
            </a:r>
          </a:p>
        </p:txBody>
      </p:sp>
    </p:spTree>
    <p:extLst>
      <p:ext uri="{BB962C8B-B14F-4D97-AF65-F5344CB8AC3E}">
        <p14:creationId xmlns:p14="http://schemas.microsoft.com/office/powerpoint/2010/main" val="161834201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p:cNvGraphicFramePr>
            <a:graphicFrameLocks noChangeAspect="1"/>
          </p:cNvGraphicFramePr>
          <p:nvPr>
            <p:extLst/>
          </p:nvPr>
        </p:nvGraphicFramePr>
        <p:xfrm>
          <a:off x="809124" y="3692227"/>
          <a:ext cx="4235659" cy="2844396"/>
        </p:xfrm>
        <a:graphic>
          <a:graphicData uri="http://schemas.openxmlformats.org/presentationml/2006/ole">
            <mc:AlternateContent xmlns:mc="http://schemas.openxmlformats.org/markup-compatibility/2006">
              <mc:Choice xmlns:v="urn:schemas-microsoft-com:vml" Requires="v">
                <p:oleObj spid="_x0000_s270349" name="Image" r:id="rId4" imgW="18196560" imgH="12126960" progId="Photoshop.Image.16">
                  <p:embed/>
                </p:oleObj>
              </mc:Choice>
              <mc:Fallback>
                <p:oleObj name="Image" r:id="rId4" imgW="18196560" imgH="12126960" progId="Photoshop.Image.16">
                  <p:embed/>
                  <p:pic>
                    <p:nvPicPr>
                      <p:cNvPr id="9" name="Object 8"/>
                      <p:cNvPicPr/>
                      <p:nvPr/>
                    </p:nvPicPr>
                    <p:blipFill>
                      <a:blip r:embed="rId5"/>
                      <a:stretch>
                        <a:fillRect/>
                      </a:stretch>
                    </p:blipFill>
                    <p:spPr>
                      <a:xfrm>
                        <a:off x="809124" y="3692227"/>
                        <a:ext cx="4235659" cy="2844396"/>
                      </a:xfrm>
                      <a:prstGeom prst="rect">
                        <a:avLst/>
                      </a:prstGeom>
                    </p:spPr>
                  </p:pic>
                </p:oleObj>
              </mc:Fallback>
            </mc:AlternateContent>
          </a:graphicData>
        </a:graphic>
      </p:graphicFrame>
      <p:sp>
        <p:nvSpPr>
          <p:cNvPr id="7" name="Title 4"/>
          <p:cNvSpPr txBox="1">
            <a:spLocks/>
          </p:cNvSpPr>
          <p:nvPr/>
        </p:nvSpPr>
        <p:spPr>
          <a:xfrm>
            <a:off x="6470803" y="911446"/>
            <a:ext cx="6673324" cy="1541934"/>
          </a:xfrm>
          <a:prstGeom prst="rect">
            <a:avLst/>
          </a:prstGeom>
          <a:noFill/>
        </p:spPr>
        <p:txBody>
          <a:bodyPr vert="horz" wrap="square" lIns="146283" tIns="91427" rIns="146283" bIns="91427" rtlCol="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defRPr/>
            </a:pPr>
            <a:r>
              <a:rPr sz="4400" b="1">
                <a:solidFill>
                  <a:srgbClr val="FFFFFF"/>
                </a:solidFill>
                <a:latin typeface="Segoe UI Semibold" panose="020B0702040204020203" pitchFamily="34" charset="0"/>
                <a:cs typeface="Segoe UI Semibold" panose="020B0702040204020203" pitchFamily="34" charset="0"/>
              </a:rPr>
              <a:t> </a:t>
            </a:r>
            <a:br>
              <a:rPr sz="5400" b="1">
                <a:solidFill>
                  <a:srgbClr val="FFFFFF"/>
                </a:solidFill>
                <a:latin typeface="Segoe UI Semibold" panose="020B0702040204020203" pitchFamily="34" charset="0"/>
                <a:cs typeface="Segoe UI Semibold" panose="020B0702040204020203" pitchFamily="34" charset="0"/>
              </a:rPr>
            </a:br>
            <a:r>
              <a:rPr sz="5400" b="1" spc="0">
                <a:solidFill>
                  <a:srgbClr val="FFFFFF"/>
                </a:solidFill>
                <a:cs typeface="Segoe UI Light" panose="020B0502040204020203" pitchFamily="34" charset="0"/>
              </a:rPr>
              <a:t>Azure Functions</a:t>
            </a:r>
          </a:p>
        </p:txBody>
      </p:sp>
      <p:sp>
        <p:nvSpPr>
          <p:cNvPr id="14" name="Text Placeholder 5"/>
          <p:cNvSpPr txBox="1">
            <a:spLocks/>
          </p:cNvSpPr>
          <p:nvPr/>
        </p:nvSpPr>
        <p:spPr>
          <a:xfrm>
            <a:off x="5886834" y="3202480"/>
            <a:ext cx="6526807" cy="3280856"/>
          </a:xfrm>
          <a:prstGeom prst="rect">
            <a:avLst/>
          </a:prstGeom>
          <a:noFill/>
        </p:spPr>
        <p:txBody>
          <a:bodyPr vert="horz" wrap="square" lIns="182854" tIns="146283" rIns="182854" bIns="146283"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Aft>
                <a:spcPts val="1199"/>
              </a:spcAft>
              <a:defRPr/>
            </a:pPr>
            <a:r>
              <a:rPr lang="en-US" sz="2400" err="1">
                <a:solidFill>
                  <a:srgbClr val="FFFFFF"/>
                </a:solidFill>
              </a:rPr>
              <a:t>Serverless</a:t>
            </a:r>
            <a:r>
              <a:rPr lang="en-US" sz="2400">
                <a:solidFill>
                  <a:srgbClr val="FFFFFF"/>
                </a:solidFill>
              </a:rPr>
              <a:t> compute </a:t>
            </a:r>
          </a:p>
          <a:p>
            <a:pPr>
              <a:lnSpc>
                <a:spcPct val="100000"/>
              </a:lnSpc>
              <a:spcAft>
                <a:spcPts val="1199"/>
              </a:spcAft>
              <a:defRPr/>
            </a:pPr>
            <a:r>
              <a:rPr lang="en-US" sz="2400">
                <a:solidFill>
                  <a:srgbClr val="FFFFFF"/>
                </a:solidFill>
              </a:rPr>
              <a:t>  aka - </a:t>
            </a:r>
            <a:r>
              <a:rPr lang="en-GB" sz="2400">
                <a:solidFill>
                  <a:srgbClr val="FFFFFF"/>
                </a:solidFill>
              </a:rPr>
              <a:t>Function as a Service (</a:t>
            </a:r>
            <a:r>
              <a:rPr lang="en-GB" sz="2400" err="1">
                <a:solidFill>
                  <a:srgbClr val="FFFFFF"/>
                </a:solidFill>
              </a:rPr>
              <a:t>FaaS</a:t>
            </a:r>
            <a:r>
              <a:rPr lang="en-GB" sz="2400">
                <a:solidFill>
                  <a:srgbClr val="FFFFFF"/>
                </a:solidFill>
              </a:rPr>
              <a:t>)</a:t>
            </a:r>
            <a:endParaRPr lang="en-US" sz="2400">
              <a:solidFill>
                <a:srgbClr val="FFFFFF"/>
              </a:solidFill>
            </a:endParaRPr>
          </a:p>
          <a:p>
            <a:pPr>
              <a:lnSpc>
                <a:spcPct val="100000"/>
              </a:lnSpc>
              <a:spcAft>
                <a:spcPts val="1199"/>
              </a:spcAft>
              <a:defRPr/>
            </a:pPr>
            <a:r>
              <a:rPr lang="en-US" sz="2400">
                <a:solidFill>
                  <a:srgbClr val="FFFFFF"/>
                </a:solidFill>
              </a:rPr>
              <a:t>Trigger on events &amp; external services / feeds</a:t>
            </a:r>
          </a:p>
          <a:p>
            <a:pPr>
              <a:lnSpc>
                <a:spcPct val="100000"/>
              </a:lnSpc>
              <a:spcAft>
                <a:spcPts val="1199"/>
              </a:spcAft>
              <a:defRPr/>
            </a:pPr>
            <a:r>
              <a:rPr lang="en-US" sz="2400">
                <a:solidFill>
                  <a:srgbClr val="FFFFFF"/>
                </a:solidFill>
              </a:rPr>
              <a:t>Pay only per execution</a:t>
            </a:r>
          </a:p>
          <a:p>
            <a:pPr>
              <a:lnSpc>
                <a:spcPct val="100000"/>
              </a:lnSpc>
              <a:spcAft>
                <a:spcPts val="1199"/>
              </a:spcAft>
              <a:defRPr/>
            </a:pPr>
            <a:r>
              <a:rPr lang="en-GB" sz="2400">
                <a:solidFill>
                  <a:srgbClr val="FFFFFF"/>
                </a:solidFill>
              </a:rPr>
              <a:t>Choice of languages </a:t>
            </a:r>
          </a:p>
          <a:p>
            <a:pPr>
              <a:lnSpc>
                <a:spcPct val="100000"/>
              </a:lnSpc>
              <a:spcAft>
                <a:spcPts val="1199"/>
              </a:spcAft>
              <a:defRPr/>
            </a:pPr>
            <a:r>
              <a:rPr lang="en-US" sz="2400">
                <a:solidFill>
                  <a:srgbClr val="FFFFFF"/>
                </a:solidFill>
              </a:rPr>
              <a:t>Open source runtime runs anywhere </a:t>
            </a:r>
          </a:p>
        </p:txBody>
      </p:sp>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705" y="3323422"/>
            <a:ext cx="5004499" cy="6993533"/>
          </a:xfrm>
          <a:prstGeom prst="rect">
            <a:avLst/>
          </a:prstGeom>
          <a:effectLst/>
        </p:spPr>
      </p:pic>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 y="582739"/>
            <a:ext cx="2612301" cy="2820998"/>
          </a:xfrm>
          <a:prstGeom prst="rect">
            <a:avLst/>
          </a:prstGeom>
        </p:spPr>
      </p:pic>
      <p:sp>
        <p:nvSpPr>
          <p:cNvPr id="10" name="Plus 5"/>
          <p:cNvSpPr/>
          <p:nvPr/>
        </p:nvSpPr>
        <p:spPr bwMode="auto">
          <a:xfrm>
            <a:off x="3058105" y="1682413"/>
            <a:ext cx="631360" cy="621648"/>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a:lnSpc>
                <a:spcPct val="90000"/>
              </a:lnSpc>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112305" y="123437"/>
            <a:ext cx="2389457" cy="655646"/>
          </a:xfrm>
          <a:prstGeom prst="rect">
            <a:avLst/>
          </a:prstGeom>
          <a:noFill/>
        </p:spPr>
        <p:txBody>
          <a:bodyPr wrap="square" lIns="186494" tIns="149196" rIns="186494" bIns="149196" rtlCol="0">
            <a:spAutoFit/>
          </a:bodyPr>
          <a:lstStyle/>
          <a:p>
            <a:pPr algn="ctr" defTabSz="914224">
              <a:lnSpc>
                <a:spcPct val="90000"/>
              </a:lnSpc>
              <a:spcAft>
                <a:spcPts val="612"/>
              </a:spcAft>
              <a:defRPr/>
            </a:pPr>
            <a:r>
              <a:rPr lang="en-US" sz="2448" kern="0">
                <a:gradFill>
                  <a:gsLst>
                    <a:gs pos="2917">
                      <a:srgbClr val="FFFFFF"/>
                    </a:gs>
                    <a:gs pos="30000">
                      <a:srgbClr val="FFFFFF"/>
                    </a:gs>
                  </a:gsLst>
                  <a:lin ang="5400000" scaled="0"/>
                </a:gradFill>
                <a:latin typeface="Segoe UI Semilight"/>
                <a:ea typeface=""/>
              </a:rPr>
              <a:t>Code</a:t>
            </a:r>
          </a:p>
        </p:txBody>
      </p:sp>
      <p:sp>
        <p:nvSpPr>
          <p:cNvPr id="12" name="TextBox 11"/>
          <p:cNvSpPr txBox="1"/>
          <p:nvPr/>
        </p:nvSpPr>
        <p:spPr>
          <a:xfrm>
            <a:off x="3930790" y="144553"/>
            <a:ext cx="2389457" cy="655646"/>
          </a:xfrm>
          <a:prstGeom prst="rect">
            <a:avLst/>
          </a:prstGeom>
          <a:noFill/>
        </p:spPr>
        <p:txBody>
          <a:bodyPr wrap="square" lIns="186494" tIns="149196" rIns="186494" bIns="149196" rtlCol="0">
            <a:spAutoFit/>
          </a:bodyPr>
          <a:lstStyle/>
          <a:p>
            <a:pPr algn="ctr" defTabSz="914224">
              <a:lnSpc>
                <a:spcPct val="90000"/>
              </a:lnSpc>
              <a:spcAft>
                <a:spcPts val="612"/>
              </a:spcAft>
              <a:defRPr/>
            </a:pPr>
            <a:r>
              <a:rPr lang="en-US" sz="2448" kern="0">
                <a:gradFill>
                  <a:gsLst>
                    <a:gs pos="2917">
                      <a:srgbClr val="FFFFFF"/>
                    </a:gs>
                    <a:gs pos="30000">
                      <a:srgbClr val="FFFFFF"/>
                    </a:gs>
                  </a:gsLst>
                  <a:lin ang="5400000" scaled="0"/>
                </a:gradFill>
                <a:latin typeface="Segoe UI Semilight"/>
                <a:ea typeface=""/>
              </a:rPr>
              <a:t>Events + data</a:t>
            </a:r>
          </a:p>
        </p:txBody>
      </p:sp>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0235" y="681949"/>
            <a:ext cx="2690568" cy="2690568"/>
          </a:xfrm>
          <a:prstGeom prst="rect">
            <a:avLst/>
          </a:prstGeom>
        </p:spPr>
      </p:pic>
      <p:pic>
        <p:nvPicPr>
          <p:cNvPr id="15" name="Picture 6"/>
          <p:cNvPicPr>
            <a:picLocks noChangeAspect="1"/>
          </p:cNvPicPr>
          <p:nvPr/>
        </p:nvPicPr>
        <p:blipFill>
          <a:blip r:embed="rId9"/>
          <a:stretch>
            <a:fillRect/>
          </a:stretch>
        </p:blipFill>
        <p:spPr>
          <a:xfrm>
            <a:off x="1623633" y="640767"/>
            <a:ext cx="2833342" cy="2833342"/>
          </a:xfrm>
          <a:prstGeom prst="rect">
            <a:avLst/>
          </a:prstGeom>
        </p:spPr>
      </p:pic>
      <p:pic>
        <p:nvPicPr>
          <p:cNvPr id="2" name="Picture 1">
            <a:extLst>
              <a:ext uri="{FF2B5EF4-FFF2-40B4-BE49-F238E27FC236}">
                <a16:creationId xmlns:a16="http://schemas.microsoft.com/office/drawing/2014/main" id="{D595D23E-0BDC-4387-8BD0-9DC84EEAC45A}"/>
              </a:ext>
            </a:extLst>
          </p:cNvPr>
          <p:cNvPicPr>
            <a:picLocks noChangeAspect="1"/>
          </p:cNvPicPr>
          <p:nvPr/>
        </p:nvPicPr>
        <p:blipFill>
          <a:blip r:embed="rId10"/>
          <a:stretch>
            <a:fillRect/>
          </a:stretch>
        </p:blipFill>
        <p:spPr>
          <a:xfrm>
            <a:off x="745628" y="3661008"/>
            <a:ext cx="4248473" cy="2822328"/>
          </a:xfrm>
          <a:prstGeom prst="rect">
            <a:avLst/>
          </a:prstGeom>
        </p:spPr>
      </p:pic>
    </p:spTree>
    <p:extLst>
      <p:ext uri="{BB962C8B-B14F-4D97-AF65-F5344CB8AC3E}">
        <p14:creationId xmlns:p14="http://schemas.microsoft.com/office/powerpoint/2010/main" val="1020503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2" presetClass="entr" presetSubtype="2"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1+#ppt_w/2"/>
                                          </p:val>
                                        </p:tav>
                                        <p:tav tm="100000">
                                          <p:val>
                                            <p:strVal val="#ppt_x"/>
                                          </p:val>
                                        </p:tav>
                                      </p:tavLst>
                                    </p:anim>
                                    <p:anim calcmode="lin" valueType="num">
                                      <p:cBhvr additive="base">
                                        <p:cTn id="21" dur="500" fill="hold"/>
                                        <p:tgtEl>
                                          <p:spTgt spid="13"/>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1+#ppt_w/2"/>
                                          </p:val>
                                        </p:tav>
                                        <p:tav tm="100000">
                                          <p:val>
                                            <p:strVal val="#ppt_x"/>
                                          </p:val>
                                        </p:tav>
                                      </p:tavLst>
                                    </p:anim>
                                    <p:anim calcmode="lin" valueType="num">
                                      <p:cBhvr additive="base">
                                        <p:cTn id="25"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10"/>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11"/>
                                        </p:tgtEl>
                                        <p:attrNameLst>
                                          <p:attrName>style.visibility</p:attrName>
                                        </p:attrNameLst>
                                      </p:cBhvr>
                                      <p:to>
                                        <p:strVal val="hidden"/>
                                      </p:to>
                                    </p:set>
                                  </p:childTnLst>
                                </p:cTn>
                              </p:par>
                              <p:par>
                                <p:cTn id="32" presetID="1" presetClass="exit" presetSubtype="0" fill="hold" grpId="1" nodeType="withEffect">
                                  <p:stCondLst>
                                    <p:cond delay="0"/>
                                  </p:stCondLst>
                                  <p:childTnLst>
                                    <p:set>
                                      <p:cBhvr>
                                        <p:cTn id="33" dur="1" fill="hold">
                                          <p:stCondLst>
                                            <p:cond delay="0"/>
                                          </p:stCondLst>
                                        </p:cTn>
                                        <p:tgtEl>
                                          <p:spTgt spid="12"/>
                                        </p:tgtEl>
                                        <p:attrNameLst>
                                          <p:attrName>style.visibility</p:attrName>
                                        </p:attrNameLst>
                                      </p:cBhvr>
                                      <p:to>
                                        <p:strVal val="hidden"/>
                                      </p:to>
                                    </p:set>
                                  </p:childTnLst>
                                </p:cTn>
                              </p:par>
                              <p:par>
                                <p:cTn id="34" presetID="42" presetClass="path" presetSubtype="0" accel="50000" decel="50000" fill="hold" nodeType="withEffect">
                                  <p:stCondLst>
                                    <p:cond delay="0"/>
                                  </p:stCondLst>
                                  <p:childTnLst>
                                    <p:animMotion origin="layout" path="M -4.88895E-6 1.14389E-6 L 0.14182 -0.00091 " pathEditMode="relative" rAng="0" ptsTypes="AA">
                                      <p:cBhvr>
                                        <p:cTn id="35" dur="2000" fill="hold"/>
                                        <p:tgtEl>
                                          <p:spTgt spid="6"/>
                                        </p:tgtEl>
                                        <p:attrNameLst>
                                          <p:attrName>ppt_x</p:attrName>
                                          <p:attrName>ppt_y</p:attrName>
                                        </p:attrNameLst>
                                      </p:cBhvr>
                                      <p:rCtr x="7085" y="-45"/>
                                    </p:animMotion>
                                  </p:childTnLst>
                                </p:cTn>
                              </p:par>
                              <p:par>
                                <p:cTn id="36" presetID="42" presetClass="path" presetSubtype="0" accel="50000" decel="50000" fill="hold" nodeType="withEffect">
                                  <p:stCondLst>
                                    <p:cond delay="0"/>
                                  </p:stCondLst>
                                  <p:childTnLst>
                                    <p:animMotion origin="layout" path="M -3.82946E-8 4.91602E-6 L -0.16007 -0.00091 " pathEditMode="relative" rAng="0" ptsTypes="AA">
                                      <p:cBhvr>
                                        <p:cTn id="37" dur="2000" fill="hold"/>
                                        <p:tgtEl>
                                          <p:spTgt spid="13"/>
                                        </p:tgtEl>
                                        <p:attrNameLst>
                                          <p:attrName>ppt_x</p:attrName>
                                          <p:attrName>ppt_y</p:attrName>
                                        </p:attrNameLst>
                                      </p:cBhvr>
                                      <p:rCtr x="-8004" y="-45"/>
                                    </p:animMotion>
                                  </p:childTnLst>
                                </p:cTn>
                              </p:par>
                            </p:childTnLst>
                          </p:cTn>
                        </p:par>
                        <p:par>
                          <p:cTn id="38" fill="hold">
                            <p:stCondLst>
                              <p:cond delay="2000"/>
                            </p:stCondLst>
                            <p:childTnLst>
                              <p:par>
                                <p:cTn id="39" presetID="10" presetClass="exit" presetSubtype="0" fill="hold" nodeType="afterEffect">
                                  <p:stCondLst>
                                    <p:cond delay="0"/>
                                  </p:stCondLst>
                                  <p:childTnLst>
                                    <p:animEffect transition="out" filter="fade">
                                      <p:cBhvr>
                                        <p:cTn id="40" dur="500"/>
                                        <p:tgtEl>
                                          <p:spTgt spid="6"/>
                                        </p:tgtEl>
                                      </p:cBhvr>
                                    </p:animEffect>
                                    <p:set>
                                      <p:cBhvr>
                                        <p:cTn id="41" dur="1" fill="hold">
                                          <p:stCondLst>
                                            <p:cond delay="499"/>
                                          </p:stCondLst>
                                        </p:cTn>
                                        <p:tgtEl>
                                          <p:spTgt spid="6"/>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3"/>
                                        </p:tgtEl>
                                      </p:cBhvr>
                                    </p:animEffect>
                                    <p:set>
                                      <p:cBhvr>
                                        <p:cTn id="44" dur="1" fill="hold">
                                          <p:stCondLst>
                                            <p:cond delay="499"/>
                                          </p:stCondLst>
                                        </p:cTn>
                                        <p:tgtEl>
                                          <p:spTgt spid="13"/>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p:bldP spid="11" grpId="1"/>
      <p:bldP spid="12" grpId="0"/>
      <p:bldP spid="1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138"/>
          <p:cNvSpPr/>
          <p:nvPr/>
        </p:nvSpPr>
        <p:spPr bwMode="auto">
          <a:xfrm>
            <a:off x="883" y="-1"/>
            <a:ext cx="12434711" cy="15877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10"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l="19912" r="16881" b="43417"/>
          <a:stretch/>
        </p:blipFill>
        <p:spPr>
          <a:xfrm>
            <a:off x="5576004" y="4317964"/>
            <a:ext cx="601262" cy="535623"/>
          </a:xfrm>
          <a:prstGeom prst="rect">
            <a:avLst/>
          </a:prstGeom>
        </p:spPr>
      </p:pic>
      <p:sp>
        <p:nvSpPr>
          <p:cNvPr id="511" name="Rectangle 510"/>
          <p:cNvSpPr/>
          <p:nvPr/>
        </p:nvSpPr>
        <p:spPr>
          <a:xfrm>
            <a:off x="5417337" y="4919702"/>
            <a:ext cx="897955" cy="382308"/>
          </a:xfrm>
          <a:prstGeom prst="rect">
            <a:avLst/>
          </a:prstGeom>
        </p:spPr>
        <p:txBody>
          <a:bodyPr wrap="square">
            <a:spAutoFit/>
          </a:bodyPr>
          <a:lstStyle/>
          <a:p>
            <a:pPr algn="ctr" defTabSz="582327" fontAlgn="ctr">
              <a:defRPr/>
            </a:pPr>
            <a:r>
              <a:rPr lang="en-US" sz="918" b="1" kern="0">
                <a:solidFill>
                  <a:srgbClr val="505050"/>
                </a:solidFill>
                <a:latin typeface="Segoe UI"/>
              </a:rPr>
              <a:t>HIPAA / HITECH Act</a:t>
            </a:r>
          </a:p>
        </p:txBody>
      </p:sp>
      <p:sp>
        <p:nvSpPr>
          <p:cNvPr id="512" name="Rectangle 511"/>
          <p:cNvSpPr/>
          <p:nvPr/>
        </p:nvSpPr>
        <p:spPr>
          <a:xfrm>
            <a:off x="749141" y="3518458"/>
            <a:ext cx="968574" cy="382308"/>
          </a:xfrm>
          <a:prstGeom prst="rect">
            <a:avLst/>
          </a:prstGeom>
        </p:spPr>
        <p:txBody>
          <a:bodyPr wrap="square">
            <a:spAutoFit/>
          </a:bodyPr>
          <a:lstStyle/>
          <a:p>
            <a:pPr algn="ctr" defTabSz="582327" fontAlgn="ctr">
              <a:defRPr/>
            </a:pPr>
            <a:r>
              <a:rPr lang="en-US" sz="918" b="1" kern="0">
                <a:solidFill>
                  <a:srgbClr val="505050"/>
                </a:solidFill>
                <a:latin typeface="Segoe UI"/>
              </a:rPr>
              <a:t>Moderate</a:t>
            </a:r>
          </a:p>
          <a:p>
            <a:pPr algn="ctr" defTabSz="582327" fontAlgn="ctr">
              <a:defRPr/>
            </a:pPr>
            <a:r>
              <a:rPr lang="en-US" sz="918" b="1" kern="0">
                <a:solidFill>
                  <a:srgbClr val="505050"/>
                </a:solidFill>
                <a:latin typeface="Segoe UI"/>
              </a:rPr>
              <a:t>JAB P-ATO</a:t>
            </a:r>
          </a:p>
        </p:txBody>
      </p:sp>
      <p:sp>
        <p:nvSpPr>
          <p:cNvPr id="513" name="Rectangle 512"/>
          <p:cNvSpPr/>
          <p:nvPr/>
        </p:nvSpPr>
        <p:spPr>
          <a:xfrm>
            <a:off x="6937014" y="3518458"/>
            <a:ext cx="785087" cy="238240"/>
          </a:xfrm>
          <a:prstGeom prst="rect">
            <a:avLst/>
          </a:prstGeom>
        </p:spPr>
        <p:txBody>
          <a:bodyPr wrap="none">
            <a:spAutoFit/>
          </a:bodyPr>
          <a:lstStyle/>
          <a:p>
            <a:pPr algn="ctr" defTabSz="582327" fontAlgn="ctr">
              <a:defRPr/>
            </a:pPr>
            <a:r>
              <a:rPr lang="en-US" sz="918" b="1" kern="0">
                <a:solidFill>
                  <a:srgbClr val="505050"/>
                </a:solidFill>
                <a:latin typeface="Segoe UI"/>
              </a:rPr>
              <a:t>FIPS 140-2</a:t>
            </a:r>
          </a:p>
        </p:txBody>
      </p:sp>
      <p:pic>
        <p:nvPicPr>
          <p:cNvPr id="514" name="Picture 5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65453" y="4461349"/>
            <a:ext cx="616989" cy="248853"/>
          </a:xfrm>
          <a:prstGeom prst="rect">
            <a:avLst/>
          </a:prstGeom>
        </p:spPr>
      </p:pic>
      <p:sp>
        <p:nvSpPr>
          <p:cNvPr id="515" name="Rectangle 514"/>
          <p:cNvSpPr/>
          <p:nvPr/>
        </p:nvSpPr>
        <p:spPr>
          <a:xfrm>
            <a:off x="10086975" y="4919702"/>
            <a:ext cx="756953" cy="238240"/>
          </a:xfrm>
          <a:prstGeom prst="rect">
            <a:avLst/>
          </a:prstGeom>
        </p:spPr>
        <p:txBody>
          <a:bodyPr wrap="square">
            <a:spAutoFit/>
          </a:bodyPr>
          <a:lstStyle/>
          <a:p>
            <a:pPr algn="ctr" defTabSz="582327" fontAlgn="ctr">
              <a:defRPr/>
            </a:pPr>
            <a:r>
              <a:rPr lang="en-US" sz="918" b="1" kern="0">
                <a:solidFill>
                  <a:srgbClr val="505050"/>
                </a:solidFill>
                <a:latin typeface="Segoe UI"/>
              </a:rPr>
              <a:t>FERPA</a:t>
            </a:r>
          </a:p>
        </p:txBody>
      </p:sp>
      <p:sp>
        <p:nvSpPr>
          <p:cNvPr id="516" name="Rectangle 515"/>
          <p:cNvSpPr/>
          <p:nvPr/>
        </p:nvSpPr>
        <p:spPr>
          <a:xfrm>
            <a:off x="3426095" y="3518458"/>
            <a:ext cx="845578" cy="382308"/>
          </a:xfrm>
          <a:prstGeom prst="rect">
            <a:avLst/>
          </a:prstGeom>
        </p:spPr>
        <p:txBody>
          <a:bodyPr wrap="none">
            <a:spAutoFit/>
          </a:bodyPr>
          <a:lstStyle/>
          <a:p>
            <a:pPr algn="ctr" defTabSz="582327" fontAlgn="ctr">
              <a:defRPr/>
            </a:pPr>
            <a:r>
              <a:rPr lang="en-US" sz="918" b="1" kern="0">
                <a:solidFill>
                  <a:srgbClr val="505050"/>
                </a:solidFill>
                <a:latin typeface="Segoe UI"/>
              </a:rPr>
              <a:t>DoD DISA</a:t>
            </a:r>
          </a:p>
          <a:p>
            <a:pPr algn="ctr" defTabSz="582327" fontAlgn="ctr">
              <a:defRPr/>
            </a:pPr>
            <a:r>
              <a:rPr lang="en-US" sz="918" b="1" kern="0">
                <a:solidFill>
                  <a:srgbClr val="505050"/>
                </a:solidFill>
                <a:latin typeface="Segoe UI"/>
              </a:rPr>
              <a:t>SRG Level 2</a:t>
            </a:r>
          </a:p>
        </p:txBody>
      </p:sp>
      <p:pic>
        <p:nvPicPr>
          <p:cNvPr id="517" name="Picture 5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17901" y="4348199"/>
            <a:ext cx="475157" cy="475154"/>
          </a:xfrm>
          <a:prstGeom prst="rect">
            <a:avLst/>
          </a:prstGeom>
        </p:spPr>
      </p:pic>
      <p:pic>
        <p:nvPicPr>
          <p:cNvPr id="518" name="Picture 517"/>
          <p:cNvPicPr>
            <a:picLocks noChangeAspect="1"/>
          </p:cNvPicPr>
          <p:nvPr/>
        </p:nvPicPr>
        <p:blipFill rotWithShape="1">
          <a:blip r:embed="rId6" cstate="print">
            <a:extLst>
              <a:ext uri="{28A0092B-C50C-407E-A947-70E740481C1C}">
                <a14:useLocalDpi xmlns:a14="http://schemas.microsoft.com/office/drawing/2010/main" val="0"/>
              </a:ext>
            </a:extLst>
          </a:blip>
          <a:srcRect l="2855" t="2105" r="5136" b="14296"/>
          <a:stretch/>
        </p:blipFill>
        <p:spPr>
          <a:xfrm>
            <a:off x="881461" y="3017759"/>
            <a:ext cx="708744" cy="440384"/>
          </a:xfrm>
          <a:prstGeom prst="rect">
            <a:avLst/>
          </a:prstGeom>
        </p:spPr>
      </p:pic>
      <p:pic>
        <p:nvPicPr>
          <p:cNvPr id="519" name="Picture 5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73237" y="2988865"/>
            <a:ext cx="511357" cy="498172"/>
          </a:xfrm>
          <a:prstGeom prst="rect">
            <a:avLst/>
          </a:prstGeom>
        </p:spPr>
      </p:pic>
      <p:sp>
        <p:nvSpPr>
          <p:cNvPr id="520" name="Rectangle 519"/>
          <p:cNvSpPr/>
          <p:nvPr/>
        </p:nvSpPr>
        <p:spPr>
          <a:xfrm>
            <a:off x="9399323" y="3518458"/>
            <a:ext cx="459738" cy="238240"/>
          </a:xfrm>
          <a:prstGeom prst="rect">
            <a:avLst/>
          </a:prstGeom>
        </p:spPr>
        <p:txBody>
          <a:bodyPr wrap="none">
            <a:spAutoFit/>
          </a:bodyPr>
          <a:lstStyle/>
          <a:p>
            <a:pPr algn="ctr" defTabSz="582327" fontAlgn="ctr">
              <a:defRPr/>
            </a:pPr>
            <a:r>
              <a:rPr lang="en-US" sz="918" b="1" kern="0">
                <a:solidFill>
                  <a:srgbClr val="505050"/>
                </a:solidFill>
                <a:latin typeface="Segoe UI"/>
              </a:rPr>
              <a:t>ITAR</a:t>
            </a:r>
          </a:p>
        </p:txBody>
      </p:sp>
      <p:sp>
        <p:nvSpPr>
          <p:cNvPr id="521" name="Rectangle 520"/>
          <p:cNvSpPr/>
          <p:nvPr/>
        </p:nvSpPr>
        <p:spPr>
          <a:xfrm>
            <a:off x="10501414" y="3518458"/>
            <a:ext cx="422136" cy="238240"/>
          </a:xfrm>
          <a:prstGeom prst="rect">
            <a:avLst/>
          </a:prstGeom>
        </p:spPr>
        <p:txBody>
          <a:bodyPr wrap="none">
            <a:spAutoFit/>
          </a:bodyPr>
          <a:lstStyle/>
          <a:p>
            <a:pPr algn="ctr" defTabSz="582327" fontAlgn="ctr">
              <a:defRPr/>
            </a:pPr>
            <a:r>
              <a:rPr lang="en-US" sz="918" b="1" kern="0">
                <a:solidFill>
                  <a:srgbClr val="505050"/>
                </a:solidFill>
                <a:latin typeface="Segoe UI"/>
              </a:rPr>
              <a:t>CJIS</a:t>
            </a:r>
          </a:p>
        </p:txBody>
      </p:sp>
      <p:sp>
        <p:nvSpPr>
          <p:cNvPr id="522" name="Rectangle 521"/>
          <p:cNvSpPr/>
          <p:nvPr/>
        </p:nvSpPr>
        <p:spPr>
          <a:xfrm>
            <a:off x="7106367" y="4919702"/>
            <a:ext cx="1094143" cy="382308"/>
          </a:xfrm>
          <a:prstGeom prst="rect">
            <a:avLst/>
          </a:prstGeom>
        </p:spPr>
        <p:txBody>
          <a:bodyPr wrap="square">
            <a:spAutoFit/>
          </a:bodyPr>
          <a:lstStyle/>
          <a:p>
            <a:pPr algn="ctr" defTabSz="582327" fontAlgn="ctr">
              <a:defRPr/>
            </a:pPr>
            <a:r>
              <a:rPr lang="en-US" sz="918" b="1" kern="0">
                <a:solidFill>
                  <a:srgbClr val="505050"/>
                </a:solidFill>
                <a:latin typeface="Segoe UI"/>
              </a:rPr>
              <a:t>GxP</a:t>
            </a:r>
          </a:p>
          <a:p>
            <a:pPr algn="ctr" defTabSz="582327" fontAlgn="ctr">
              <a:defRPr/>
            </a:pPr>
            <a:r>
              <a:rPr lang="en-US" sz="918" b="1" kern="0">
                <a:solidFill>
                  <a:srgbClr val="505050"/>
                </a:solidFill>
                <a:latin typeface="Segoe UI"/>
              </a:rPr>
              <a:t>21 CFR Part 11</a:t>
            </a:r>
          </a:p>
        </p:txBody>
      </p:sp>
      <p:sp>
        <p:nvSpPr>
          <p:cNvPr id="523" name="Rectangle 522"/>
          <p:cNvSpPr/>
          <p:nvPr/>
        </p:nvSpPr>
        <p:spPr>
          <a:xfrm>
            <a:off x="11403657" y="3518458"/>
            <a:ext cx="678818" cy="238240"/>
          </a:xfrm>
          <a:prstGeom prst="rect">
            <a:avLst/>
          </a:prstGeom>
        </p:spPr>
        <p:txBody>
          <a:bodyPr wrap="none">
            <a:spAutoFit/>
          </a:bodyPr>
          <a:lstStyle/>
          <a:p>
            <a:pPr algn="ctr" defTabSz="582327" fontAlgn="ctr">
              <a:defRPr/>
            </a:pPr>
            <a:r>
              <a:rPr lang="en-US" sz="918" b="1" kern="0">
                <a:solidFill>
                  <a:srgbClr val="505050"/>
                </a:solidFill>
                <a:latin typeface="Segoe UI"/>
              </a:rPr>
              <a:t>IRS 1075</a:t>
            </a:r>
          </a:p>
        </p:txBody>
      </p:sp>
      <p:pic>
        <p:nvPicPr>
          <p:cNvPr id="524" name="Picture 6" descr="image00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12608" y="2967753"/>
            <a:ext cx="540398" cy="540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5" name="Rectangle 524"/>
          <p:cNvSpPr/>
          <p:nvPr/>
        </p:nvSpPr>
        <p:spPr>
          <a:xfrm>
            <a:off x="8133874" y="3518458"/>
            <a:ext cx="788112" cy="382308"/>
          </a:xfrm>
          <a:prstGeom prst="rect">
            <a:avLst/>
          </a:prstGeom>
        </p:spPr>
        <p:txBody>
          <a:bodyPr wrap="square">
            <a:spAutoFit/>
          </a:bodyPr>
          <a:lstStyle/>
          <a:p>
            <a:pPr algn="ctr" defTabSz="582327" fontAlgn="ctr">
              <a:defRPr/>
            </a:pPr>
            <a:r>
              <a:rPr lang="en-US" sz="918" b="1" kern="0">
                <a:solidFill>
                  <a:srgbClr val="505050"/>
                </a:solidFill>
                <a:latin typeface="Segoe UI"/>
              </a:rPr>
              <a:t>Section 508 VPAT</a:t>
            </a:r>
          </a:p>
        </p:txBody>
      </p:sp>
      <p:pic>
        <p:nvPicPr>
          <p:cNvPr id="537" name="Picture 536"/>
          <p:cNvPicPr>
            <a:picLocks noChangeAspect="1"/>
          </p:cNvPicPr>
          <p:nvPr/>
        </p:nvPicPr>
        <p:blipFill>
          <a:blip r:embed="rId9"/>
          <a:stretch>
            <a:fillRect/>
          </a:stretch>
        </p:blipFill>
        <p:spPr>
          <a:xfrm>
            <a:off x="1038928" y="1853700"/>
            <a:ext cx="517653" cy="518749"/>
          </a:xfrm>
          <a:prstGeom prst="rect">
            <a:avLst/>
          </a:prstGeom>
        </p:spPr>
      </p:pic>
      <p:sp>
        <p:nvSpPr>
          <p:cNvPr id="538" name="Rectangle 537"/>
          <p:cNvSpPr/>
          <p:nvPr/>
        </p:nvSpPr>
        <p:spPr>
          <a:xfrm>
            <a:off x="1060246" y="2444283"/>
            <a:ext cx="578603" cy="153866"/>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ISO 27001</a:t>
            </a:r>
          </a:p>
        </p:txBody>
      </p:sp>
      <p:pic>
        <p:nvPicPr>
          <p:cNvPr id="540" name="Picture 539"/>
          <p:cNvPicPr>
            <a:picLocks noChangeAspect="1"/>
          </p:cNvPicPr>
          <p:nvPr/>
        </p:nvPicPr>
        <p:blipFill>
          <a:blip r:embed="rId10"/>
          <a:stretch>
            <a:fillRect/>
          </a:stretch>
        </p:blipFill>
        <p:spPr>
          <a:xfrm>
            <a:off x="5474057" y="1855751"/>
            <a:ext cx="562156" cy="514648"/>
          </a:xfrm>
          <a:prstGeom prst="rect">
            <a:avLst/>
          </a:prstGeom>
        </p:spPr>
      </p:pic>
      <p:sp>
        <p:nvSpPr>
          <p:cNvPr id="541" name="Rectangle 540"/>
          <p:cNvSpPr/>
          <p:nvPr/>
        </p:nvSpPr>
        <p:spPr>
          <a:xfrm>
            <a:off x="5367257" y="2444283"/>
            <a:ext cx="761319" cy="153866"/>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SOC 1</a:t>
            </a:r>
          </a:p>
          <a:p>
            <a:pPr algn="ctr" defTabSz="609030" fontAlgn="ctr">
              <a:defRPr/>
            </a:pPr>
            <a:r>
              <a:rPr lang="en-US" sz="918" b="1" kern="0">
                <a:solidFill>
                  <a:srgbClr val="505050"/>
                </a:solidFill>
                <a:latin typeface="Segoe UI"/>
              </a:rPr>
              <a:t>Type 2</a:t>
            </a:r>
          </a:p>
        </p:txBody>
      </p:sp>
      <p:pic>
        <p:nvPicPr>
          <p:cNvPr id="543" name="Picture 14" descr="http://www.theauditpeople.com/sites/default/files/pictures/iso-logo.pn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58966" y="1891240"/>
            <a:ext cx="587210" cy="443668"/>
          </a:xfrm>
          <a:prstGeom prst="rect">
            <a:avLst/>
          </a:prstGeom>
          <a:noFill/>
          <a:extLst>
            <a:ext uri="{909E8E84-426E-40DD-AFC4-6F175D3DCCD1}">
              <a14:hiddenFill xmlns:a14="http://schemas.microsoft.com/office/drawing/2010/main">
                <a:solidFill>
                  <a:srgbClr val="FFFFFF"/>
                </a:solidFill>
              </a14:hiddenFill>
            </a:ext>
          </a:extLst>
        </p:spPr>
      </p:pic>
      <p:sp>
        <p:nvSpPr>
          <p:cNvPr id="544" name="Rectangle 543"/>
          <p:cNvSpPr/>
          <p:nvPr/>
        </p:nvSpPr>
        <p:spPr>
          <a:xfrm>
            <a:off x="2181442" y="2444283"/>
            <a:ext cx="578602" cy="153866"/>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ISO 27018</a:t>
            </a:r>
          </a:p>
        </p:txBody>
      </p:sp>
      <p:pic>
        <p:nvPicPr>
          <p:cNvPr id="546" name="Picture 545"/>
          <p:cNvPicPr>
            <a:picLocks noChangeAspect="1"/>
          </p:cNvPicPr>
          <p:nvPr/>
        </p:nvPicPr>
        <p:blipFill>
          <a:blip r:embed="rId12"/>
          <a:stretch>
            <a:fillRect/>
          </a:stretch>
        </p:blipFill>
        <p:spPr>
          <a:xfrm>
            <a:off x="8779471" y="1967223"/>
            <a:ext cx="760755" cy="291705"/>
          </a:xfrm>
          <a:prstGeom prst="rect">
            <a:avLst/>
          </a:prstGeom>
        </p:spPr>
      </p:pic>
      <p:sp>
        <p:nvSpPr>
          <p:cNvPr id="547" name="Rectangle 546"/>
          <p:cNvSpPr/>
          <p:nvPr/>
        </p:nvSpPr>
        <p:spPr>
          <a:xfrm>
            <a:off x="8784140" y="2444282"/>
            <a:ext cx="844663" cy="307734"/>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CSA STAR</a:t>
            </a:r>
          </a:p>
          <a:p>
            <a:pPr algn="ctr" defTabSz="609030" fontAlgn="ctr">
              <a:defRPr/>
            </a:pPr>
            <a:r>
              <a:rPr lang="en-US" sz="918" b="1" kern="0">
                <a:solidFill>
                  <a:srgbClr val="505050"/>
                </a:solidFill>
                <a:latin typeface="Segoe UI"/>
              </a:rPr>
              <a:t>Self-Assessment</a:t>
            </a:r>
          </a:p>
          <a:p>
            <a:pPr algn="ctr" defTabSz="609030" fontAlgn="ctr">
              <a:defRPr/>
            </a:pPr>
            <a:endParaRPr lang="en-US" sz="918" b="1" kern="0">
              <a:solidFill>
                <a:srgbClr val="505050"/>
              </a:solidFill>
              <a:latin typeface="Segoe UI"/>
            </a:endParaRPr>
          </a:p>
        </p:txBody>
      </p:sp>
      <p:pic>
        <p:nvPicPr>
          <p:cNvPr id="555" name="Picture 55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544882" y="5815202"/>
            <a:ext cx="585965" cy="191771"/>
          </a:xfrm>
          <a:prstGeom prst="rect">
            <a:avLst/>
          </a:prstGeom>
        </p:spPr>
      </p:pic>
      <p:sp>
        <p:nvSpPr>
          <p:cNvPr id="556" name="Rectangle 555"/>
          <p:cNvSpPr/>
          <p:nvPr/>
        </p:nvSpPr>
        <p:spPr>
          <a:xfrm>
            <a:off x="4251672" y="6268732"/>
            <a:ext cx="1199089"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Singapore</a:t>
            </a:r>
          </a:p>
          <a:p>
            <a:pPr algn="ctr" defTabSz="582327" fontAlgn="ctr">
              <a:defRPr/>
            </a:pPr>
            <a:r>
              <a:rPr lang="en-US" sz="918" b="1" kern="0">
                <a:solidFill>
                  <a:srgbClr val="505050"/>
                </a:solidFill>
                <a:latin typeface="Segoe UI"/>
              </a:rPr>
              <a:t>MTCS</a:t>
            </a:r>
          </a:p>
        </p:txBody>
      </p:sp>
      <p:sp>
        <p:nvSpPr>
          <p:cNvPr id="558" name="Rectangle 557"/>
          <p:cNvSpPr/>
          <p:nvPr/>
        </p:nvSpPr>
        <p:spPr>
          <a:xfrm>
            <a:off x="1828650" y="6268732"/>
            <a:ext cx="1140983"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UK </a:t>
            </a:r>
          </a:p>
          <a:p>
            <a:pPr algn="ctr" defTabSz="582327" fontAlgn="ctr">
              <a:defRPr/>
            </a:pPr>
            <a:r>
              <a:rPr lang="en-US" sz="918" b="1" kern="0">
                <a:solidFill>
                  <a:srgbClr val="505050"/>
                </a:solidFill>
                <a:latin typeface="Segoe UI"/>
              </a:rPr>
              <a:t>G-Cloud</a:t>
            </a:r>
          </a:p>
        </p:txBody>
      </p:sp>
      <p:pic>
        <p:nvPicPr>
          <p:cNvPr id="559" name="Picture 55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226900" y="5725813"/>
            <a:ext cx="370549" cy="370549"/>
          </a:xfrm>
          <a:prstGeom prst="rect">
            <a:avLst/>
          </a:prstGeom>
        </p:spPr>
      </p:pic>
      <p:sp>
        <p:nvSpPr>
          <p:cNvPr id="561" name="Rectangle 560"/>
          <p:cNvSpPr/>
          <p:nvPr/>
        </p:nvSpPr>
        <p:spPr>
          <a:xfrm>
            <a:off x="5098928" y="6268732"/>
            <a:ext cx="976903"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Australia</a:t>
            </a:r>
          </a:p>
          <a:p>
            <a:pPr algn="ctr" defTabSz="582327" fontAlgn="ctr">
              <a:defRPr/>
            </a:pPr>
            <a:r>
              <a:rPr lang="en-US" sz="918" b="1" kern="0">
                <a:solidFill>
                  <a:srgbClr val="505050"/>
                </a:solidFill>
                <a:latin typeface="Segoe UI"/>
              </a:rPr>
              <a:t>IRAP/CCSL</a:t>
            </a:r>
          </a:p>
        </p:txBody>
      </p:sp>
      <p:pic>
        <p:nvPicPr>
          <p:cNvPr id="562" name="Picture 561" descr="IRAP logo">
            <a:hlinkClick r:id="rId15"/>
          </p:cNvPr>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295981" y="5750645"/>
            <a:ext cx="485698" cy="320885"/>
          </a:xfrm>
          <a:prstGeom prst="rect">
            <a:avLst/>
          </a:prstGeom>
          <a:noFill/>
          <a:ln>
            <a:noFill/>
          </a:ln>
        </p:spPr>
      </p:pic>
      <p:pic>
        <p:nvPicPr>
          <p:cNvPr id="564" name="Picture 563" descr="FISC : The Center for Financial Industry Infomation System">
            <a:hlinkClick r:id="rId17" tooltip="&quot;FISC HOME&quot;"/>
          </p:cNvPr>
          <p:cNvPicPr/>
          <p:nvPr/>
        </p:nvPicPr>
        <p:blipFill rotWithShape="1">
          <a:blip r:embed="rId18" cstate="print">
            <a:extLst>
              <a:ext uri="{28A0092B-C50C-407E-A947-70E740481C1C}">
                <a14:useLocalDpi xmlns:a14="http://schemas.microsoft.com/office/drawing/2010/main" val="0"/>
              </a:ext>
            </a:extLst>
          </a:blip>
          <a:srcRect r="68254"/>
          <a:stretch/>
        </p:blipFill>
        <p:spPr bwMode="auto">
          <a:xfrm>
            <a:off x="4741615" y="4459544"/>
            <a:ext cx="608593" cy="252464"/>
          </a:xfrm>
          <a:prstGeom prst="rect">
            <a:avLst/>
          </a:prstGeom>
          <a:noFill/>
          <a:ln>
            <a:noFill/>
          </a:ln>
        </p:spPr>
      </p:pic>
      <p:sp>
        <p:nvSpPr>
          <p:cNvPr id="565" name="Rectangle 564"/>
          <p:cNvSpPr/>
          <p:nvPr/>
        </p:nvSpPr>
        <p:spPr>
          <a:xfrm>
            <a:off x="4681162" y="4919702"/>
            <a:ext cx="774391" cy="382308"/>
          </a:xfrm>
          <a:prstGeom prst="rect">
            <a:avLst/>
          </a:prstGeom>
        </p:spPr>
        <p:txBody>
          <a:bodyPr wrap="square">
            <a:spAutoFit/>
          </a:bodyPr>
          <a:lstStyle/>
          <a:p>
            <a:pPr algn="ctr" defTabSz="582327" fontAlgn="ctr">
              <a:defRPr/>
            </a:pPr>
            <a:r>
              <a:rPr lang="en-US" sz="918" b="1" kern="0">
                <a:solidFill>
                  <a:srgbClr val="505050"/>
                </a:solidFill>
                <a:latin typeface="Segoe UI"/>
              </a:rPr>
              <a:t>FISC</a:t>
            </a:r>
          </a:p>
          <a:p>
            <a:pPr algn="ctr" defTabSz="582327" fontAlgn="ctr">
              <a:defRPr/>
            </a:pPr>
            <a:r>
              <a:rPr lang="en-US" sz="918" b="1" kern="0">
                <a:solidFill>
                  <a:srgbClr val="505050"/>
                </a:solidFill>
                <a:latin typeface="Segoe UI"/>
              </a:rPr>
              <a:t>Japan</a:t>
            </a:r>
          </a:p>
        </p:txBody>
      </p:sp>
      <p:sp>
        <p:nvSpPr>
          <p:cNvPr id="566" name="Rectangle 565"/>
          <p:cNvSpPr/>
          <p:nvPr/>
        </p:nvSpPr>
        <p:spPr>
          <a:xfrm>
            <a:off x="2291544" y="6268732"/>
            <a:ext cx="1346603"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China</a:t>
            </a:r>
          </a:p>
          <a:p>
            <a:pPr algn="ctr" defTabSz="582327" fontAlgn="ctr">
              <a:defRPr/>
            </a:pPr>
            <a:r>
              <a:rPr lang="en-US" sz="918" b="1" kern="0">
                <a:solidFill>
                  <a:srgbClr val="505050"/>
                </a:solidFill>
                <a:latin typeface="Segoe UI"/>
              </a:rPr>
              <a:t>DJCP</a:t>
            </a:r>
          </a:p>
        </p:txBody>
      </p:sp>
      <p:pic>
        <p:nvPicPr>
          <p:cNvPr id="568" name="Picture 567" descr="http://ts1.mm.bing.net/th?&amp;id=HN.607999990459468225&amp;w=300&amp;h=300&amp;c=0&amp;pid=1.9&amp;rs=0&amp;p=0"/>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024431" y="5723807"/>
            <a:ext cx="409948" cy="374561"/>
          </a:xfrm>
          <a:prstGeom prst="rect">
            <a:avLst/>
          </a:prstGeom>
          <a:noFill/>
          <a:ln>
            <a:noFill/>
          </a:ln>
        </p:spPr>
      </p:pic>
      <p:sp>
        <p:nvSpPr>
          <p:cNvPr id="569" name="Rectangle 568"/>
          <p:cNvSpPr/>
          <p:nvPr/>
        </p:nvSpPr>
        <p:spPr>
          <a:xfrm>
            <a:off x="5660100" y="6268732"/>
            <a:ext cx="1124448" cy="479292"/>
          </a:xfrm>
          <a:prstGeom prst="rect">
            <a:avLst/>
          </a:prstGeom>
        </p:spPr>
        <p:txBody>
          <a:bodyPr wrap="square" tIns="0">
            <a:spAutoFit/>
          </a:bodyPr>
          <a:lstStyle/>
          <a:p>
            <a:pPr algn="ctr" defTabSz="582327" fontAlgn="ctr">
              <a:defRPr/>
            </a:pPr>
            <a:r>
              <a:rPr lang="en-US" sz="918" b="1" kern="0">
                <a:solidFill>
                  <a:srgbClr val="505050"/>
                </a:solidFill>
                <a:latin typeface="Segoe UI"/>
              </a:rPr>
              <a:t> New </a:t>
            </a:r>
          </a:p>
          <a:p>
            <a:pPr algn="ctr" defTabSz="582327" fontAlgn="ctr">
              <a:defRPr/>
            </a:pPr>
            <a:r>
              <a:rPr lang="en-US" sz="918" b="1" kern="0">
                <a:solidFill>
                  <a:srgbClr val="505050"/>
                </a:solidFill>
                <a:latin typeface="Segoe UI"/>
              </a:rPr>
              <a:t>Zealand </a:t>
            </a:r>
          </a:p>
          <a:p>
            <a:pPr algn="ctr" defTabSz="582327" fontAlgn="ctr">
              <a:defRPr/>
            </a:pPr>
            <a:r>
              <a:rPr lang="en-US" sz="918" b="1" kern="0">
                <a:solidFill>
                  <a:srgbClr val="505050"/>
                </a:solidFill>
                <a:latin typeface="Segoe UI"/>
              </a:rPr>
              <a:t>GCIO</a:t>
            </a:r>
          </a:p>
        </p:txBody>
      </p:sp>
      <p:pic>
        <p:nvPicPr>
          <p:cNvPr id="571" name="Picture 8" descr="image00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94757" y="5686982"/>
            <a:ext cx="448211" cy="448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2" name="Rectangle 571"/>
          <p:cNvSpPr/>
          <p:nvPr/>
        </p:nvSpPr>
        <p:spPr>
          <a:xfrm>
            <a:off x="3136166" y="6268732"/>
            <a:ext cx="774174"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China</a:t>
            </a:r>
          </a:p>
          <a:p>
            <a:pPr algn="ctr" defTabSz="582327" fontAlgn="ctr">
              <a:defRPr/>
            </a:pPr>
            <a:r>
              <a:rPr lang="en-US" sz="918" b="1" kern="0">
                <a:solidFill>
                  <a:srgbClr val="505050"/>
                </a:solidFill>
                <a:latin typeface="Segoe UI"/>
              </a:rPr>
              <a:t>GB 18030</a:t>
            </a:r>
          </a:p>
        </p:txBody>
      </p:sp>
      <p:sp>
        <p:nvSpPr>
          <p:cNvPr id="574" name="Rectangle 573"/>
          <p:cNvSpPr/>
          <p:nvPr/>
        </p:nvSpPr>
        <p:spPr>
          <a:xfrm>
            <a:off x="1148014" y="6268732"/>
            <a:ext cx="1152054"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EU</a:t>
            </a:r>
          </a:p>
          <a:p>
            <a:pPr algn="ctr" defTabSz="582327" fontAlgn="ctr">
              <a:defRPr/>
            </a:pPr>
            <a:r>
              <a:rPr lang="en-US" sz="918" b="1" kern="0">
                <a:solidFill>
                  <a:srgbClr val="505050"/>
                </a:solidFill>
                <a:latin typeface="Segoe UI"/>
              </a:rPr>
              <a:t>Model Clauses</a:t>
            </a:r>
          </a:p>
        </p:txBody>
      </p:sp>
      <p:pic>
        <p:nvPicPr>
          <p:cNvPr id="575" name="Picture 574"/>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434928" y="5712894"/>
            <a:ext cx="572015" cy="396387"/>
          </a:xfrm>
          <a:prstGeom prst="rect">
            <a:avLst/>
          </a:prstGeom>
        </p:spPr>
      </p:pic>
      <p:sp>
        <p:nvSpPr>
          <p:cNvPr id="577" name="Rectangle 576"/>
          <p:cNvSpPr/>
          <p:nvPr/>
        </p:nvSpPr>
        <p:spPr>
          <a:xfrm>
            <a:off x="7053459" y="6268732"/>
            <a:ext cx="638123"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ENISA</a:t>
            </a:r>
          </a:p>
          <a:p>
            <a:pPr algn="ctr" defTabSz="582327" fontAlgn="ctr">
              <a:defRPr/>
            </a:pPr>
            <a:r>
              <a:rPr lang="en-US" sz="918" b="1" kern="0">
                <a:solidFill>
                  <a:srgbClr val="505050"/>
                </a:solidFill>
                <a:latin typeface="Segoe UI"/>
              </a:rPr>
              <a:t>IAF</a:t>
            </a:r>
          </a:p>
        </p:txBody>
      </p:sp>
      <p:pic>
        <p:nvPicPr>
          <p:cNvPr id="578" name="Picture 577"/>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168356" y="5708227"/>
            <a:ext cx="429789" cy="405721"/>
          </a:xfrm>
          <a:prstGeom prst="rect">
            <a:avLst/>
          </a:prstGeom>
        </p:spPr>
      </p:pic>
      <p:pic>
        <p:nvPicPr>
          <p:cNvPr id="580" name="Picture 57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810504" y="5778058"/>
            <a:ext cx="443672" cy="266059"/>
          </a:xfrm>
          <a:prstGeom prst="rect">
            <a:avLst/>
          </a:prstGeom>
        </p:spPr>
      </p:pic>
      <p:sp>
        <p:nvSpPr>
          <p:cNvPr id="581" name="Rectangle 580"/>
          <p:cNvSpPr/>
          <p:nvPr/>
        </p:nvSpPr>
        <p:spPr>
          <a:xfrm>
            <a:off x="553620" y="6268732"/>
            <a:ext cx="875082"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Argentina PDPA</a:t>
            </a:r>
          </a:p>
        </p:txBody>
      </p:sp>
      <p:pic>
        <p:nvPicPr>
          <p:cNvPr id="583" name="Picture 582" descr="http://jcispa.jasa.jp/wp/wp-content/themes/jcispa_academica/images/fig_cslogo01.png"/>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795207" y="5734373"/>
            <a:ext cx="401625" cy="353429"/>
          </a:xfrm>
          <a:prstGeom prst="rect">
            <a:avLst/>
          </a:prstGeom>
          <a:noFill/>
          <a:ln>
            <a:noFill/>
          </a:ln>
        </p:spPr>
      </p:pic>
      <p:sp>
        <p:nvSpPr>
          <p:cNvPr id="584" name="Rectangle 583"/>
          <p:cNvSpPr/>
          <p:nvPr/>
        </p:nvSpPr>
        <p:spPr>
          <a:xfrm>
            <a:off x="7592497" y="6268732"/>
            <a:ext cx="807045"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Japan CS Mark Gold</a:t>
            </a:r>
          </a:p>
        </p:txBody>
      </p:sp>
      <p:pic>
        <p:nvPicPr>
          <p:cNvPr id="585" name="Picture 584" descr="FedRAMP"/>
          <p:cNvPicPr/>
          <p:nvPr/>
        </p:nvPicPr>
        <p:blipFill>
          <a:blip r:embed="rId25">
            <a:extLst>
              <a:ext uri="{28A0092B-C50C-407E-A947-70E740481C1C}">
                <a14:useLocalDpi xmlns:a14="http://schemas.microsoft.com/office/drawing/2010/main" val="0"/>
              </a:ext>
            </a:extLst>
          </a:blip>
          <a:srcRect/>
          <a:stretch>
            <a:fillRect/>
          </a:stretch>
        </p:blipFill>
        <p:spPr bwMode="auto">
          <a:xfrm>
            <a:off x="5780461" y="3115780"/>
            <a:ext cx="697119" cy="244341"/>
          </a:xfrm>
          <a:prstGeom prst="rect">
            <a:avLst/>
          </a:prstGeom>
          <a:noFill/>
          <a:ln>
            <a:noFill/>
          </a:ln>
        </p:spPr>
      </p:pic>
      <p:sp>
        <p:nvSpPr>
          <p:cNvPr id="586" name="Rectangle 585"/>
          <p:cNvSpPr/>
          <p:nvPr/>
        </p:nvSpPr>
        <p:spPr>
          <a:xfrm>
            <a:off x="5698829" y="3518458"/>
            <a:ext cx="822689" cy="238240"/>
          </a:xfrm>
          <a:prstGeom prst="rect">
            <a:avLst/>
          </a:prstGeom>
        </p:spPr>
        <p:txBody>
          <a:bodyPr wrap="none">
            <a:spAutoFit/>
          </a:bodyPr>
          <a:lstStyle/>
          <a:p>
            <a:pPr algn="ctr" defTabSz="582327" fontAlgn="ctr">
              <a:defRPr/>
            </a:pPr>
            <a:r>
              <a:rPr lang="en-US" sz="918" b="1" kern="0">
                <a:solidFill>
                  <a:srgbClr val="505050"/>
                </a:solidFill>
                <a:latin typeface="Segoe UI"/>
              </a:rPr>
              <a:t>SP 800-171</a:t>
            </a:r>
          </a:p>
        </p:txBody>
      </p:sp>
      <p:sp>
        <p:nvSpPr>
          <p:cNvPr id="587" name="Rectangle 586"/>
          <p:cNvSpPr/>
          <p:nvPr/>
        </p:nvSpPr>
        <p:spPr>
          <a:xfrm>
            <a:off x="3740655" y="6268732"/>
            <a:ext cx="739438"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China</a:t>
            </a:r>
          </a:p>
          <a:p>
            <a:pPr algn="ctr" defTabSz="582327" fontAlgn="ctr">
              <a:defRPr/>
            </a:pPr>
            <a:r>
              <a:rPr lang="en-US" sz="918" b="1" kern="0">
                <a:solidFill>
                  <a:srgbClr val="505050"/>
                </a:solidFill>
                <a:latin typeface="Segoe UI"/>
              </a:rPr>
              <a:t>TRUCS</a:t>
            </a:r>
          </a:p>
        </p:txBody>
      </p:sp>
      <p:sp>
        <p:nvSpPr>
          <p:cNvPr id="588" name="Rectangle 587"/>
          <p:cNvSpPr/>
          <p:nvPr/>
        </p:nvSpPr>
        <p:spPr>
          <a:xfrm>
            <a:off x="8389235" y="6268732"/>
            <a:ext cx="594266"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Spain</a:t>
            </a:r>
          </a:p>
          <a:p>
            <a:pPr algn="ctr" defTabSz="582327" fontAlgn="ctr">
              <a:defRPr/>
            </a:pPr>
            <a:r>
              <a:rPr lang="en-US" sz="918" b="1" kern="0">
                <a:solidFill>
                  <a:srgbClr val="505050"/>
                </a:solidFill>
                <a:latin typeface="Segoe UI"/>
              </a:rPr>
              <a:t>ENS</a:t>
            </a:r>
          </a:p>
        </p:txBody>
      </p:sp>
      <p:sp>
        <p:nvSpPr>
          <p:cNvPr id="599" name="Rectangle 598"/>
          <p:cNvSpPr/>
          <p:nvPr/>
        </p:nvSpPr>
        <p:spPr>
          <a:xfrm>
            <a:off x="667290" y="4919703"/>
            <a:ext cx="875116" cy="153866"/>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PCI DSS</a:t>
            </a:r>
          </a:p>
          <a:p>
            <a:pPr algn="ctr" defTabSz="609030" fontAlgn="ctr">
              <a:defRPr/>
            </a:pPr>
            <a:r>
              <a:rPr lang="en-US" sz="918" b="1" kern="0">
                <a:solidFill>
                  <a:srgbClr val="505050"/>
                </a:solidFill>
                <a:latin typeface="Segoe UI"/>
              </a:rPr>
              <a:t>Level 1</a:t>
            </a:r>
          </a:p>
        </p:txBody>
      </p:sp>
      <p:pic>
        <p:nvPicPr>
          <p:cNvPr id="601" name="Picture 600"/>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575065" y="4299159"/>
            <a:ext cx="573233" cy="573233"/>
          </a:xfrm>
          <a:prstGeom prst="rect">
            <a:avLst/>
          </a:prstGeom>
        </p:spPr>
      </p:pic>
      <p:sp>
        <p:nvSpPr>
          <p:cNvPr id="602" name="Rectangle 601"/>
          <p:cNvSpPr/>
          <p:nvPr/>
        </p:nvSpPr>
        <p:spPr>
          <a:xfrm>
            <a:off x="1530725" y="4919703"/>
            <a:ext cx="661912" cy="307734"/>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CDSA</a:t>
            </a:r>
          </a:p>
        </p:txBody>
      </p:sp>
      <p:sp>
        <p:nvSpPr>
          <p:cNvPr id="604" name="Rectangle 603"/>
          <p:cNvSpPr/>
          <p:nvPr/>
        </p:nvSpPr>
        <p:spPr>
          <a:xfrm>
            <a:off x="3661196" y="4919703"/>
            <a:ext cx="1190863" cy="307734"/>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Shared</a:t>
            </a:r>
          </a:p>
          <a:p>
            <a:pPr algn="ctr" defTabSz="609030" fontAlgn="ctr">
              <a:defRPr/>
            </a:pPr>
            <a:r>
              <a:rPr lang="en-US" sz="918" b="1" kern="0">
                <a:solidFill>
                  <a:srgbClr val="505050"/>
                </a:solidFill>
                <a:latin typeface="Segoe UI"/>
              </a:rPr>
              <a:t>Assessments</a:t>
            </a:r>
          </a:p>
        </p:txBody>
      </p:sp>
      <p:pic>
        <p:nvPicPr>
          <p:cNvPr id="605" name="Picture 604"/>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959275" y="4430338"/>
            <a:ext cx="628153" cy="310876"/>
          </a:xfrm>
          <a:prstGeom prst="rect">
            <a:avLst/>
          </a:prstGeom>
        </p:spPr>
      </p:pic>
      <p:sp>
        <p:nvSpPr>
          <p:cNvPr id="606" name="Rectangle 605"/>
          <p:cNvSpPr/>
          <p:nvPr/>
        </p:nvSpPr>
        <p:spPr>
          <a:xfrm>
            <a:off x="2208195" y="4919703"/>
            <a:ext cx="761319" cy="153866"/>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MPAA</a:t>
            </a:r>
          </a:p>
        </p:txBody>
      </p:sp>
      <p:sp>
        <p:nvSpPr>
          <p:cNvPr id="608" name="Rectangle 607"/>
          <p:cNvSpPr/>
          <p:nvPr/>
        </p:nvSpPr>
        <p:spPr>
          <a:xfrm>
            <a:off x="6548661" y="6268732"/>
            <a:ext cx="529132" cy="307734"/>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Japan </a:t>
            </a:r>
            <a:br>
              <a:rPr lang="en-US" sz="918" b="1" kern="0">
                <a:solidFill>
                  <a:srgbClr val="505050"/>
                </a:solidFill>
                <a:latin typeface="Segoe UI"/>
              </a:rPr>
            </a:br>
            <a:r>
              <a:rPr lang="en-US" sz="918" b="1" kern="0">
                <a:solidFill>
                  <a:srgbClr val="505050"/>
                </a:solidFill>
                <a:latin typeface="Segoe UI"/>
              </a:rPr>
              <a:t>My</a:t>
            </a:r>
          </a:p>
          <a:p>
            <a:pPr algn="ctr" defTabSz="609030" fontAlgn="ctr">
              <a:defRPr/>
            </a:pPr>
            <a:r>
              <a:rPr lang="en-US" sz="918" b="1" kern="0">
                <a:solidFill>
                  <a:srgbClr val="505050"/>
                </a:solidFill>
                <a:latin typeface="Segoe UI"/>
              </a:rPr>
              <a:t>Number </a:t>
            </a:r>
            <a:br>
              <a:rPr lang="en-US" sz="918" b="1" kern="0">
                <a:solidFill>
                  <a:srgbClr val="505050"/>
                </a:solidFill>
                <a:latin typeface="Segoe UI"/>
              </a:rPr>
            </a:br>
            <a:r>
              <a:rPr lang="en-US" sz="918" b="1" kern="0">
                <a:solidFill>
                  <a:srgbClr val="505050"/>
                </a:solidFill>
                <a:latin typeface="Segoe UI"/>
              </a:rPr>
              <a:t>Act</a:t>
            </a:r>
          </a:p>
        </p:txBody>
      </p:sp>
      <p:pic>
        <p:nvPicPr>
          <p:cNvPr id="609" name="Picture 608"/>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6561777" y="5713612"/>
            <a:ext cx="516016" cy="394951"/>
          </a:xfrm>
          <a:prstGeom prst="rect">
            <a:avLst/>
          </a:prstGeom>
        </p:spPr>
      </p:pic>
      <p:pic>
        <p:nvPicPr>
          <p:cNvPr id="611" name="Picture 61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063024" y="4363069"/>
            <a:ext cx="669104" cy="445414"/>
          </a:xfrm>
          <a:prstGeom prst="rect">
            <a:avLst/>
          </a:prstGeom>
        </p:spPr>
      </p:pic>
      <p:sp>
        <p:nvSpPr>
          <p:cNvPr id="612" name="Rectangle 611"/>
          <p:cNvSpPr/>
          <p:nvPr/>
        </p:nvSpPr>
        <p:spPr>
          <a:xfrm>
            <a:off x="2978780" y="4919703"/>
            <a:ext cx="761319" cy="153866"/>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FACT</a:t>
            </a:r>
          </a:p>
          <a:p>
            <a:pPr algn="ctr" defTabSz="609030" fontAlgn="ctr">
              <a:defRPr/>
            </a:pPr>
            <a:r>
              <a:rPr lang="en-US" sz="918" b="1" kern="0">
                <a:solidFill>
                  <a:srgbClr val="505050"/>
                </a:solidFill>
                <a:latin typeface="Segoe UI"/>
              </a:rPr>
              <a:t>UK</a:t>
            </a:r>
          </a:p>
        </p:txBody>
      </p:sp>
      <p:sp>
        <p:nvSpPr>
          <p:cNvPr id="613" name="Rectangle 612"/>
          <p:cNvSpPr/>
          <p:nvPr/>
        </p:nvSpPr>
        <p:spPr>
          <a:xfrm>
            <a:off x="2016215" y="3518458"/>
            <a:ext cx="968574" cy="382308"/>
          </a:xfrm>
          <a:prstGeom prst="rect">
            <a:avLst/>
          </a:prstGeom>
        </p:spPr>
        <p:txBody>
          <a:bodyPr wrap="square">
            <a:spAutoFit/>
          </a:bodyPr>
          <a:lstStyle/>
          <a:p>
            <a:pPr algn="ctr" defTabSz="582327" fontAlgn="ctr">
              <a:defRPr/>
            </a:pPr>
            <a:r>
              <a:rPr lang="en-US" sz="918" b="1" kern="0">
                <a:solidFill>
                  <a:srgbClr val="505050"/>
                </a:solidFill>
                <a:latin typeface="Segoe UI"/>
              </a:rPr>
              <a:t>High</a:t>
            </a:r>
          </a:p>
          <a:p>
            <a:pPr algn="ctr" defTabSz="582327" fontAlgn="ctr">
              <a:defRPr/>
            </a:pPr>
            <a:r>
              <a:rPr lang="en-US" sz="918" b="1" kern="0">
                <a:solidFill>
                  <a:srgbClr val="505050"/>
                </a:solidFill>
                <a:latin typeface="Segoe UI"/>
              </a:rPr>
              <a:t>JAB P-ATO</a:t>
            </a:r>
          </a:p>
        </p:txBody>
      </p:sp>
      <p:pic>
        <p:nvPicPr>
          <p:cNvPr id="614" name="Picture 15" descr="http://www.filetransferglossary.com/wp-content/uploads/2011/01/FIPS_140-2_validated_logo.gif"/>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7048518" y="2963364"/>
            <a:ext cx="553171" cy="549173"/>
          </a:xfrm>
          <a:prstGeom prst="rect">
            <a:avLst/>
          </a:prstGeom>
          <a:noFill/>
          <a:extLst>
            <a:ext uri="{909E8E84-426E-40DD-AFC4-6F175D3DCCD1}">
              <a14:hiddenFill xmlns:a14="http://schemas.microsoft.com/office/drawing/2010/main">
                <a:solidFill>
                  <a:srgbClr val="FFFFFF"/>
                </a:solidFill>
              </a14:hiddenFill>
            </a:ext>
          </a:extLst>
        </p:spPr>
      </p:pic>
      <p:pic>
        <p:nvPicPr>
          <p:cNvPr id="615" name="Picture 17" descr="https://upload.wikimedia.org/wikipedia/commons/thumb/4/43/US-FederalTradeCommission-Seal.svg/2000px-US-FederalTradeCommission-Seal.svg.pn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10884998" y="4343893"/>
            <a:ext cx="483765" cy="483765"/>
          </a:xfrm>
          <a:prstGeom prst="rect">
            <a:avLst/>
          </a:prstGeom>
          <a:noFill/>
          <a:extLst>
            <a:ext uri="{909E8E84-426E-40DD-AFC4-6F175D3DCCD1}">
              <a14:hiddenFill xmlns:a14="http://schemas.microsoft.com/office/drawing/2010/main">
                <a:solidFill>
                  <a:srgbClr val="FFFFFF"/>
                </a:solidFill>
              </a14:hiddenFill>
            </a:ext>
          </a:extLst>
        </p:spPr>
      </p:pic>
      <p:sp>
        <p:nvSpPr>
          <p:cNvPr id="616" name="Rectangle 615"/>
          <p:cNvSpPr/>
          <p:nvPr/>
        </p:nvSpPr>
        <p:spPr>
          <a:xfrm>
            <a:off x="10749944" y="4919702"/>
            <a:ext cx="756953" cy="238240"/>
          </a:xfrm>
          <a:prstGeom prst="rect">
            <a:avLst/>
          </a:prstGeom>
        </p:spPr>
        <p:txBody>
          <a:bodyPr wrap="square">
            <a:spAutoFit/>
          </a:bodyPr>
          <a:lstStyle/>
          <a:p>
            <a:pPr algn="ctr" defTabSz="582327" fontAlgn="ctr">
              <a:defRPr/>
            </a:pPr>
            <a:r>
              <a:rPr lang="en-US" sz="918" b="1" kern="0">
                <a:solidFill>
                  <a:srgbClr val="505050"/>
                </a:solidFill>
                <a:latin typeface="Segoe UI"/>
              </a:rPr>
              <a:t>GLBA</a:t>
            </a:r>
          </a:p>
        </p:txBody>
      </p:sp>
      <p:sp>
        <p:nvSpPr>
          <p:cNvPr id="617" name="Rectangle 616"/>
          <p:cNvSpPr/>
          <p:nvPr/>
        </p:nvSpPr>
        <p:spPr>
          <a:xfrm>
            <a:off x="4535221" y="3518458"/>
            <a:ext cx="845578" cy="382308"/>
          </a:xfrm>
          <a:prstGeom prst="rect">
            <a:avLst/>
          </a:prstGeom>
        </p:spPr>
        <p:txBody>
          <a:bodyPr wrap="none">
            <a:spAutoFit/>
          </a:bodyPr>
          <a:lstStyle/>
          <a:p>
            <a:pPr algn="ctr" defTabSz="582327" fontAlgn="ctr">
              <a:defRPr/>
            </a:pPr>
            <a:r>
              <a:rPr lang="en-US" sz="918" b="1" kern="0">
                <a:solidFill>
                  <a:srgbClr val="505050"/>
                </a:solidFill>
                <a:latin typeface="Segoe UI"/>
              </a:rPr>
              <a:t>DoD DISA</a:t>
            </a:r>
          </a:p>
          <a:p>
            <a:pPr algn="ctr" defTabSz="582327" fontAlgn="ctr">
              <a:defRPr/>
            </a:pPr>
            <a:r>
              <a:rPr lang="en-US" sz="918" b="1" kern="0">
                <a:solidFill>
                  <a:srgbClr val="505050"/>
                </a:solidFill>
                <a:latin typeface="Segoe UI"/>
              </a:rPr>
              <a:t>SRG Level 4</a:t>
            </a:r>
          </a:p>
        </p:txBody>
      </p:sp>
      <p:pic>
        <p:nvPicPr>
          <p:cNvPr id="618" name="Picture 617" descr="Spain ENS Logo"/>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394448" y="5684268"/>
            <a:ext cx="592695" cy="453638"/>
          </a:xfrm>
          <a:prstGeom prst="rect">
            <a:avLst/>
          </a:prstGeom>
          <a:noFill/>
          <a:extLst>
            <a:ext uri="{909E8E84-426E-40DD-AFC4-6F175D3DCCD1}">
              <a14:hiddenFill xmlns:a14="http://schemas.microsoft.com/office/drawing/2010/main">
                <a:solidFill>
                  <a:srgbClr val="FFFFFF"/>
                </a:solidFill>
              </a14:hiddenFill>
            </a:ext>
          </a:extLst>
        </p:spPr>
      </p:pic>
      <p:pic>
        <p:nvPicPr>
          <p:cNvPr id="620" name="Picture 2" descr="https://www.basefarm.com/sites/default/files/media/Article/basefarm-pci-dss_0.jpg"/>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12075" y="4374789"/>
            <a:ext cx="617891" cy="421974"/>
          </a:xfrm>
          <a:prstGeom prst="rect">
            <a:avLst/>
          </a:prstGeom>
          <a:noFill/>
          <a:extLst>
            <a:ext uri="{909E8E84-426E-40DD-AFC4-6F175D3DCCD1}">
              <a14:hiddenFill xmlns:a14="http://schemas.microsoft.com/office/drawing/2010/main">
                <a:solidFill>
                  <a:srgbClr val="FFFFFF"/>
                </a:solidFill>
              </a14:hiddenFill>
            </a:ext>
          </a:extLst>
        </p:spPr>
      </p:pic>
      <p:pic>
        <p:nvPicPr>
          <p:cNvPr id="621" name="Picture 6" descr="http://www.elevation-us.com/wp-content/uploads/2016/01/CMS-logo.png"/>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8125423" y="4354058"/>
            <a:ext cx="926873" cy="463436"/>
          </a:xfrm>
          <a:prstGeom prst="rect">
            <a:avLst/>
          </a:prstGeom>
          <a:noFill/>
          <a:extLst>
            <a:ext uri="{909E8E84-426E-40DD-AFC4-6F175D3DCCD1}">
              <a14:hiddenFill xmlns:a14="http://schemas.microsoft.com/office/drawing/2010/main">
                <a:solidFill>
                  <a:srgbClr val="FFFFFF"/>
                </a:solidFill>
              </a14:hiddenFill>
            </a:ext>
          </a:extLst>
        </p:spPr>
      </p:pic>
      <p:sp>
        <p:nvSpPr>
          <p:cNvPr id="622" name="Rectangle 621"/>
          <p:cNvSpPr/>
          <p:nvPr/>
        </p:nvSpPr>
        <p:spPr>
          <a:xfrm>
            <a:off x="8246311" y="4919702"/>
            <a:ext cx="756953" cy="238240"/>
          </a:xfrm>
          <a:prstGeom prst="rect">
            <a:avLst/>
          </a:prstGeom>
        </p:spPr>
        <p:txBody>
          <a:bodyPr wrap="square">
            <a:spAutoFit/>
          </a:bodyPr>
          <a:lstStyle/>
          <a:p>
            <a:pPr algn="ctr" defTabSz="582327" fontAlgn="ctr">
              <a:defRPr/>
            </a:pPr>
            <a:r>
              <a:rPr lang="en-US" sz="918" b="1" kern="0">
                <a:solidFill>
                  <a:srgbClr val="505050"/>
                </a:solidFill>
                <a:latin typeface="Segoe UI"/>
              </a:rPr>
              <a:t>MARS-E</a:t>
            </a:r>
          </a:p>
        </p:txBody>
      </p:sp>
      <p:sp>
        <p:nvSpPr>
          <p:cNvPr id="623" name="Rectangle 622"/>
          <p:cNvSpPr/>
          <p:nvPr/>
        </p:nvSpPr>
        <p:spPr>
          <a:xfrm>
            <a:off x="11687226" y="4919702"/>
            <a:ext cx="489167" cy="238240"/>
          </a:xfrm>
          <a:prstGeom prst="rect">
            <a:avLst/>
          </a:prstGeom>
        </p:spPr>
        <p:txBody>
          <a:bodyPr wrap="none">
            <a:spAutoFit/>
          </a:bodyPr>
          <a:lstStyle/>
          <a:p>
            <a:pPr algn="ctr" defTabSz="582215" fontAlgn="ctr">
              <a:defRPr/>
            </a:pPr>
            <a:r>
              <a:rPr lang="en-US" sz="918" b="1" kern="0">
                <a:solidFill>
                  <a:srgbClr val="505050"/>
                </a:solidFill>
                <a:latin typeface="Segoe UI"/>
              </a:rPr>
              <a:t>FFIEC</a:t>
            </a:r>
          </a:p>
        </p:txBody>
      </p:sp>
      <p:pic>
        <p:nvPicPr>
          <p:cNvPr id="624" name="Picture 8" descr="https://upload.wikimedia.org/wikipedia/commons/thumb/e/ed/US-FFIEC-Logo.svg/1000px-US-FFIEC-Logo.svg.png"/>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11516839" y="4452919"/>
            <a:ext cx="683073" cy="265714"/>
          </a:xfrm>
          <a:prstGeom prst="rect">
            <a:avLst/>
          </a:prstGeom>
          <a:noFill/>
          <a:extLst>
            <a:ext uri="{909E8E84-426E-40DD-AFC4-6F175D3DCCD1}">
              <a14:hiddenFill xmlns:a14="http://schemas.microsoft.com/office/drawing/2010/main">
                <a:solidFill>
                  <a:srgbClr val="FFFFFF"/>
                </a:solidFill>
              </a14:hiddenFill>
            </a:ext>
          </a:extLst>
        </p:spPr>
      </p:pic>
      <p:pic>
        <p:nvPicPr>
          <p:cNvPr id="625" name="Picture 624"/>
          <p:cNvPicPr>
            <a:picLocks noChangeAspect="1"/>
          </p:cNvPicPr>
          <p:nvPr/>
        </p:nvPicPr>
        <p:blipFill>
          <a:blip r:embed="rId36"/>
          <a:stretch>
            <a:fillRect/>
          </a:stretch>
        </p:blipFill>
        <p:spPr>
          <a:xfrm>
            <a:off x="3865814" y="5721366"/>
            <a:ext cx="524661" cy="379442"/>
          </a:xfrm>
          <a:prstGeom prst="rect">
            <a:avLst/>
          </a:prstGeom>
        </p:spPr>
      </p:pic>
      <p:pic>
        <p:nvPicPr>
          <p:cNvPr id="626" name="Picture 625"/>
          <p:cNvPicPr>
            <a:picLocks noChangeAspect="1"/>
          </p:cNvPicPr>
          <p:nvPr/>
        </p:nvPicPr>
        <p:blipFill rotWithShape="1">
          <a:blip r:embed="rId6" cstate="print">
            <a:extLst>
              <a:ext uri="{28A0092B-C50C-407E-A947-70E740481C1C}">
                <a14:useLocalDpi xmlns:a14="http://schemas.microsoft.com/office/drawing/2010/main" val="0"/>
              </a:ext>
            </a:extLst>
          </a:blip>
          <a:srcRect l="2855" t="2105" r="5136" b="14296"/>
          <a:stretch/>
        </p:blipFill>
        <p:spPr>
          <a:xfrm>
            <a:off x="2187558" y="3017759"/>
            <a:ext cx="708744" cy="440384"/>
          </a:xfrm>
          <a:prstGeom prst="rect">
            <a:avLst/>
          </a:prstGeom>
        </p:spPr>
      </p:pic>
      <p:pic>
        <p:nvPicPr>
          <p:cNvPr id="628" name="Picture 14" descr="http://www.theauditpeople.com/sites/default/files/pictures/iso-logo.pn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83801" y="1891240"/>
            <a:ext cx="587210" cy="443668"/>
          </a:xfrm>
          <a:prstGeom prst="rect">
            <a:avLst/>
          </a:prstGeom>
          <a:noFill/>
          <a:extLst>
            <a:ext uri="{909E8E84-426E-40DD-AFC4-6F175D3DCCD1}">
              <a14:hiddenFill xmlns:a14="http://schemas.microsoft.com/office/drawing/2010/main">
                <a:solidFill>
                  <a:srgbClr val="FFFFFF"/>
                </a:solidFill>
              </a14:hiddenFill>
            </a:ext>
          </a:extLst>
        </p:spPr>
      </p:pic>
      <p:sp>
        <p:nvSpPr>
          <p:cNvPr id="629" name="Rectangle 628"/>
          <p:cNvSpPr/>
          <p:nvPr/>
        </p:nvSpPr>
        <p:spPr>
          <a:xfrm>
            <a:off x="3306278" y="2444283"/>
            <a:ext cx="578602" cy="153866"/>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ISO 27017</a:t>
            </a:r>
          </a:p>
        </p:txBody>
      </p:sp>
      <p:pic>
        <p:nvPicPr>
          <p:cNvPr id="631" name="Picture 630"/>
          <p:cNvPicPr>
            <a:picLocks noChangeAspect="1"/>
          </p:cNvPicPr>
          <p:nvPr/>
        </p:nvPicPr>
        <p:blipFill>
          <a:blip r:embed="rId10"/>
          <a:stretch>
            <a:fillRect/>
          </a:stretch>
        </p:blipFill>
        <p:spPr>
          <a:xfrm>
            <a:off x="6614239" y="1855751"/>
            <a:ext cx="562156" cy="514648"/>
          </a:xfrm>
          <a:prstGeom prst="rect">
            <a:avLst/>
          </a:prstGeom>
        </p:spPr>
      </p:pic>
      <p:sp>
        <p:nvSpPr>
          <p:cNvPr id="632" name="Rectangle 631"/>
          <p:cNvSpPr/>
          <p:nvPr/>
        </p:nvSpPr>
        <p:spPr>
          <a:xfrm>
            <a:off x="6507439" y="2444283"/>
            <a:ext cx="761319" cy="153866"/>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SOC 2</a:t>
            </a:r>
          </a:p>
          <a:p>
            <a:pPr algn="ctr" defTabSz="609030" fontAlgn="ctr">
              <a:defRPr/>
            </a:pPr>
            <a:r>
              <a:rPr lang="en-US" sz="918" b="1" kern="0">
                <a:solidFill>
                  <a:srgbClr val="505050"/>
                </a:solidFill>
                <a:latin typeface="Segoe UI"/>
              </a:rPr>
              <a:t>Type 2</a:t>
            </a:r>
          </a:p>
        </p:txBody>
      </p:sp>
      <p:pic>
        <p:nvPicPr>
          <p:cNvPr id="634" name="Picture 633"/>
          <p:cNvPicPr>
            <a:picLocks noChangeAspect="1"/>
          </p:cNvPicPr>
          <p:nvPr/>
        </p:nvPicPr>
        <p:blipFill>
          <a:blip r:embed="rId10"/>
          <a:stretch>
            <a:fillRect/>
          </a:stretch>
        </p:blipFill>
        <p:spPr>
          <a:xfrm>
            <a:off x="7711048" y="1855751"/>
            <a:ext cx="562156" cy="514648"/>
          </a:xfrm>
          <a:prstGeom prst="rect">
            <a:avLst/>
          </a:prstGeom>
        </p:spPr>
      </p:pic>
      <p:sp>
        <p:nvSpPr>
          <p:cNvPr id="635" name="Rectangle 634"/>
          <p:cNvSpPr/>
          <p:nvPr/>
        </p:nvSpPr>
        <p:spPr>
          <a:xfrm>
            <a:off x="7604249" y="2444283"/>
            <a:ext cx="761319" cy="153866"/>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SOC 3</a:t>
            </a:r>
          </a:p>
        </p:txBody>
      </p:sp>
      <p:sp>
        <p:nvSpPr>
          <p:cNvPr id="636" name="Rectangle 635"/>
          <p:cNvSpPr/>
          <p:nvPr/>
        </p:nvSpPr>
        <p:spPr>
          <a:xfrm>
            <a:off x="9669575" y="6268732"/>
            <a:ext cx="735553"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India</a:t>
            </a:r>
          </a:p>
          <a:p>
            <a:pPr algn="ctr" defTabSz="582327" fontAlgn="ctr">
              <a:defRPr/>
            </a:pPr>
            <a:r>
              <a:rPr lang="en-US" sz="918" b="1" kern="0" err="1">
                <a:solidFill>
                  <a:srgbClr val="505050"/>
                </a:solidFill>
                <a:latin typeface="Segoe UI"/>
              </a:rPr>
              <a:t>MeitY</a:t>
            </a:r>
            <a:endParaRPr lang="en-US" sz="918" b="1" kern="0">
              <a:solidFill>
                <a:srgbClr val="505050"/>
              </a:solidFill>
              <a:latin typeface="Segoe UI"/>
            </a:endParaRPr>
          </a:p>
        </p:txBody>
      </p:sp>
      <p:pic>
        <p:nvPicPr>
          <p:cNvPr id="637" name="Picture 10" descr="http://flaglane.com/download/canadian-flag/canadian-flag-graphic.png"/>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10502233" y="5795995"/>
            <a:ext cx="460368" cy="230185"/>
          </a:xfrm>
          <a:prstGeom prst="rect">
            <a:avLst/>
          </a:prstGeom>
          <a:noFill/>
          <a:extLst>
            <a:ext uri="{909E8E84-426E-40DD-AFC4-6F175D3DCCD1}">
              <a14:hiddenFill xmlns:a14="http://schemas.microsoft.com/office/drawing/2010/main">
                <a:solidFill>
                  <a:srgbClr val="FFFFFF"/>
                </a:solidFill>
              </a14:hiddenFill>
            </a:ext>
          </a:extLst>
        </p:spPr>
      </p:pic>
      <p:sp>
        <p:nvSpPr>
          <p:cNvPr id="638" name="Rectangle 637"/>
          <p:cNvSpPr/>
          <p:nvPr/>
        </p:nvSpPr>
        <p:spPr>
          <a:xfrm>
            <a:off x="10322281" y="6268732"/>
            <a:ext cx="811176" cy="479292"/>
          </a:xfrm>
          <a:prstGeom prst="rect">
            <a:avLst/>
          </a:prstGeom>
        </p:spPr>
        <p:txBody>
          <a:bodyPr wrap="square" tIns="0">
            <a:spAutoFit/>
          </a:bodyPr>
          <a:lstStyle/>
          <a:p>
            <a:pPr algn="ctr" defTabSz="582327" fontAlgn="ctr">
              <a:defRPr/>
            </a:pPr>
            <a:r>
              <a:rPr lang="en-US" sz="918" b="1" kern="0">
                <a:solidFill>
                  <a:srgbClr val="505050"/>
                </a:solidFill>
                <a:latin typeface="Segoe UI"/>
              </a:rPr>
              <a:t>Canada</a:t>
            </a:r>
          </a:p>
          <a:p>
            <a:pPr algn="ctr" defTabSz="582327" fontAlgn="ctr">
              <a:defRPr/>
            </a:pPr>
            <a:r>
              <a:rPr lang="en-US" sz="918" b="1" kern="0">
                <a:solidFill>
                  <a:srgbClr val="505050"/>
                </a:solidFill>
                <a:latin typeface="Segoe UI"/>
              </a:rPr>
              <a:t>Privacy</a:t>
            </a:r>
            <a:br>
              <a:rPr lang="en-US" sz="918" b="1" kern="0">
                <a:solidFill>
                  <a:srgbClr val="505050"/>
                </a:solidFill>
                <a:latin typeface="Segoe UI"/>
              </a:rPr>
            </a:br>
            <a:r>
              <a:rPr lang="en-US" sz="918" b="1" kern="0">
                <a:solidFill>
                  <a:srgbClr val="505050"/>
                </a:solidFill>
                <a:latin typeface="Segoe UI"/>
              </a:rPr>
              <a:t>Laws</a:t>
            </a:r>
          </a:p>
        </p:txBody>
      </p:sp>
      <p:pic>
        <p:nvPicPr>
          <p:cNvPr id="639" name="Picture 2" descr="http://vignette1.wikia.nocookie.net/logopedia/images/5/57/MPAA.jpg/revision/latest?cb=20110729215806"/>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2335129" y="4444587"/>
            <a:ext cx="506054" cy="282378"/>
          </a:xfrm>
          <a:prstGeom prst="rect">
            <a:avLst/>
          </a:prstGeom>
          <a:noFill/>
          <a:extLst>
            <a:ext uri="{909E8E84-426E-40DD-AFC4-6F175D3DCCD1}">
              <a14:hiddenFill xmlns:a14="http://schemas.microsoft.com/office/drawing/2010/main">
                <a:solidFill>
                  <a:srgbClr val="FFFFFF"/>
                </a:solidFill>
              </a14:hiddenFill>
            </a:ext>
          </a:extLst>
        </p:spPr>
      </p:pic>
      <p:pic>
        <p:nvPicPr>
          <p:cNvPr id="640" name="Picture 639"/>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1182887" y="5685055"/>
            <a:ext cx="314672" cy="452064"/>
          </a:xfrm>
          <a:prstGeom prst="rect">
            <a:avLst/>
          </a:prstGeom>
        </p:spPr>
      </p:pic>
      <p:sp>
        <p:nvSpPr>
          <p:cNvPr id="641" name="Rectangle 640"/>
          <p:cNvSpPr/>
          <p:nvPr/>
        </p:nvSpPr>
        <p:spPr>
          <a:xfrm>
            <a:off x="10961511" y="6268732"/>
            <a:ext cx="800871"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Privacy</a:t>
            </a:r>
          </a:p>
          <a:p>
            <a:pPr algn="ctr" defTabSz="582327" fontAlgn="ctr">
              <a:defRPr/>
            </a:pPr>
            <a:r>
              <a:rPr lang="en-US" sz="918" b="1" kern="0">
                <a:solidFill>
                  <a:srgbClr val="505050"/>
                </a:solidFill>
                <a:latin typeface="Segoe UI"/>
              </a:rPr>
              <a:t>Shield</a:t>
            </a:r>
          </a:p>
        </p:txBody>
      </p:sp>
      <p:pic>
        <p:nvPicPr>
          <p:cNvPr id="643" name="Picture 14" descr="http://www.theauditpeople.com/sites/default/files/pictures/iso-logo.pn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63644" y="1891240"/>
            <a:ext cx="587210" cy="443668"/>
          </a:xfrm>
          <a:prstGeom prst="rect">
            <a:avLst/>
          </a:prstGeom>
          <a:noFill/>
          <a:extLst>
            <a:ext uri="{909E8E84-426E-40DD-AFC4-6F175D3DCCD1}">
              <a14:hiddenFill xmlns:a14="http://schemas.microsoft.com/office/drawing/2010/main">
                <a:solidFill>
                  <a:srgbClr val="FFFFFF"/>
                </a:solidFill>
              </a14:hiddenFill>
            </a:ext>
          </a:extLst>
        </p:spPr>
      </p:pic>
      <p:sp>
        <p:nvSpPr>
          <p:cNvPr id="644" name="Rectangle 643"/>
          <p:cNvSpPr/>
          <p:nvPr/>
        </p:nvSpPr>
        <p:spPr>
          <a:xfrm>
            <a:off x="4386121" y="2444283"/>
            <a:ext cx="578602" cy="153866"/>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ISO 22301</a:t>
            </a:r>
          </a:p>
        </p:txBody>
      </p:sp>
      <p:pic>
        <p:nvPicPr>
          <p:cNvPr id="645" name="Picture 644"/>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9802908" y="5788914"/>
            <a:ext cx="439711" cy="244347"/>
          </a:xfrm>
          <a:prstGeom prst="rect">
            <a:avLst/>
          </a:prstGeom>
        </p:spPr>
      </p:pic>
      <p:pic>
        <p:nvPicPr>
          <p:cNvPr id="646" name="Picture 645"/>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10440930" y="2976765"/>
            <a:ext cx="503314" cy="522372"/>
          </a:xfrm>
          <a:prstGeom prst="rect">
            <a:avLst/>
          </a:prstGeom>
        </p:spPr>
      </p:pic>
      <p:sp>
        <p:nvSpPr>
          <p:cNvPr id="647" name="Rectangle 646"/>
          <p:cNvSpPr/>
          <p:nvPr/>
        </p:nvSpPr>
        <p:spPr>
          <a:xfrm>
            <a:off x="11401256" y="6268732"/>
            <a:ext cx="1114076" cy="479292"/>
          </a:xfrm>
          <a:prstGeom prst="rect">
            <a:avLst/>
          </a:prstGeom>
        </p:spPr>
        <p:txBody>
          <a:bodyPr wrap="square" tIns="0">
            <a:spAutoFit/>
          </a:bodyPr>
          <a:lstStyle/>
          <a:p>
            <a:pPr algn="ctr" defTabSz="582215" fontAlgn="ctr">
              <a:defRPr/>
            </a:pPr>
            <a:r>
              <a:rPr lang="en-US" sz="918" b="1" kern="0">
                <a:solidFill>
                  <a:srgbClr val="505050"/>
                </a:solidFill>
                <a:latin typeface="Segoe UI"/>
              </a:rPr>
              <a:t>Germany IT</a:t>
            </a:r>
          </a:p>
          <a:p>
            <a:pPr algn="ctr" defTabSz="582215" fontAlgn="ctr">
              <a:defRPr/>
            </a:pPr>
            <a:r>
              <a:rPr lang="en-US" sz="918" b="1" kern="0">
                <a:solidFill>
                  <a:srgbClr val="505050"/>
                </a:solidFill>
                <a:latin typeface="Segoe UI"/>
              </a:rPr>
              <a:t>Grundschutz</a:t>
            </a:r>
          </a:p>
          <a:p>
            <a:pPr algn="ctr" defTabSz="582215" fontAlgn="ctr">
              <a:defRPr/>
            </a:pPr>
            <a:r>
              <a:rPr lang="en-US" sz="918" b="1" kern="0">
                <a:solidFill>
                  <a:srgbClr val="505050"/>
                </a:solidFill>
                <a:latin typeface="Segoe UI"/>
              </a:rPr>
              <a:t>workbook</a:t>
            </a:r>
          </a:p>
        </p:txBody>
      </p:sp>
      <p:pic>
        <p:nvPicPr>
          <p:cNvPr id="648" name="Picture 647"/>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11699404" y="5685952"/>
            <a:ext cx="467199" cy="450271"/>
          </a:xfrm>
          <a:prstGeom prst="rect">
            <a:avLst/>
          </a:prstGeom>
        </p:spPr>
      </p:pic>
      <p:pic>
        <p:nvPicPr>
          <p:cNvPr id="649" name="Picture 648"/>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3579562" y="2982716"/>
            <a:ext cx="511321" cy="510470"/>
          </a:xfrm>
          <a:prstGeom prst="rect">
            <a:avLst/>
          </a:prstGeom>
        </p:spPr>
      </p:pic>
      <p:pic>
        <p:nvPicPr>
          <p:cNvPr id="650" name="Picture 649"/>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4692019" y="2982716"/>
            <a:ext cx="511321" cy="510470"/>
          </a:xfrm>
          <a:prstGeom prst="rect">
            <a:avLst/>
          </a:prstGeom>
        </p:spPr>
      </p:pic>
      <p:sp>
        <p:nvSpPr>
          <p:cNvPr id="651" name="Rectangle 650"/>
          <p:cNvSpPr/>
          <p:nvPr/>
        </p:nvSpPr>
        <p:spPr>
          <a:xfrm>
            <a:off x="8961550" y="6268732"/>
            <a:ext cx="807045"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Spain</a:t>
            </a:r>
          </a:p>
          <a:p>
            <a:pPr algn="ctr" defTabSz="582327" fontAlgn="ctr">
              <a:defRPr/>
            </a:pPr>
            <a:r>
              <a:rPr lang="en-US" sz="918" b="1" kern="0">
                <a:solidFill>
                  <a:srgbClr val="505050"/>
                </a:solidFill>
                <a:latin typeface="Segoe UI"/>
              </a:rPr>
              <a:t>DPA</a:t>
            </a:r>
          </a:p>
        </p:txBody>
      </p:sp>
      <p:pic>
        <p:nvPicPr>
          <p:cNvPr id="652" name="Picture 651"/>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9146846" y="5663971"/>
            <a:ext cx="430515" cy="494233"/>
          </a:xfrm>
          <a:prstGeom prst="rect">
            <a:avLst/>
          </a:prstGeom>
        </p:spPr>
      </p:pic>
      <p:pic>
        <p:nvPicPr>
          <p:cNvPr id="653" name="Picture 652"/>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11394518" y="3108006"/>
            <a:ext cx="709711" cy="259889"/>
          </a:xfrm>
          <a:prstGeom prst="rect">
            <a:avLst/>
          </a:prstGeom>
        </p:spPr>
      </p:pic>
      <p:pic>
        <p:nvPicPr>
          <p:cNvPr id="655" name="Picture 654"/>
          <p:cNvPicPr>
            <a:picLocks noChangeAspect="1"/>
          </p:cNvPicPr>
          <p:nvPr/>
        </p:nvPicPr>
        <p:blipFill>
          <a:blip r:embed="rId12"/>
          <a:stretch>
            <a:fillRect/>
          </a:stretch>
        </p:blipFill>
        <p:spPr>
          <a:xfrm>
            <a:off x="10028954" y="1967223"/>
            <a:ext cx="760755" cy="291705"/>
          </a:xfrm>
          <a:prstGeom prst="rect">
            <a:avLst/>
          </a:prstGeom>
        </p:spPr>
      </p:pic>
      <p:sp>
        <p:nvSpPr>
          <p:cNvPr id="656" name="Rectangle 655"/>
          <p:cNvSpPr/>
          <p:nvPr/>
        </p:nvSpPr>
        <p:spPr>
          <a:xfrm>
            <a:off x="10033623" y="2444282"/>
            <a:ext cx="844663" cy="307734"/>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CSA STAR</a:t>
            </a:r>
          </a:p>
          <a:p>
            <a:pPr algn="ctr" defTabSz="609030" fontAlgn="ctr">
              <a:defRPr/>
            </a:pPr>
            <a:r>
              <a:rPr lang="en-US" sz="918" b="1" kern="0">
                <a:solidFill>
                  <a:srgbClr val="505050"/>
                </a:solidFill>
                <a:latin typeface="Segoe UI"/>
              </a:rPr>
              <a:t>Certification</a:t>
            </a:r>
          </a:p>
          <a:p>
            <a:pPr algn="ctr" defTabSz="609030" fontAlgn="ctr">
              <a:defRPr/>
            </a:pPr>
            <a:endParaRPr lang="en-US" sz="918" b="1" kern="0">
              <a:solidFill>
                <a:srgbClr val="505050"/>
              </a:solidFill>
              <a:latin typeface="Segoe UI"/>
            </a:endParaRPr>
          </a:p>
        </p:txBody>
      </p:sp>
      <p:pic>
        <p:nvPicPr>
          <p:cNvPr id="658" name="Picture 657"/>
          <p:cNvPicPr>
            <a:picLocks noChangeAspect="1"/>
          </p:cNvPicPr>
          <p:nvPr/>
        </p:nvPicPr>
        <p:blipFill>
          <a:blip r:embed="rId12"/>
          <a:stretch>
            <a:fillRect/>
          </a:stretch>
        </p:blipFill>
        <p:spPr>
          <a:xfrm>
            <a:off x="11324013" y="1967223"/>
            <a:ext cx="760755" cy="291705"/>
          </a:xfrm>
          <a:prstGeom prst="rect">
            <a:avLst/>
          </a:prstGeom>
        </p:spPr>
      </p:pic>
      <p:sp>
        <p:nvSpPr>
          <p:cNvPr id="659" name="Rectangle 658"/>
          <p:cNvSpPr/>
          <p:nvPr/>
        </p:nvSpPr>
        <p:spPr>
          <a:xfrm>
            <a:off x="11328682" y="2444282"/>
            <a:ext cx="844663" cy="307734"/>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CSA STAR</a:t>
            </a:r>
          </a:p>
          <a:p>
            <a:pPr algn="ctr" defTabSz="609030" fontAlgn="ctr">
              <a:defRPr/>
            </a:pPr>
            <a:r>
              <a:rPr lang="en-US" sz="918" b="1" kern="0">
                <a:solidFill>
                  <a:srgbClr val="505050"/>
                </a:solidFill>
                <a:latin typeface="Segoe UI"/>
              </a:rPr>
              <a:t>Attestation</a:t>
            </a:r>
          </a:p>
          <a:p>
            <a:pPr algn="ctr" defTabSz="609030" fontAlgn="ctr">
              <a:defRPr/>
            </a:pPr>
            <a:endParaRPr lang="en-US" sz="918" b="1" kern="0">
              <a:solidFill>
                <a:srgbClr val="505050"/>
              </a:solidFill>
              <a:latin typeface="Segoe UI"/>
            </a:endParaRPr>
          </a:p>
        </p:txBody>
      </p:sp>
      <p:pic>
        <p:nvPicPr>
          <p:cNvPr id="660" name="Picture 9" descr="https://hitrustalliance.net/content/uploads/2015/09/HiTrustLogo.png"/>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6439413" y="4469090"/>
            <a:ext cx="559705" cy="233371"/>
          </a:xfrm>
          <a:prstGeom prst="rect">
            <a:avLst/>
          </a:prstGeom>
          <a:noFill/>
          <a:extLst>
            <a:ext uri="{909E8E84-426E-40DD-AFC4-6F175D3DCCD1}">
              <a14:hiddenFill xmlns:a14="http://schemas.microsoft.com/office/drawing/2010/main">
                <a:solidFill>
                  <a:srgbClr val="FFFFFF"/>
                </a:solidFill>
              </a14:hiddenFill>
            </a:ext>
          </a:extLst>
        </p:spPr>
      </p:pic>
      <p:sp>
        <p:nvSpPr>
          <p:cNvPr id="661" name="Rectangle 660"/>
          <p:cNvSpPr/>
          <p:nvPr/>
        </p:nvSpPr>
        <p:spPr>
          <a:xfrm>
            <a:off x="6347308" y="4919702"/>
            <a:ext cx="756953" cy="238240"/>
          </a:xfrm>
          <a:prstGeom prst="rect">
            <a:avLst/>
          </a:prstGeom>
        </p:spPr>
        <p:txBody>
          <a:bodyPr wrap="square">
            <a:spAutoFit/>
          </a:bodyPr>
          <a:lstStyle/>
          <a:p>
            <a:pPr algn="ctr" defTabSz="582327" fontAlgn="ctr">
              <a:defRPr/>
            </a:pPr>
            <a:r>
              <a:rPr lang="en-US" sz="918" b="1" kern="0">
                <a:solidFill>
                  <a:srgbClr val="505050"/>
                </a:solidFill>
                <a:latin typeface="Segoe UI"/>
              </a:rPr>
              <a:t>HITRUST</a:t>
            </a:r>
          </a:p>
        </p:txBody>
      </p:sp>
      <p:pic>
        <p:nvPicPr>
          <p:cNvPr id="662" name="Picture 661"/>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9274957" y="4452990"/>
            <a:ext cx="663280" cy="265572"/>
          </a:xfrm>
          <a:prstGeom prst="rect">
            <a:avLst/>
          </a:prstGeom>
        </p:spPr>
      </p:pic>
      <p:sp>
        <p:nvSpPr>
          <p:cNvPr id="663" name="Rectangle 662"/>
          <p:cNvSpPr/>
          <p:nvPr/>
        </p:nvSpPr>
        <p:spPr>
          <a:xfrm>
            <a:off x="9069337" y="4919702"/>
            <a:ext cx="1094143" cy="382308"/>
          </a:xfrm>
          <a:prstGeom prst="rect">
            <a:avLst/>
          </a:prstGeom>
        </p:spPr>
        <p:txBody>
          <a:bodyPr wrap="square">
            <a:spAutoFit/>
          </a:bodyPr>
          <a:lstStyle/>
          <a:p>
            <a:pPr algn="ctr" defTabSz="582327" fontAlgn="ctr">
              <a:defRPr/>
            </a:pPr>
            <a:r>
              <a:rPr lang="en-US" sz="918" b="1" kern="0">
                <a:solidFill>
                  <a:srgbClr val="505050"/>
                </a:solidFill>
                <a:latin typeface="Segoe UI"/>
              </a:rPr>
              <a:t>IG Toolkit</a:t>
            </a:r>
          </a:p>
          <a:p>
            <a:pPr algn="ctr" defTabSz="582327" fontAlgn="ctr">
              <a:defRPr/>
            </a:pPr>
            <a:r>
              <a:rPr lang="en-US" sz="918" b="1" kern="0">
                <a:solidFill>
                  <a:srgbClr val="505050"/>
                </a:solidFill>
                <a:latin typeface="Segoe UI"/>
              </a:rPr>
              <a:t>UK</a:t>
            </a:r>
          </a:p>
        </p:txBody>
      </p:sp>
      <p:pic>
        <p:nvPicPr>
          <p:cNvPr id="664" name="Picture 663"/>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2571636" y="5531575"/>
            <a:ext cx="759026" cy="759026"/>
          </a:xfrm>
          <a:prstGeom prst="rect">
            <a:avLst/>
          </a:prstGeom>
        </p:spPr>
      </p:pic>
      <p:sp>
        <p:nvSpPr>
          <p:cNvPr id="140" name="Title 2"/>
          <p:cNvSpPr txBox="1">
            <a:spLocks/>
          </p:cNvSpPr>
          <p:nvPr/>
        </p:nvSpPr>
        <p:spPr>
          <a:xfrm>
            <a:off x="275482" y="295731"/>
            <a:ext cx="11887878" cy="917444"/>
          </a:xfrm>
          <a:prstGeom prst="rect">
            <a:avLst/>
          </a:prstGeom>
        </p:spPr>
        <p:txBody>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4">
              <a:buSzPct val="90000"/>
              <a:tabLst>
                <a:tab pos="1490091" algn="l"/>
              </a:tabLst>
            </a:pPr>
            <a:r>
              <a:rPr lang="en-US" sz="4488" spc="-102">
                <a:solidFill>
                  <a:srgbClr val="FFFFFF"/>
                </a:solidFill>
                <a:latin typeface="Segoe UI Light"/>
              </a:rPr>
              <a:t>The most trusted and compliant cloud</a:t>
            </a:r>
          </a:p>
          <a:p>
            <a:pPr defTabSz="932384">
              <a:buSzPct val="90000"/>
              <a:tabLst>
                <a:tab pos="1490091" algn="l"/>
              </a:tabLst>
            </a:pPr>
            <a:endParaRPr lang="en-US" sz="4488" spc="-102">
              <a:solidFill>
                <a:srgbClr val="FFFFFF"/>
              </a:solidFill>
              <a:latin typeface="Segoe UI Light"/>
            </a:endParaRPr>
          </a:p>
          <a:p>
            <a:pPr defTabSz="932384">
              <a:buSzPct val="90000"/>
              <a:tabLst>
                <a:tab pos="1490091" algn="l"/>
              </a:tabLst>
            </a:pPr>
            <a:endParaRPr lang="en-US" sz="4488" spc="-102">
              <a:solidFill>
                <a:srgbClr val="FFFFFF"/>
              </a:solidFill>
              <a:latin typeface="Segoe UI Light"/>
            </a:endParaRPr>
          </a:p>
          <a:p>
            <a:pPr defTabSz="932384">
              <a:buSzPct val="90000"/>
              <a:tabLst>
                <a:tab pos="1490091" algn="l"/>
              </a:tabLst>
              <a:defRPr/>
            </a:pPr>
            <a:endParaRPr lang="en-US" sz="4488" spc="-102">
              <a:gradFill>
                <a:gsLst>
                  <a:gs pos="1250">
                    <a:srgbClr val="FFFFFF"/>
                  </a:gs>
                  <a:gs pos="100000">
                    <a:srgbClr val="FFFFFF"/>
                  </a:gs>
                </a:gsLst>
                <a:lin ang="5400000" scaled="0"/>
              </a:gradFill>
              <a:latin typeface="Segoe UI Light"/>
            </a:endParaRPr>
          </a:p>
        </p:txBody>
      </p:sp>
      <p:grpSp>
        <p:nvGrpSpPr>
          <p:cNvPr id="6" name="Group 5"/>
          <p:cNvGrpSpPr/>
          <p:nvPr/>
        </p:nvGrpSpPr>
        <p:grpSpPr>
          <a:xfrm>
            <a:off x="174332" y="1777955"/>
            <a:ext cx="418380" cy="1014727"/>
            <a:chOff x="170065" y="1743251"/>
            <a:chExt cx="410214" cy="994921"/>
          </a:xfrm>
        </p:grpSpPr>
        <p:sp>
          <p:nvSpPr>
            <p:cNvPr id="529" name="Rectangle 528"/>
            <p:cNvSpPr/>
            <p:nvPr/>
          </p:nvSpPr>
          <p:spPr bwMode="auto">
            <a:xfrm>
              <a:off x="170065" y="1758412"/>
              <a:ext cx="410214"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224" b="1" kern="0">
                  <a:solidFill>
                    <a:srgbClr val="00B6F0"/>
                  </a:solidFill>
                  <a:latin typeface="Segoe UI"/>
                  <a:cs typeface="Segoe UI Semibold" panose="020B0702040204020203" pitchFamily="34" charset="0"/>
                </a:rPr>
                <a:t>GLOBAL</a:t>
              </a:r>
            </a:p>
          </p:txBody>
        </p:sp>
        <p:cxnSp>
          <p:nvCxnSpPr>
            <p:cNvPr id="4" name="Straight Connector 3"/>
            <p:cNvCxnSpPr/>
            <p:nvPr/>
          </p:nvCxnSpPr>
          <p:spPr>
            <a:xfrm>
              <a:off x="575486" y="1743251"/>
              <a:ext cx="0" cy="994921"/>
            </a:xfrm>
            <a:prstGeom prst="line">
              <a:avLst/>
            </a:prstGeom>
            <a:ln w="28575">
              <a:solidFill>
                <a:srgbClr val="00AEE9"/>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8203" y="3030670"/>
            <a:ext cx="409957" cy="1014727"/>
            <a:chOff x="173860" y="3056857"/>
            <a:chExt cx="401955" cy="994921"/>
          </a:xfrm>
        </p:grpSpPr>
        <p:sp>
          <p:nvSpPr>
            <p:cNvPr id="506" name="Rectangle 505"/>
            <p:cNvSpPr/>
            <p:nvPr/>
          </p:nvSpPr>
          <p:spPr bwMode="auto">
            <a:xfrm>
              <a:off x="173860" y="3072018"/>
              <a:ext cx="401955"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32563">
                <a:spcAft>
                  <a:spcPts val="1199"/>
                </a:spcAft>
                <a:defRPr/>
              </a:pPr>
              <a:r>
                <a:rPr lang="en-IN" sz="1224" b="1" kern="0">
                  <a:solidFill>
                    <a:srgbClr val="0064B7"/>
                  </a:solidFill>
                  <a:latin typeface="Segoe UI"/>
                  <a:cs typeface="Segoe UI Semibold" panose="020B0702040204020203" pitchFamily="34" charset="0"/>
                </a:rPr>
                <a:t>US GOV</a:t>
              </a:r>
            </a:p>
          </p:txBody>
        </p:sp>
        <p:cxnSp>
          <p:nvCxnSpPr>
            <p:cNvPr id="143" name="Straight Connector 142"/>
            <p:cNvCxnSpPr/>
            <p:nvPr/>
          </p:nvCxnSpPr>
          <p:spPr>
            <a:xfrm>
              <a:off x="575486" y="3056857"/>
              <a:ext cx="0" cy="994921"/>
            </a:xfrm>
            <a:prstGeom prst="line">
              <a:avLst/>
            </a:prstGeom>
            <a:ln w="28575">
              <a:solidFill>
                <a:srgbClr val="0064B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174333" y="4277773"/>
            <a:ext cx="418380" cy="1014727"/>
            <a:chOff x="170066" y="4351344"/>
            <a:chExt cx="410214" cy="994921"/>
          </a:xfrm>
        </p:grpSpPr>
        <p:sp>
          <p:nvSpPr>
            <p:cNvPr id="592" name="Rectangle 591"/>
            <p:cNvSpPr/>
            <p:nvPr/>
          </p:nvSpPr>
          <p:spPr bwMode="auto">
            <a:xfrm>
              <a:off x="170066" y="4366505"/>
              <a:ext cx="410214"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224" b="1" kern="0">
                  <a:solidFill>
                    <a:srgbClr val="00327A"/>
                  </a:solidFill>
                  <a:latin typeface="Segoe UI"/>
                  <a:cs typeface="Segoe UI Semibold" panose="020B0702040204020203" pitchFamily="34" charset="0"/>
                </a:rPr>
                <a:t>INDUSTRY</a:t>
              </a:r>
            </a:p>
          </p:txBody>
        </p:sp>
        <p:cxnSp>
          <p:nvCxnSpPr>
            <p:cNvPr id="144" name="Straight Connector 143"/>
            <p:cNvCxnSpPr/>
            <p:nvPr/>
          </p:nvCxnSpPr>
          <p:spPr>
            <a:xfrm>
              <a:off x="575486" y="4351344"/>
              <a:ext cx="0" cy="994921"/>
            </a:xfrm>
            <a:prstGeom prst="line">
              <a:avLst/>
            </a:prstGeom>
            <a:ln w="28575">
              <a:solidFill>
                <a:srgbClr val="00327A"/>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178535" y="5684468"/>
            <a:ext cx="409289" cy="1014727"/>
            <a:chOff x="174186" y="5594296"/>
            <a:chExt cx="401300" cy="994921"/>
          </a:xfrm>
        </p:grpSpPr>
        <p:sp>
          <p:nvSpPr>
            <p:cNvPr id="550" name="Rectangle 549"/>
            <p:cNvSpPr/>
            <p:nvPr/>
          </p:nvSpPr>
          <p:spPr bwMode="auto">
            <a:xfrm>
              <a:off x="174186" y="5609457"/>
              <a:ext cx="401300"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32563">
                <a:spcAft>
                  <a:spcPts val="1199"/>
                </a:spcAft>
                <a:defRPr/>
              </a:pPr>
              <a:r>
                <a:rPr lang="en-IN" sz="1224" b="1" kern="0">
                  <a:solidFill>
                    <a:srgbClr val="001F50"/>
                  </a:solidFill>
                  <a:latin typeface="Segoe UI"/>
                  <a:cs typeface="Segoe UI Semibold" panose="020B0702040204020203" pitchFamily="34" charset="0"/>
                </a:rPr>
                <a:t>REGIONAL</a:t>
              </a:r>
            </a:p>
          </p:txBody>
        </p:sp>
        <p:cxnSp>
          <p:nvCxnSpPr>
            <p:cNvPr id="145" name="Straight Connector 144"/>
            <p:cNvCxnSpPr/>
            <p:nvPr/>
          </p:nvCxnSpPr>
          <p:spPr>
            <a:xfrm>
              <a:off x="575486" y="5594296"/>
              <a:ext cx="0" cy="994921"/>
            </a:xfrm>
            <a:prstGeom prst="line">
              <a:avLst/>
            </a:prstGeom>
            <a:ln w="28575">
              <a:solidFill>
                <a:srgbClr val="001F5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126174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883" y="497"/>
            <a:ext cx="5627337" cy="6993533"/>
          </a:xfrm>
          <a:prstGeom prst="rect">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GB" sz="3199">
                <a:gradFill>
                  <a:gsLst>
                    <a:gs pos="0">
                      <a:srgbClr val="FFFFFF"/>
                    </a:gs>
                    <a:gs pos="100000">
                      <a:srgbClr val="FFFFFF"/>
                    </a:gs>
                  </a:gsLst>
                  <a:lin ang="5400000" scaled="0"/>
                </a:gradFill>
                <a:ea typeface="Segoe UI" pitchFamily="34" charset="0"/>
                <a:cs typeface="Segoe UI" pitchFamily="34" charset="0"/>
              </a:rPr>
              <a:t>Logic App</a:t>
            </a:r>
            <a:br>
              <a:rPr lang="en-GB" sz="3199">
                <a:gradFill>
                  <a:gsLst>
                    <a:gs pos="0">
                      <a:srgbClr val="FFFFFF"/>
                    </a:gs>
                    <a:gs pos="100000">
                      <a:srgbClr val="FFFFFF"/>
                    </a:gs>
                  </a:gsLst>
                  <a:lin ang="5400000" scaled="0"/>
                </a:gradFill>
                <a:ea typeface="Segoe UI" pitchFamily="34" charset="0"/>
                <a:cs typeface="Segoe UI" pitchFamily="34" charset="0"/>
              </a:rPr>
            </a:br>
            <a:r>
              <a:rPr lang="en-GB" sz="3199">
                <a:gradFill>
                  <a:gsLst>
                    <a:gs pos="0">
                      <a:srgbClr val="FFFFFF"/>
                    </a:gs>
                    <a:gs pos="100000">
                      <a:srgbClr val="FFFFFF"/>
                    </a:gs>
                  </a:gsLst>
                  <a:lin ang="5400000" scaled="0"/>
                </a:gradFill>
                <a:ea typeface="Segoe UI" pitchFamily="34" charset="0"/>
                <a:cs typeface="Segoe UI" pitchFamily="34" charset="0"/>
              </a:rPr>
              <a:t>API Connector Library</a:t>
            </a: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r>
              <a:rPr lang="en-GB" sz="3199">
                <a:gradFill>
                  <a:gsLst>
                    <a:gs pos="0">
                      <a:srgbClr val="FFFFFF"/>
                    </a:gs>
                    <a:gs pos="100000">
                      <a:srgbClr val="FFFFFF"/>
                    </a:gs>
                  </a:gsLst>
                  <a:lin ang="5400000" scaled="0"/>
                </a:gradFill>
                <a:ea typeface="Segoe UI" pitchFamily="34" charset="0"/>
                <a:cs typeface="Segoe UI" pitchFamily="34" charset="0"/>
              </a:rPr>
              <a:t>Growing list…</a:t>
            </a:r>
          </a:p>
        </p:txBody>
      </p:sp>
      <p:pic>
        <p:nvPicPr>
          <p:cNvPr id="10" name="Picture 9"/>
          <p:cNvPicPr>
            <a:picLocks noChangeAspect="1"/>
          </p:cNvPicPr>
          <p:nvPr/>
        </p:nvPicPr>
        <p:blipFill>
          <a:blip r:embed="rId3"/>
          <a:stretch>
            <a:fillRect/>
          </a:stretch>
        </p:blipFill>
        <p:spPr>
          <a:xfrm>
            <a:off x="80851" y="1482839"/>
            <a:ext cx="5467400" cy="4487337"/>
          </a:xfrm>
          <a:prstGeom prst="rect">
            <a:avLst/>
          </a:prstGeom>
        </p:spPr>
      </p:pic>
      <p:pic>
        <p:nvPicPr>
          <p:cNvPr id="15" name="Picture 14"/>
          <p:cNvPicPr>
            <a:picLocks noChangeAspect="1"/>
          </p:cNvPicPr>
          <p:nvPr/>
        </p:nvPicPr>
        <p:blipFill>
          <a:blip r:embed="rId4"/>
          <a:stretch>
            <a:fillRect/>
          </a:stretch>
        </p:blipFill>
        <p:spPr>
          <a:xfrm>
            <a:off x="4598224" y="318077"/>
            <a:ext cx="744763" cy="743929"/>
          </a:xfrm>
          <a:prstGeom prst="rect">
            <a:avLst/>
          </a:prstGeom>
        </p:spPr>
      </p:pic>
      <p:grpSp>
        <p:nvGrpSpPr>
          <p:cNvPr id="11" name="Group 10"/>
          <p:cNvGrpSpPr/>
          <p:nvPr/>
        </p:nvGrpSpPr>
        <p:grpSpPr>
          <a:xfrm>
            <a:off x="426871" y="2582131"/>
            <a:ext cx="4751854" cy="2393380"/>
            <a:chOff x="591149" y="2582001"/>
            <a:chExt cx="4752528" cy="2393720"/>
          </a:xfrm>
          <a:effectLst>
            <a:outerShdw blurRad="152400" sx="102000" sy="102000" algn="ctr" rotWithShape="0">
              <a:prstClr val="black">
                <a:alpha val="40000"/>
              </a:prstClr>
            </a:outerShdw>
          </a:effectLst>
        </p:grpSpPr>
        <p:sp>
          <p:nvSpPr>
            <p:cNvPr id="13" name="Rectangle 12"/>
            <p:cNvSpPr/>
            <p:nvPr/>
          </p:nvSpPr>
          <p:spPr bwMode="auto">
            <a:xfrm>
              <a:off x="591149" y="2582001"/>
              <a:ext cx="4752528" cy="239372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Native discovery &amp; integration of your own APIs</a:t>
              </a:r>
            </a:p>
            <a:p>
              <a:pPr algn="ctr" defTabSz="932293"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6480" y="3500306"/>
              <a:ext cx="720000" cy="720000"/>
            </a:xfrm>
            <a:prstGeom prst="rect">
              <a:avLst/>
            </a:prstGeom>
          </p:spPr>
        </p:pic>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59788" y="3500306"/>
              <a:ext cx="720000" cy="720000"/>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43095" y="3500306"/>
              <a:ext cx="720000" cy="720000"/>
            </a:xfrm>
            <a:prstGeom prst="rect">
              <a:avLst/>
            </a:prstGeom>
          </p:spPr>
        </p:pic>
        <p:sp>
          <p:nvSpPr>
            <p:cNvPr id="18" name="TextBox 17"/>
            <p:cNvSpPr txBox="1"/>
            <p:nvPr/>
          </p:nvSpPr>
          <p:spPr>
            <a:xfrm>
              <a:off x="821020" y="4117485"/>
              <a:ext cx="1252312" cy="825776"/>
            </a:xfrm>
            <a:prstGeom prst="rect">
              <a:avLst/>
            </a:prstGeom>
            <a:noFill/>
          </p:spPr>
          <p:txBody>
            <a:bodyPr wrap="none" lIns="182854" tIns="146283" rIns="182854" bIns="146283" rtlCol="0">
              <a:spAutoFit/>
            </a:bodyPr>
            <a:lstStyle/>
            <a:p>
              <a:pPr algn="ctr">
                <a:lnSpc>
                  <a:spcPct val="90000"/>
                </a:lnSpc>
                <a:spcAft>
                  <a:spcPts val="600"/>
                </a:spcAft>
              </a:pPr>
              <a:r>
                <a:rPr lang="en-GB" sz="1599">
                  <a:solidFill>
                    <a:schemeClr val="bg1">
                      <a:lumMod val="85000"/>
                    </a:schemeClr>
                  </a:solidFill>
                </a:rPr>
                <a:t>Azure</a:t>
              </a:r>
            </a:p>
            <a:p>
              <a:pPr algn="ctr">
                <a:lnSpc>
                  <a:spcPct val="90000"/>
                </a:lnSpc>
                <a:spcAft>
                  <a:spcPts val="600"/>
                </a:spcAft>
              </a:pPr>
              <a:r>
                <a:rPr lang="en-GB" sz="1599">
                  <a:solidFill>
                    <a:schemeClr val="bg1">
                      <a:lumMod val="85000"/>
                    </a:schemeClr>
                  </a:solidFill>
                </a:rPr>
                <a:t>Functions</a:t>
              </a:r>
            </a:p>
          </p:txBody>
        </p:sp>
        <p:sp>
          <p:nvSpPr>
            <p:cNvPr id="19" name="TextBox 18"/>
            <p:cNvSpPr txBox="1"/>
            <p:nvPr/>
          </p:nvSpPr>
          <p:spPr>
            <a:xfrm>
              <a:off x="2290188" y="4117485"/>
              <a:ext cx="1262646" cy="825776"/>
            </a:xfrm>
            <a:prstGeom prst="rect">
              <a:avLst/>
            </a:prstGeom>
            <a:noFill/>
          </p:spPr>
          <p:txBody>
            <a:bodyPr wrap="none" lIns="182854" tIns="146283" rIns="182854" bIns="146283" rtlCol="0">
              <a:spAutoFit/>
            </a:bodyPr>
            <a:lstStyle/>
            <a:p>
              <a:pPr algn="ctr">
                <a:lnSpc>
                  <a:spcPct val="90000"/>
                </a:lnSpc>
                <a:spcAft>
                  <a:spcPts val="600"/>
                </a:spcAft>
              </a:pPr>
              <a:r>
                <a:rPr lang="en-GB" sz="1599">
                  <a:solidFill>
                    <a:schemeClr val="bg1">
                      <a:lumMod val="85000"/>
                    </a:schemeClr>
                  </a:solidFill>
                </a:rPr>
                <a:t>Azure API</a:t>
              </a:r>
            </a:p>
            <a:p>
              <a:pPr algn="ctr">
                <a:lnSpc>
                  <a:spcPct val="90000"/>
                </a:lnSpc>
                <a:spcAft>
                  <a:spcPts val="600"/>
                </a:spcAft>
              </a:pPr>
              <a:r>
                <a:rPr lang="en-GB" sz="1599">
                  <a:solidFill>
                    <a:schemeClr val="bg1">
                      <a:lumMod val="85000"/>
                    </a:schemeClr>
                  </a:solidFill>
                </a:rPr>
                <a:t>Apps</a:t>
              </a:r>
            </a:p>
          </p:txBody>
        </p:sp>
        <p:sp>
          <p:nvSpPr>
            <p:cNvPr id="20" name="TextBox 19"/>
            <p:cNvSpPr txBox="1"/>
            <p:nvPr/>
          </p:nvSpPr>
          <p:spPr>
            <a:xfrm>
              <a:off x="3765609" y="4117485"/>
              <a:ext cx="1296461" cy="825776"/>
            </a:xfrm>
            <a:prstGeom prst="rect">
              <a:avLst/>
            </a:prstGeom>
            <a:noFill/>
          </p:spPr>
          <p:txBody>
            <a:bodyPr wrap="none" lIns="182854" tIns="146283" rIns="182854" bIns="146283" rtlCol="0">
              <a:spAutoFit/>
            </a:bodyPr>
            <a:lstStyle/>
            <a:p>
              <a:pPr algn="ctr">
                <a:lnSpc>
                  <a:spcPct val="90000"/>
                </a:lnSpc>
                <a:spcAft>
                  <a:spcPts val="600"/>
                </a:spcAft>
              </a:pPr>
              <a:r>
                <a:rPr lang="en-GB" sz="1599">
                  <a:solidFill>
                    <a:schemeClr val="bg1">
                      <a:lumMod val="85000"/>
                    </a:schemeClr>
                  </a:solidFill>
                </a:rPr>
                <a:t>Azure</a:t>
              </a:r>
            </a:p>
            <a:p>
              <a:pPr algn="ctr">
                <a:lnSpc>
                  <a:spcPct val="90000"/>
                </a:lnSpc>
                <a:spcAft>
                  <a:spcPts val="600"/>
                </a:spcAft>
              </a:pPr>
              <a:r>
                <a:rPr lang="en-GB" sz="1599">
                  <a:solidFill>
                    <a:schemeClr val="bg1">
                      <a:lumMod val="85000"/>
                    </a:schemeClr>
                  </a:solidFill>
                </a:rPr>
                <a:t>API </a:t>
              </a:r>
              <a:r>
                <a:rPr lang="en-GB" sz="1599" err="1">
                  <a:solidFill>
                    <a:schemeClr val="bg1">
                      <a:lumMod val="85000"/>
                    </a:schemeClr>
                  </a:solidFill>
                </a:rPr>
                <a:t>Mgmt</a:t>
              </a:r>
              <a:endParaRPr lang="en-GB" sz="1599">
                <a:solidFill>
                  <a:schemeClr val="bg1">
                    <a:lumMod val="85000"/>
                  </a:schemeClr>
                </a:solidFill>
              </a:endParaRPr>
            </a:p>
          </p:txBody>
        </p:sp>
      </p:grpSp>
      <p:pic>
        <p:nvPicPr>
          <p:cNvPr id="8" name="Picture 7"/>
          <p:cNvPicPr>
            <a:picLocks noChangeAspect="1"/>
          </p:cNvPicPr>
          <p:nvPr/>
        </p:nvPicPr>
        <p:blipFill>
          <a:blip r:embed="rId8"/>
          <a:stretch>
            <a:fillRect/>
          </a:stretch>
        </p:blipFill>
        <p:spPr>
          <a:xfrm>
            <a:off x="5657134" y="45622"/>
            <a:ext cx="6719331" cy="6912261"/>
          </a:xfrm>
          <a:prstGeom prst="rect">
            <a:avLst/>
          </a:prstGeom>
        </p:spPr>
      </p:pic>
    </p:spTree>
    <p:extLst>
      <p:ext uri="{BB962C8B-B14F-4D97-AF65-F5344CB8AC3E}">
        <p14:creationId xmlns:p14="http://schemas.microsoft.com/office/powerpoint/2010/main" val="20474460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827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dirty="0"/>
              <a:t>Lab 4a: Logic Apps</a:t>
            </a:r>
          </a:p>
        </p:txBody>
      </p:sp>
      <p:sp>
        <p:nvSpPr>
          <p:cNvPr id="39" name="Content Placeholder 2">
            <a:extLst>
              <a:ext uri="{FF2B5EF4-FFF2-40B4-BE49-F238E27FC236}">
                <a16:creationId xmlns:a16="http://schemas.microsoft.com/office/drawing/2014/main" id="{EE31190F-6E11-4B97-B80B-566517E06820}"/>
              </a:ext>
            </a:extLst>
          </p:cNvPr>
          <p:cNvSpPr txBox="1">
            <a:spLocks/>
          </p:cNvSpPr>
          <p:nvPr/>
        </p:nvSpPr>
        <p:spPr>
          <a:xfrm>
            <a:off x="1629917" y="1552605"/>
            <a:ext cx="8101912" cy="3127010"/>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Example HTTP endpoint feedback service in Logic Apps</a:t>
            </a:r>
          </a:p>
          <a:p>
            <a:pPr marL="342900" marR="0" lvl="0" indent="-34290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Char char="§"/>
              <a:tabLst/>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Testing using Conditional actions</a:t>
            </a:r>
          </a:p>
          <a:p>
            <a:pPr marL="342900" marR="0" lvl="0" indent="-34290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Char char="§"/>
              <a:tabLst/>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Download Postman from www.getpostman.com!</a:t>
            </a:r>
          </a:p>
          <a:p>
            <a:pPr marL="342900" marR="0" lvl="0" indent="-34290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Char char="§"/>
              <a:tabLst/>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Stop before the last Cosmos DB section</a:t>
            </a:r>
          </a:p>
          <a:p>
            <a:pPr marL="342900" marR="0" lvl="0" indent="-34290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Char char="§"/>
              <a:tabLst/>
              <a:defRPr/>
            </a:pPr>
            <a:endPar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2562069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35" presetClass="path" presetSubtype="0" decel="100000" fill="hold" grpId="1" nodeType="withEffect">
                                  <p:stCondLst>
                                    <p:cond delay="0"/>
                                  </p:stCondLst>
                                  <p:childTnLst>
                                    <p:animMotion origin="layout" path="M 2.91294E-6 1.17567E-6 L -0.05285 1.17567E-6 " pathEditMode="relative" rAng="0" ptsTypes="AA">
                                      <p:cBhvr>
                                        <p:cTn id="9" dur="750" spd="-100000" fill="hold"/>
                                        <p:tgtEl>
                                          <p:spTgt spid="39"/>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D56DE-3E2C-48F3-846F-3444686380F0}"/>
              </a:ext>
            </a:extLst>
          </p:cNvPr>
          <p:cNvSpPr>
            <a:spLocks noGrp="1"/>
          </p:cNvSpPr>
          <p:nvPr>
            <p:ph type="title"/>
          </p:nvPr>
        </p:nvSpPr>
        <p:spPr>
          <a:xfrm>
            <a:off x="274639" y="1241426"/>
            <a:ext cx="5486399" cy="1680460"/>
          </a:xfrm>
        </p:spPr>
        <p:txBody>
          <a:bodyPr/>
          <a:lstStyle/>
          <a:p>
            <a:r>
              <a:rPr lang="en-GB" sz="5400"/>
              <a:t>Data, Analytics &amp; </a:t>
            </a:r>
            <a:r>
              <a:rPr lang="en-GB" sz="5400" err="1"/>
              <a:t>IoT</a:t>
            </a:r>
            <a:r>
              <a:rPr lang="en-GB" sz="5400"/>
              <a:t> Services</a:t>
            </a:r>
          </a:p>
        </p:txBody>
      </p:sp>
      <p:pic>
        <p:nvPicPr>
          <p:cNvPr id="7" name="Picture Placeholder 6" descr="A person smiling for the picture&#10;&#10;Description generated with high confidence">
            <a:extLst>
              <a:ext uri="{FF2B5EF4-FFF2-40B4-BE49-F238E27FC236}">
                <a16:creationId xmlns:a16="http://schemas.microsoft.com/office/drawing/2014/main" id="{4D67ADC1-D988-4725-85C6-F1A8E51FF932}"/>
              </a:ext>
            </a:extLst>
          </p:cNvPr>
          <p:cNvPicPr>
            <a:picLocks noGrp="1" noChangeAspect="1"/>
          </p:cNvPicPr>
          <p:nvPr>
            <p:ph type="pic" sz="quarter" idx="10"/>
          </p:nvPr>
        </p:nvPicPr>
        <p:blipFill>
          <a:blip r:embed="rId3"/>
          <a:srcRect l="5551" r="5551"/>
          <a:stretch>
            <a:fillRect/>
          </a:stretch>
        </p:blipFill>
        <p:spPr/>
      </p:pic>
    </p:spTree>
    <p:extLst>
      <p:ext uri="{BB962C8B-B14F-4D97-AF65-F5344CB8AC3E}">
        <p14:creationId xmlns:p14="http://schemas.microsoft.com/office/powerpoint/2010/main" val="389165978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a:t>Azure SQL Database</a:t>
            </a:r>
          </a:p>
        </p:txBody>
      </p:sp>
      <p:sp>
        <p:nvSpPr>
          <p:cNvPr id="7" name="Text Placeholder 6"/>
          <p:cNvSpPr>
            <a:spLocks noGrp="1"/>
          </p:cNvSpPr>
          <p:nvPr>
            <p:ph type="body" sz="quarter" idx="4294967295"/>
          </p:nvPr>
        </p:nvSpPr>
        <p:spPr>
          <a:xfrm>
            <a:off x="3537294" y="2031970"/>
            <a:ext cx="8663469" cy="3692848"/>
          </a:xfrm>
        </p:spPr>
        <p:txBody>
          <a:bodyPr/>
          <a:lstStyle/>
          <a:p>
            <a:pPr marL="0" indent="0">
              <a:lnSpc>
                <a:spcPct val="100000"/>
              </a:lnSpc>
              <a:spcBef>
                <a:spcPts val="1200"/>
              </a:spcBef>
              <a:buNone/>
            </a:pPr>
            <a:r>
              <a:rPr lang="en-US" sz="2400">
                <a:solidFill>
                  <a:srgbClr val="FFFFFF"/>
                </a:solidFill>
              </a:rPr>
              <a:t>Database provisioning on-demand</a:t>
            </a:r>
          </a:p>
          <a:p>
            <a:pPr marL="0" indent="0">
              <a:lnSpc>
                <a:spcPct val="100000"/>
              </a:lnSpc>
              <a:spcBef>
                <a:spcPts val="1200"/>
              </a:spcBef>
              <a:buNone/>
            </a:pPr>
            <a:r>
              <a:rPr lang="en-US" sz="2400">
                <a:solidFill>
                  <a:srgbClr val="FFFFFF"/>
                </a:solidFill>
              </a:rPr>
              <a:t>Scalable and elastic performance for all workloads</a:t>
            </a:r>
          </a:p>
          <a:p>
            <a:pPr marL="0" indent="0">
              <a:lnSpc>
                <a:spcPct val="100000"/>
              </a:lnSpc>
              <a:spcBef>
                <a:spcPts val="1200"/>
              </a:spcBef>
              <a:buNone/>
            </a:pPr>
            <a:r>
              <a:rPr lang="en-US" sz="2400">
                <a:solidFill>
                  <a:srgbClr val="FFFFFF"/>
                </a:solidFill>
              </a:rPr>
              <a:t>99.99% availability, zero maintenance</a:t>
            </a:r>
          </a:p>
          <a:p>
            <a:pPr marL="0" indent="0">
              <a:lnSpc>
                <a:spcPct val="100000"/>
              </a:lnSpc>
              <a:spcBef>
                <a:spcPts val="1200"/>
              </a:spcBef>
              <a:buNone/>
            </a:pPr>
            <a:r>
              <a:rPr lang="en-US" sz="2400">
                <a:solidFill>
                  <a:srgbClr val="FFFFFF"/>
                </a:solidFill>
              </a:rPr>
              <a:t>Intelligent: learns and adapts to optimize performance</a:t>
            </a:r>
          </a:p>
          <a:p>
            <a:pPr marL="0" indent="0">
              <a:lnSpc>
                <a:spcPct val="100000"/>
              </a:lnSpc>
              <a:spcBef>
                <a:spcPts val="1200"/>
              </a:spcBef>
              <a:buNone/>
            </a:pPr>
            <a:r>
              <a:rPr lang="en-US" sz="2400">
                <a:solidFill>
                  <a:srgbClr val="FFFFFF"/>
                </a:solidFill>
              </a:rPr>
              <a:t>Secure and compliant to protect sensitive data</a:t>
            </a:r>
          </a:p>
          <a:p>
            <a:pPr marL="0" indent="0">
              <a:lnSpc>
                <a:spcPct val="100000"/>
              </a:lnSpc>
              <a:spcBef>
                <a:spcPts val="1200"/>
              </a:spcBef>
              <a:buNone/>
            </a:pPr>
            <a:r>
              <a:rPr lang="en-US" sz="2400">
                <a:solidFill>
                  <a:srgbClr val="FFFFFF"/>
                </a:solidFill>
              </a:rPr>
              <a:t>Geo-replication and restore-from-backup for data protection</a:t>
            </a:r>
          </a:p>
          <a:p>
            <a:pPr marL="0" indent="0">
              <a:lnSpc>
                <a:spcPct val="100000"/>
              </a:lnSpc>
              <a:spcBef>
                <a:spcPts val="1200"/>
              </a:spcBef>
              <a:buNone/>
            </a:pPr>
            <a:r>
              <a:rPr lang="en-US" sz="2400">
                <a:solidFill>
                  <a:srgbClr val="FFFFFF"/>
                </a:solidFill>
              </a:rPr>
              <a:t>Compatible with SQL Server 2014, 2016</a:t>
            </a:r>
          </a:p>
        </p:txBody>
      </p:sp>
      <p:sp>
        <p:nvSpPr>
          <p:cNvPr id="9" name="TextBox 8"/>
          <p:cNvSpPr txBox="1"/>
          <p:nvPr/>
        </p:nvSpPr>
        <p:spPr>
          <a:xfrm>
            <a:off x="275079" y="1114513"/>
            <a:ext cx="12160602" cy="683135"/>
          </a:xfrm>
          <a:prstGeom prst="rect">
            <a:avLst/>
          </a:prstGeom>
          <a:noFill/>
        </p:spPr>
        <p:txBody>
          <a:bodyPr wrap="square" lIns="182831" tIns="146264" rIns="182831" bIns="146264" rtlCol="0">
            <a:spAutoFit/>
          </a:bodyPr>
          <a:lstStyle/>
          <a:p>
            <a:pPr defTabSz="932470">
              <a:lnSpc>
                <a:spcPct val="90000"/>
              </a:lnSpc>
              <a:spcAft>
                <a:spcPts val="600"/>
              </a:spcAft>
            </a:pPr>
            <a:r>
              <a:rPr lang="en-US" sz="2800">
                <a:latin typeface="Segoe UI Light" panose="020B0502040204020203" pitchFamily="34" charset="0"/>
                <a:cs typeface="Segoe UI Light" panose="020B0502040204020203" pitchFamily="34" charset="0"/>
              </a:rPr>
              <a:t>Fully managed database-as-a-service that lets you focus on your business</a:t>
            </a:r>
          </a:p>
        </p:txBody>
      </p:sp>
      <p:grpSp>
        <p:nvGrpSpPr>
          <p:cNvPr id="3" name="Group 2"/>
          <p:cNvGrpSpPr/>
          <p:nvPr/>
        </p:nvGrpSpPr>
        <p:grpSpPr>
          <a:xfrm>
            <a:off x="776116" y="2791548"/>
            <a:ext cx="2177726" cy="2177416"/>
            <a:chOff x="832571" y="342012"/>
            <a:chExt cx="2178004" cy="2177694"/>
          </a:xfrm>
        </p:grpSpPr>
        <p:sp>
          <p:nvSpPr>
            <p:cNvPr id="16" name="Rectangle 15"/>
            <p:cNvSpPr/>
            <p:nvPr/>
          </p:nvSpPr>
          <p:spPr bwMode="ltGray">
            <a:xfrm>
              <a:off x="832571" y="342012"/>
              <a:ext cx="2178004" cy="2177694"/>
            </a:xfrm>
            <a:prstGeom prst="rect">
              <a:avLst/>
            </a:prstGeom>
            <a:solidFill>
              <a:srgbClr val="002050">
                <a:lumMod val="75000"/>
                <a:lumOff val="25000"/>
              </a:srgbClr>
            </a:solidFill>
            <a:ln w="9525" cap="flat" cmpd="sng" algn="ctr">
              <a:noFill/>
              <a:prstDash val="solid"/>
              <a:headEnd type="none" w="med" len="med"/>
              <a:tailEnd type="none" w="med" len="med"/>
            </a:ln>
            <a:effectLst/>
          </p:spPr>
          <p:txBody>
            <a:bodyPr vert="horz" wrap="square" lIns="89619" tIns="44809" rIns="89619" bIns="44809" numCol="1" rtlCol="0" anchor="t" anchorCtr="0" compatLnSpc="1">
              <a:prstTxWarp prst="textNoShape">
                <a:avLst/>
              </a:prstTxWarp>
            </a:bodyPr>
            <a:lstStyle/>
            <a:p>
              <a:pPr algn="ctr" defTabSz="895832" fontAlgn="base">
                <a:spcBef>
                  <a:spcPct val="0"/>
                </a:spcBef>
                <a:spcAft>
                  <a:spcPct val="0"/>
                </a:spcAft>
              </a:pPr>
              <a:r>
                <a:rPr lang="en-US" sz="2157" kern="0">
                  <a:gradFill>
                    <a:gsLst>
                      <a:gs pos="0">
                        <a:srgbClr val="FFFFFF"/>
                      </a:gs>
                      <a:gs pos="100000">
                        <a:srgbClr val="FFFFFF"/>
                      </a:gs>
                    </a:gsLst>
                    <a:lin ang="5400000" scaled="0"/>
                  </a:gradFill>
                  <a:latin typeface="Segoe UI"/>
                </a:rPr>
                <a:t>Azure</a:t>
              </a:r>
            </a:p>
            <a:p>
              <a:pPr algn="ctr" defTabSz="895832" fontAlgn="base">
                <a:spcBef>
                  <a:spcPct val="0"/>
                </a:spcBef>
                <a:spcAft>
                  <a:spcPct val="0"/>
                </a:spcAft>
              </a:pPr>
              <a:r>
                <a:rPr lang="en-US" sz="2157" kern="0">
                  <a:gradFill>
                    <a:gsLst>
                      <a:gs pos="0">
                        <a:srgbClr val="FFFFFF"/>
                      </a:gs>
                      <a:gs pos="100000">
                        <a:srgbClr val="FFFFFF"/>
                      </a:gs>
                    </a:gsLst>
                    <a:lin ang="5400000" scaled="0"/>
                  </a:gradFill>
                  <a:latin typeface="Segoe UI"/>
                </a:rPr>
                <a:t>SQL Database</a:t>
              </a:r>
            </a:p>
          </p:txBody>
        </p:sp>
        <p:pic>
          <p:nvPicPr>
            <p:cNvPr id="17" name="Picture 2" descr="C:\Users\chrisw\Desktop\Cloud Services 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ltGray">
            <a:xfrm>
              <a:off x="1921572" y="1707155"/>
              <a:ext cx="992453" cy="684393"/>
            </a:xfrm>
            <a:prstGeom prst="rect">
              <a:avLst/>
            </a:prstGeom>
            <a:noFill/>
            <a:extLst>
              <a:ext uri="{909E8E84-426E-40DD-AFC4-6F175D3DCCD1}">
                <a14:hiddenFill xmlns:a14="http://schemas.microsoft.com/office/drawing/2010/main">
                  <a:solidFill>
                    <a:srgbClr val="FFFFFF"/>
                  </a:solidFill>
                </a14:hiddenFill>
              </a:ext>
            </a:extLst>
          </p:spPr>
        </p:pic>
        <p:sp>
          <p:nvSpPr>
            <p:cNvPr id="18" name="Flowchart: Magnetic Disk 10"/>
            <p:cNvSpPr/>
            <p:nvPr/>
          </p:nvSpPr>
          <p:spPr bwMode="auto">
            <a:xfrm>
              <a:off x="1825023" y="1707154"/>
              <a:ext cx="286352" cy="371411"/>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89618" rIns="0" bIns="0" numCol="1" spcCol="0" rtlCol="0" fromWordArt="0" anchor="ctr" anchorCtr="0" forceAA="0" compatLnSpc="1">
              <a:prstTxWarp prst="textNoShape">
                <a:avLst/>
              </a:prstTxWarp>
              <a:noAutofit/>
            </a:bodyPr>
            <a:lstStyle/>
            <a:p>
              <a:pPr algn="ctr" defTabSz="913835" fontAlgn="base">
                <a:spcBef>
                  <a:spcPct val="0"/>
                </a:spcBef>
                <a:spcAft>
                  <a:spcPct val="0"/>
                </a:spcAft>
                <a:defRPr/>
              </a:pPr>
              <a:r>
                <a:rPr lang="en-US" sz="1200" b="1" kern="0">
                  <a:ln>
                    <a:solidFill>
                      <a:srgbClr val="FFFFFF">
                        <a:alpha val="0"/>
                      </a:srgbClr>
                    </a:solidFill>
                  </a:ln>
                  <a:solidFill>
                    <a:srgbClr val="0078D7">
                      <a:lumMod val="75000"/>
                    </a:srgbClr>
                  </a:solidFill>
                  <a:latin typeface="Segoe UI"/>
                  <a:ea typeface="Segoe UI" pitchFamily="34" charset="0"/>
                  <a:cs typeface="Segoe UI" pitchFamily="34" charset="0"/>
                </a:rPr>
                <a:t>SQL</a:t>
              </a:r>
            </a:p>
          </p:txBody>
        </p:sp>
      </p:grpSp>
    </p:spTree>
    <p:extLst>
      <p:ext uri="{BB962C8B-B14F-4D97-AF65-F5344CB8AC3E}">
        <p14:creationId xmlns:p14="http://schemas.microsoft.com/office/powerpoint/2010/main" val="42242325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extBox 166"/>
          <p:cNvSpPr txBox="1"/>
          <p:nvPr/>
        </p:nvSpPr>
        <p:spPr>
          <a:xfrm>
            <a:off x="5225952" y="2993865"/>
            <a:ext cx="7136918" cy="1948295"/>
          </a:xfrm>
          <a:prstGeom prst="rect">
            <a:avLst/>
          </a:prstGeom>
          <a:noFill/>
        </p:spPr>
        <p:txBody>
          <a:bodyPr wrap="square" rtlCol="0">
            <a:spAutoFit/>
          </a:bodyPr>
          <a:lstStyle/>
          <a:p>
            <a:pPr defTabSz="970048">
              <a:lnSpc>
                <a:spcPct val="90000"/>
              </a:lnSpc>
              <a:spcBef>
                <a:spcPts val="612"/>
              </a:spcBef>
              <a:spcAft>
                <a:spcPts val="1224"/>
              </a:spcAft>
              <a:buSzPct val="90000"/>
              <a:defRPr/>
            </a:pPr>
            <a:r>
              <a:rPr lang="en-US" sz="2448" kern="0">
                <a:latin typeface="Segoe UI" panose="020B0502040204020203" pitchFamily="34" charset="0"/>
                <a:cs typeface="Segoe UI" panose="020B0502040204020203" pitchFamily="34" charset="0"/>
                <a:sym typeface="Wingdings" panose="05000000000000000000" pitchFamily="2" charset="2"/>
              </a:rPr>
              <a:t>Security isolation with Azure VNET &amp; private IPs</a:t>
            </a:r>
          </a:p>
          <a:p>
            <a:pPr defTabSz="970048">
              <a:lnSpc>
                <a:spcPct val="90000"/>
              </a:lnSpc>
              <a:spcBef>
                <a:spcPts val="612"/>
              </a:spcBef>
              <a:spcAft>
                <a:spcPts val="1224"/>
              </a:spcAft>
              <a:buSzPct val="90000"/>
              <a:defRPr/>
            </a:pPr>
            <a:r>
              <a:rPr lang="en-US" sz="2448" kern="0">
                <a:latin typeface="Segoe UI" panose="020B0502040204020203" pitchFamily="34" charset="0"/>
                <a:cs typeface="Segoe UI" panose="020B0502040204020203" pitchFamily="34" charset="0"/>
                <a:sym typeface="Wingdings" panose="05000000000000000000" pitchFamily="2" charset="2"/>
              </a:rPr>
              <a:t>Near 100% surface compatibility to SQL Server </a:t>
            </a:r>
          </a:p>
          <a:p>
            <a:pPr marL="356614" indent="-356614" defTabSz="970048">
              <a:lnSpc>
                <a:spcPct val="90000"/>
              </a:lnSpc>
              <a:spcBef>
                <a:spcPts val="612"/>
              </a:spcBef>
              <a:spcAft>
                <a:spcPts val="1224"/>
              </a:spcAft>
              <a:buSzPct val="90000"/>
              <a:buFont typeface="Arial" panose="020B0604020202020204" pitchFamily="34" charset="0"/>
              <a:buChar char="•"/>
              <a:defRPr/>
            </a:pPr>
            <a:r>
              <a:rPr lang="en-US" sz="2448" kern="0">
                <a:latin typeface="Segoe UI" panose="020B0502040204020203" pitchFamily="34" charset="0"/>
                <a:cs typeface="Segoe UI" panose="020B0502040204020203" pitchFamily="34" charset="0"/>
                <a:sym typeface="Wingdings" panose="05000000000000000000" pitchFamily="2" charset="2"/>
              </a:rPr>
              <a:t>SQL Agent, cross DB queries, R, CLR, Service Broker, …</a:t>
            </a:r>
          </a:p>
        </p:txBody>
      </p:sp>
      <p:sp>
        <p:nvSpPr>
          <p:cNvPr id="57" name="Rectangle 22"/>
          <p:cNvSpPr>
            <a:spLocks noChangeArrowheads="1"/>
          </p:cNvSpPr>
          <p:nvPr/>
        </p:nvSpPr>
        <p:spPr bwMode="auto">
          <a:xfrm>
            <a:off x="315284" y="160448"/>
            <a:ext cx="9821335" cy="69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defTabSz="1243431" fontAlgn="base">
              <a:spcBef>
                <a:spcPct val="0"/>
              </a:spcBef>
              <a:spcAft>
                <a:spcPct val="0"/>
              </a:spcAft>
              <a:defRPr/>
            </a:pPr>
            <a:r>
              <a:rPr lang="en-US" sz="4488" kern="0" spc="-153">
                <a:latin typeface="Segoe UI Semibold" panose="020B0702040204020203" pitchFamily="34" charset="0"/>
                <a:cs typeface="Segoe UI Semibold" panose="020B0702040204020203" pitchFamily="34" charset="0"/>
              </a:rPr>
              <a:t>Azure SQL Database </a:t>
            </a:r>
            <a:r>
              <a:rPr lang="en-US" sz="4488" kern="0" spc="-153">
                <a:solidFill>
                  <a:schemeClr val="tx2"/>
                </a:solidFill>
                <a:latin typeface="Segoe UI Semibold" panose="020B0702040204020203" pitchFamily="34" charset="0"/>
                <a:cs typeface="Segoe UI Semibold" panose="020B0702040204020203" pitchFamily="34" charset="0"/>
              </a:rPr>
              <a:t>Managed Instance </a:t>
            </a:r>
            <a:endParaRPr lang="en-US" sz="3264" kern="0" spc="-153" baseline="30000">
              <a:solidFill>
                <a:schemeClr val="tx2"/>
              </a:solidFill>
              <a:latin typeface="Segoe UI Semibold" panose="020B0702040204020203" pitchFamily="34" charset="0"/>
              <a:cs typeface="Segoe UI Semibold" panose="020B0702040204020203" pitchFamily="34" charset="0"/>
            </a:endParaRPr>
          </a:p>
        </p:txBody>
      </p:sp>
      <p:cxnSp>
        <p:nvCxnSpPr>
          <p:cNvPr id="1387" name="Straight Connector 1386">
            <a:extLst>
              <a:ext uri="{FF2B5EF4-FFF2-40B4-BE49-F238E27FC236}">
                <a16:creationId xmlns:a16="http://schemas.microsoft.com/office/drawing/2014/main" id="{CD679DE2-A0A2-412E-8912-A42D54ED5D97}"/>
              </a:ext>
            </a:extLst>
          </p:cNvPr>
          <p:cNvCxnSpPr/>
          <p:nvPr/>
        </p:nvCxnSpPr>
        <p:spPr>
          <a:xfrm>
            <a:off x="-70077" y="1641575"/>
            <a:ext cx="12432948" cy="0"/>
          </a:xfrm>
          <a:prstGeom prst="line">
            <a:avLst/>
          </a:prstGeom>
          <a:ln>
            <a:solidFill>
              <a:srgbClr val="073A65"/>
            </a:solidFill>
          </a:ln>
        </p:spPr>
        <p:style>
          <a:lnRef idx="1">
            <a:schemeClr val="accent1"/>
          </a:lnRef>
          <a:fillRef idx="0">
            <a:schemeClr val="accent1"/>
          </a:fillRef>
          <a:effectRef idx="0">
            <a:schemeClr val="accent1"/>
          </a:effectRef>
          <a:fontRef idx="minor">
            <a:schemeClr val="tx1"/>
          </a:fontRef>
        </p:style>
      </p:cxnSp>
      <p:sp>
        <p:nvSpPr>
          <p:cNvPr id="26" name="Freeform 266">
            <a:extLst>
              <a:ext uri="{FF2B5EF4-FFF2-40B4-BE49-F238E27FC236}">
                <a16:creationId xmlns:a16="http://schemas.microsoft.com/office/drawing/2014/main" id="{ED13536A-F3CE-42F0-9F9C-54A212AEFE09}"/>
              </a:ext>
            </a:extLst>
          </p:cNvPr>
          <p:cNvSpPr>
            <a:spLocks noChangeAspect="1"/>
          </p:cNvSpPr>
          <p:nvPr/>
        </p:nvSpPr>
        <p:spPr bwMode="black">
          <a:xfrm>
            <a:off x="424405" y="1962130"/>
            <a:ext cx="4654791" cy="2952826"/>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FFFFFF"/>
          </a:solidFill>
          <a:ln>
            <a:noFill/>
          </a:ln>
        </p:spPr>
        <p:txBody>
          <a:bodyPr vert="horz" wrap="square" lIns="93209" tIns="46606" rIns="93209" bIns="46606" numCol="1" anchor="t" anchorCtr="0" compatLnSpc="1">
            <a:prstTxWarp prst="textNoShape">
              <a:avLst/>
            </a:prstTxWarp>
          </a:bodyPr>
          <a:lstStyle/>
          <a:p>
            <a:pPr defTabSz="950973">
              <a:defRPr/>
            </a:pPr>
            <a:endParaRPr lang="en-US" sz="1835" kern="0">
              <a:latin typeface="Segoe UI"/>
            </a:endParaRPr>
          </a:p>
        </p:txBody>
      </p:sp>
      <p:cxnSp>
        <p:nvCxnSpPr>
          <p:cNvPr id="27" name="Straight Arrow Connector 26">
            <a:extLst>
              <a:ext uri="{FF2B5EF4-FFF2-40B4-BE49-F238E27FC236}">
                <a16:creationId xmlns:a16="http://schemas.microsoft.com/office/drawing/2014/main" id="{CBD41F50-011B-47E2-8952-C6DE0235FD38}"/>
              </a:ext>
            </a:extLst>
          </p:cNvPr>
          <p:cNvCxnSpPr>
            <a:cxnSpLocks/>
          </p:cNvCxnSpPr>
          <p:nvPr/>
        </p:nvCxnSpPr>
        <p:spPr>
          <a:xfrm rot="5400000" flipH="1">
            <a:off x="2394827" y="5541987"/>
            <a:ext cx="1254063" cy="0"/>
          </a:xfrm>
          <a:prstGeom prst="straightConnector1">
            <a:avLst/>
          </a:prstGeom>
          <a:ln w="41275">
            <a:solidFill>
              <a:srgbClr val="0078D7"/>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C0B95CA-D6A3-4988-A533-DCB58B537BCD}"/>
              </a:ext>
            </a:extLst>
          </p:cNvPr>
          <p:cNvSpPr/>
          <p:nvPr/>
        </p:nvSpPr>
        <p:spPr bwMode="auto">
          <a:xfrm>
            <a:off x="1879329" y="3156780"/>
            <a:ext cx="2252513" cy="1455741"/>
          </a:xfrm>
          <a:prstGeom prst="rect">
            <a:avLst/>
          </a:prstGeom>
          <a:noFill/>
          <a:ln w="19050" cap="flat" cmpd="sng" algn="ctr">
            <a:solidFill>
              <a:schemeClr val="bg2">
                <a:lumMod val="75000"/>
              </a:schemeClr>
            </a:solidFill>
            <a:prstDash val="sysDash"/>
            <a:miter lim="800000"/>
            <a:headEnd type="none" w="med" len="med"/>
            <a:tailEnd type="none" w="med" len="med"/>
          </a:ln>
          <a:effectLst/>
        </p:spPr>
        <p:txBody>
          <a:bodyPr rot="0" spcFirstLastPara="0" vertOverflow="overflow" horzOverflow="overflow" vert="horz" wrap="square" lIns="190207" tIns="152166" rIns="190207" bIns="152166" numCol="1" spcCol="0" rtlCol="0" fromWordArt="0" anchor="t" anchorCtr="0" forceAA="0" compatLnSpc="1">
            <a:prstTxWarp prst="textNoShape">
              <a:avLst/>
            </a:prstTxWarp>
            <a:noAutofit/>
          </a:bodyPr>
          <a:lstStyle/>
          <a:p>
            <a:pPr algn="ctr" defTabSz="969768" fontAlgn="base">
              <a:lnSpc>
                <a:spcPct val="90000"/>
              </a:lnSpc>
              <a:spcBef>
                <a:spcPct val="0"/>
              </a:spcBef>
              <a:spcAft>
                <a:spcPct val="0"/>
              </a:spcAft>
              <a:defRPr/>
            </a:pPr>
            <a:endParaRPr lang="en-US" sz="2497" kern="0" err="1">
              <a:latin typeface="Segoe UI Semilight"/>
              <a:ea typeface="Segoe UI" pitchFamily="34" charset="0"/>
              <a:cs typeface="Segoe UI" pitchFamily="34" charset="0"/>
            </a:endParaRPr>
          </a:p>
        </p:txBody>
      </p:sp>
      <p:pic>
        <p:nvPicPr>
          <p:cNvPr id="29" name="Picture 28">
            <a:extLst>
              <a:ext uri="{FF2B5EF4-FFF2-40B4-BE49-F238E27FC236}">
                <a16:creationId xmlns:a16="http://schemas.microsoft.com/office/drawing/2014/main" id="{4538BA76-7512-4A00-AA53-1F30B9BC8215}"/>
              </a:ext>
            </a:extLst>
          </p:cNvPr>
          <p:cNvPicPr>
            <a:picLocks noChangeAspect="1"/>
          </p:cNvPicPr>
          <p:nvPr/>
        </p:nvPicPr>
        <p:blipFill>
          <a:blip r:embed="rId3"/>
          <a:stretch>
            <a:fillRect/>
          </a:stretch>
        </p:blipFill>
        <p:spPr>
          <a:xfrm>
            <a:off x="2763604" y="5585054"/>
            <a:ext cx="521215" cy="852898"/>
          </a:xfrm>
          <a:prstGeom prst="rect">
            <a:avLst/>
          </a:prstGeom>
        </p:spPr>
      </p:pic>
      <p:cxnSp>
        <p:nvCxnSpPr>
          <p:cNvPr id="30" name="Straight Connector 29">
            <a:extLst>
              <a:ext uri="{FF2B5EF4-FFF2-40B4-BE49-F238E27FC236}">
                <a16:creationId xmlns:a16="http://schemas.microsoft.com/office/drawing/2014/main" id="{8F7A30FA-A1C9-4A6F-A6AE-120347EF3990}"/>
              </a:ext>
            </a:extLst>
          </p:cNvPr>
          <p:cNvCxnSpPr/>
          <p:nvPr/>
        </p:nvCxnSpPr>
        <p:spPr>
          <a:xfrm>
            <a:off x="1672949" y="6488285"/>
            <a:ext cx="2538679" cy="0"/>
          </a:xfrm>
          <a:prstGeom prst="line">
            <a:avLst/>
          </a:prstGeom>
          <a:ln w="254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FF3811ED-18FB-4BCD-A687-D66F482C003B}"/>
              </a:ext>
            </a:extLst>
          </p:cNvPr>
          <p:cNvGrpSpPr/>
          <p:nvPr/>
        </p:nvGrpSpPr>
        <p:grpSpPr>
          <a:xfrm>
            <a:off x="1672948" y="2809724"/>
            <a:ext cx="2558999" cy="1898509"/>
            <a:chOff x="1798637" y="1330744"/>
            <a:chExt cx="1905000" cy="1480718"/>
          </a:xfrm>
        </p:grpSpPr>
        <p:sp>
          <p:nvSpPr>
            <p:cNvPr id="33" name="Rectangle 32">
              <a:extLst>
                <a:ext uri="{FF2B5EF4-FFF2-40B4-BE49-F238E27FC236}">
                  <a16:creationId xmlns:a16="http://schemas.microsoft.com/office/drawing/2014/main" id="{6A2E225B-DF9A-4400-9038-79AE7D30CE10}"/>
                </a:ext>
              </a:extLst>
            </p:cNvPr>
            <p:cNvSpPr/>
            <p:nvPr/>
          </p:nvSpPr>
          <p:spPr bwMode="auto">
            <a:xfrm>
              <a:off x="1798637" y="1439862"/>
              <a:ext cx="1905000" cy="1371600"/>
            </a:xfrm>
            <a:prstGeom prst="rect">
              <a:avLst/>
            </a:prstGeom>
            <a:noFill/>
            <a:ln w="158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err="1">
                <a:solidFill>
                  <a:schemeClr val="tx1"/>
                </a:solidFill>
                <a:ea typeface="Segoe UI" pitchFamily="34" charset="0"/>
                <a:cs typeface="Segoe UI" pitchFamily="34" charset="0"/>
              </a:endParaRPr>
            </a:p>
          </p:txBody>
        </p:sp>
        <p:sp>
          <p:nvSpPr>
            <p:cNvPr id="34" name="TextBox 33">
              <a:extLst>
                <a:ext uri="{FF2B5EF4-FFF2-40B4-BE49-F238E27FC236}">
                  <a16:creationId xmlns:a16="http://schemas.microsoft.com/office/drawing/2014/main" id="{4C0644FA-6D6E-4D8E-9112-48E62E9FA525}"/>
                </a:ext>
              </a:extLst>
            </p:cNvPr>
            <p:cNvSpPr txBox="1"/>
            <p:nvPr/>
          </p:nvSpPr>
          <p:spPr>
            <a:xfrm>
              <a:off x="1957788" y="1330744"/>
              <a:ext cx="1429519" cy="369732"/>
            </a:xfrm>
            <a:prstGeom prst="rect">
              <a:avLst/>
            </a:prstGeom>
            <a:noFill/>
          </p:spPr>
          <p:txBody>
            <a:bodyPr wrap="square" lIns="186494" tIns="149195" rIns="186494" bIns="149195" rtlCol="0">
              <a:spAutoFit/>
            </a:bodyPr>
            <a:lstStyle/>
            <a:p>
              <a:pPr defTabSz="932417">
                <a:lnSpc>
                  <a:spcPct val="90000"/>
                </a:lnSpc>
                <a:spcAft>
                  <a:spcPts val="612"/>
                </a:spcAft>
              </a:pPr>
              <a:r>
                <a:rPr lang="en-US" sz="1223" kern="0"/>
                <a:t>VNET</a:t>
              </a:r>
            </a:p>
          </p:txBody>
        </p:sp>
      </p:grpSp>
      <p:pic>
        <p:nvPicPr>
          <p:cNvPr id="35" name="Picture 34">
            <a:extLst>
              <a:ext uri="{FF2B5EF4-FFF2-40B4-BE49-F238E27FC236}">
                <a16:creationId xmlns:a16="http://schemas.microsoft.com/office/drawing/2014/main" id="{45133D6E-6127-4E78-AB03-FFA64D47F1C1}"/>
              </a:ext>
            </a:extLst>
          </p:cNvPr>
          <p:cNvPicPr>
            <a:picLocks noChangeAspect="1"/>
          </p:cNvPicPr>
          <p:nvPr/>
        </p:nvPicPr>
        <p:blipFill>
          <a:blip r:embed="rId3"/>
          <a:stretch>
            <a:fillRect/>
          </a:stretch>
        </p:blipFill>
        <p:spPr>
          <a:xfrm>
            <a:off x="3430824" y="5600681"/>
            <a:ext cx="511665" cy="837271"/>
          </a:xfrm>
          <a:prstGeom prst="rect">
            <a:avLst/>
          </a:prstGeom>
        </p:spPr>
      </p:pic>
      <p:pic>
        <p:nvPicPr>
          <p:cNvPr id="36" name="Picture 35">
            <a:extLst>
              <a:ext uri="{FF2B5EF4-FFF2-40B4-BE49-F238E27FC236}">
                <a16:creationId xmlns:a16="http://schemas.microsoft.com/office/drawing/2014/main" id="{78D1659A-B90B-418F-A231-B72087F92A91}"/>
              </a:ext>
            </a:extLst>
          </p:cNvPr>
          <p:cNvPicPr>
            <a:picLocks noChangeAspect="1"/>
          </p:cNvPicPr>
          <p:nvPr/>
        </p:nvPicPr>
        <p:blipFill>
          <a:blip r:embed="rId3"/>
          <a:stretch>
            <a:fillRect/>
          </a:stretch>
        </p:blipFill>
        <p:spPr>
          <a:xfrm>
            <a:off x="2149103" y="5585054"/>
            <a:ext cx="521216" cy="852898"/>
          </a:xfrm>
          <a:prstGeom prst="rect">
            <a:avLst/>
          </a:prstGeom>
        </p:spPr>
      </p:pic>
      <p:pic>
        <p:nvPicPr>
          <p:cNvPr id="37" name="Picture 36">
            <a:extLst>
              <a:ext uri="{FF2B5EF4-FFF2-40B4-BE49-F238E27FC236}">
                <a16:creationId xmlns:a16="http://schemas.microsoft.com/office/drawing/2014/main" id="{75FE47BA-EF43-46C0-8C56-B572532861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9103" y="3401649"/>
            <a:ext cx="705068" cy="739730"/>
          </a:xfrm>
          <a:prstGeom prst="rect">
            <a:avLst/>
          </a:prstGeom>
        </p:spPr>
      </p:pic>
      <p:pic>
        <p:nvPicPr>
          <p:cNvPr id="38" name="Picture 37">
            <a:extLst>
              <a:ext uri="{FF2B5EF4-FFF2-40B4-BE49-F238E27FC236}">
                <a16:creationId xmlns:a16="http://schemas.microsoft.com/office/drawing/2014/main" id="{B654858D-0E1E-4CBE-81E9-68628B5658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59597" y="3400125"/>
            <a:ext cx="705068" cy="739730"/>
          </a:xfrm>
          <a:prstGeom prst="rect">
            <a:avLst/>
          </a:prstGeom>
        </p:spPr>
      </p:pic>
      <p:sp>
        <p:nvSpPr>
          <p:cNvPr id="39" name="TextBox 38">
            <a:extLst>
              <a:ext uri="{FF2B5EF4-FFF2-40B4-BE49-F238E27FC236}">
                <a16:creationId xmlns:a16="http://schemas.microsoft.com/office/drawing/2014/main" id="{BDC89FA7-A469-4B01-BBFA-5FEE220CF8DA}"/>
              </a:ext>
            </a:extLst>
          </p:cNvPr>
          <p:cNvSpPr txBox="1"/>
          <p:nvPr/>
        </p:nvSpPr>
        <p:spPr>
          <a:xfrm>
            <a:off x="2025201" y="4137541"/>
            <a:ext cx="2238177" cy="542449"/>
          </a:xfrm>
          <a:prstGeom prst="rect">
            <a:avLst/>
          </a:prstGeom>
          <a:noFill/>
        </p:spPr>
        <p:txBody>
          <a:bodyPr wrap="none" lIns="190234" tIns="152188" rIns="190234" bIns="152188" rtlCol="0">
            <a:spAutoFit/>
          </a:bodyPr>
          <a:lstStyle/>
          <a:p>
            <a:pPr>
              <a:lnSpc>
                <a:spcPct val="90000"/>
              </a:lnSpc>
              <a:spcAft>
                <a:spcPts val="624"/>
              </a:spcAft>
            </a:pPr>
            <a:r>
              <a:rPr lang="en-US" sz="1664"/>
              <a:t>Managed Instances</a:t>
            </a:r>
          </a:p>
        </p:txBody>
      </p:sp>
      <p:sp>
        <p:nvSpPr>
          <p:cNvPr id="41" name="TextBox 40">
            <a:extLst>
              <a:ext uri="{FF2B5EF4-FFF2-40B4-BE49-F238E27FC236}">
                <a16:creationId xmlns:a16="http://schemas.microsoft.com/office/drawing/2014/main" id="{011BE99D-58D6-408A-99D8-251B484ACFE7}"/>
              </a:ext>
            </a:extLst>
          </p:cNvPr>
          <p:cNvSpPr txBox="1"/>
          <p:nvPr/>
        </p:nvSpPr>
        <p:spPr>
          <a:xfrm>
            <a:off x="239629" y="890687"/>
            <a:ext cx="9892863" cy="531812"/>
          </a:xfrm>
          <a:prstGeom prst="rect">
            <a:avLst/>
          </a:prstGeom>
          <a:noFill/>
        </p:spPr>
        <p:txBody>
          <a:bodyPr wrap="square" rtlCol="0">
            <a:spAutoFit/>
          </a:bodyPr>
          <a:lstStyle/>
          <a:p>
            <a:pPr defTabSz="1243431">
              <a:defRPr/>
            </a:pPr>
            <a:r>
              <a:rPr lang="en-US" sz="2856">
                <a:latin typeface="Segoe UI" panose="020B0502040204020203" pitchFamily="34" charset="0"/>
                <a:cs typeface="Segoe UI" panose="020B0502040204020203" pitchFamily="34" charset="0"/>
              </a:rPr>
              <a:t>Migrate a fleet into PaaS without application re-architecture</a:t>
            </a:r>
            <a:endParaRPr lang="en-US" sz="2652" kern="0">
              <a:latin typeface="Segoe UI" panose="020B0502040204020203" pitchFamily="34" charset="0"/>
              <a:cs typeface="Segoe UI" panose="020B0502040204020203" pitchFamily="34" charset="0"/>
            </a:endParaRPr>
          </a:p>
        </p:txBody>
      </p:sp>
      <p:sp>
        <p:nvSpPr>
          <p:cNvPr id="19" name="Title 1">
            <a:extLst>
              <a:ext uri="{FF2B5EF4-FFF2-40B4-BE49-F238E27FC236}">
                <a16:creationId xmlns:a16="http://schemas.microsoft.com/office/drawing/2014/main" id="{15325C8F-DA2C-4A70-9D45-47DD15EE5872}"/>
              </a:ext>
            </a:extLst>
          </p:cNvPr>
          <p:cNvSpPr txBox="1">
            <a:spLocks/>
          </p:cNvSpPr>
          <p:nvPr/>
        </p:nvSpPr>
        <p:spPr>
          <a:xfrm rot="2297231">
            <a:off x="8856405" y="448901"/>
            <a:ext cx="5538332" cy="929097"/>
          </a:xfrm>
          <a:prstGeom prst="rect">
            <a:avLst/>
          </a:prstGeom>
          <a:solidFill>
            <a:srgbClr val="92D050"/>
          </a:solidFill>
          <a:effectLst>
            <a:outerShdw blurRad="190500" algn="ctr" rotWithShape="0">
              <a:prstClr val="black">
                <a:alpha val="40000"/>
              </a:prstClr>
            </a:outerShdw>
          </a:effectLst>
        </p:spPr>
        <p:txBody>
          <a:bodyPr wrap="square" tIns="91427" bIns="91427" anchor="ctr" anchorCtr="0">
            <a:no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32563">
              <a:defRPr/>
            </a:pPr>
            <a:r>
              <a:rPr lang="en-US" sz="2856">
                <a:solidFill>
                  <a:schemeClr val="tx1"/>
                </a:solidFill>
                <a:latin typeface="Segoe UI Semibold" panose="020B0702040204020203" pitchFamily="34" charset="0"/>
                <a:cs typeface="Segoe UI Semibold" panose="020B0702040204020203" pitchFamily="34" charset="0"/>
              </a:rPr>
              <a:t>Announcing </a:t>
            </a:r>
          </a:p>
        </p:txBody>
      </p:sp>
    </p:spTree>
    <p:extLst>
      <p:ext uri="{BB962C8B-B14F-4D97-AF65-F5344CB8AC3E}">
        <p14:creationId xmlns:p14="http://schemas.microsoft.com/office/powerpoint/2010/main" val="2658368193"/>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par>
                          <p:cTn id="15" fill="hold">
                            <p:stCondLst>
                              <p:cond delay="1000"/>
                            </p:stCondLst>
                            <p:childTnLst>
                              <p:par>
                                <p:cTn id="16" presetID="64" presetClass="path" presetSubtype="0" accel="50000" decel="50000" fill="hold" nodeType="afterEffect">
                                  <p:stCondLst>
                                    <p:cond delay="0"/>
                                  </p:stCondLst>
                                  <p:childTnLst>
                                    <p:animMotion origin="layout" path="M 2.77556E-17 7.40741E-7 L 0.00664 -0.31782 " pathEditMode="relative" rAng="0" ptsTypes="AA">
                                      <p:cBhvr>
                                        <p:cTn id="17" dur="2000" fill="hold"/>
                                        <p:tgtEl>
                                          <p:spTgt spid="36"/>
                                        </p:tgtEl>
                                        <p:attrNameLst>
                                          <p:attrName>ppt_x</p:attrName>
                                          <p:attrName>ppt_y</p:attrName>
                                        </p:attrNameLst>
                                      </p:cBhvr>
                                      <p:rCtr x="326" y="-15903"/>
                                    </p:animMotion>
                                  </p:childTnLst>
                                </p:cTn>
                              </p:par>
                            </p:childTnLst>
                          </p:cTn>
                        </p:par>
                        <p:par>
                          <p:cTn id="18" fill="hold">
                            <p:stCondLst>
                              <p:cond delay="3000"/>
                            </p:stCondLst>
                            <p:childTnLst>
                              <p:par>
                                <p:cTn id="19" presetID="64" presetClass="path" presetSubtype="0" accel="50000" decel="50000" fill="hold" nodeType="afterEffect">
                                  <p:stCondLst>
                                    <p:cond delay="0"/>
                                  </p:stCondLst>
                                  <p:childTnLst>
                                    <p:animMotion origin="layout" path="M 1.04167E-6 7.40741E-7 L 0.00286 -0.31782 " pathEditMode="relative" rAng="0" ptsTypes="AA">
                                      <p:cBhvr>
                                        <p:cTn id="20" dur="2000" fill="hold"/>
                                        <p:tgtEl>
                                          <p:spTgt spid="29"/>
                                        </p:tgtEl>
                                        <p:attrNameLst>
                                          <p:attrName>ppt_x</p:attrName>
                                          <p:attrName>ppt_y</p:attrName>
                                        </p:attrNameLst>
                                      </p:cBhvr>
                                      <p:rCtr x="143" y="-15903"/>
                                    </p:animMotion>
                                  </p:childTnLst>
                                </p:cTn>
                              </p:par>
                            </p:childTnLst>
                          </p:cTn>
                        </p:par>
                        <p:par>
                          <p:cTn id="21" fill="hold">
                            <p:stCondLst>
                              <p:cond delay="5000"/>
                            </p:stCondLst>
                            <p:childTnLst>
                              <p:par>
                                <p:cTn id="22" presetID="64" presetClass="path" presetSubtype="0" accel="50000" decel="50000" fill="hold" nodeType="afterEffect">
                                  <p:stCondLst>
                                    <p:cond delay="0"/>
                                  </p:stCondLst>
                                  <p:childTnLst>
                                    <p:animMotion origin="layout" path="M -4.16667E-6 3.33333E-6 L -0.00403 -0.31898 " pathEditMode="relative" rAng="0" ptsTypes="AA">
                                      <p:cBhvr>
                                        <p:cTn id="23" dur="2000" fill="hold"/>
                                        <p:tgtEl>
                                          <p:spTgt spid="35"/>
                                        </p:tgtEl>
                                        <p:attrNameLst>
                                          <p:attrName>ppt_x</p:attrName>
                                          <p:attrName>ppt_y</p:attrName>
                                        </p:attrNameLst>
                                      </p:cBhvr>
                                      <p:rCtr x="-208" y="-15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Introducing SQL Data Warehouse</a:t>
            </a:r>
          </a:p>
        </p:txBody>
      </p:sp>
      <p:sp>
        <p:nvSpPr>
          <p:cNvPr id="3" name="Text Placeholder 2"/>
          <p:cNvSpPr>
            <a:spLocks noGrp="1"/>
          </p:cNvSpPr>
          <p:nvPr>
            <p:ph type="body" sz="quarter" idx="10"/>
          </p:nvPr>
        </p:nvSpPr>
        <p:spPr>
          <a:xfrm>
            <a:off x="275397" y="1213143"/>
            <a:ext cx="11885683" cy="1329425"/>
          </a:xfrm>
        </p:spPr>
        <p:txBody>
          <a:bodyPr/>
          <a:lstStyle/>
          <a:p>
            <a:pPr algn="ctr"/>
            <a:r>
              <a:rPr lang="en-US" sz="2400">
                <a:solidFill>
                  <a:schemeClr val="tx1"/>
                </a:solidFill>
              </a:rPr>
              <a:t>Fully managed relational data warehouse-as-a-service</a:t>
            </a:r>
          </a:p>
          <a:p>
            <a:pPr algn="ctr"/>
            <a:r>
              <a:rPr lang="en-US" sz="2400">
                <a:solidFill>
                  <a:schemeClr val="tx1"/>
                </a:solidFill>
              </a:rPr>
              <a:t>The first elastic cloud data warehouse with enterprise-grade capabilities</a:t>
            </a:r>
          </a:p>
          <a:p>
            <a:pPr algn="ctr"/>
            <a:r>
              <a:rPr lang="en-US" sz="2400">
                <a:solidFill>
                  <a:schemeClr val="tx1"/>
                </a:solidFill>
              </a:rPr>
              <a:t>Support your smallest to largest data sets</a:t>
            </a:r>
          </a:p>
        </p:txBody>
      </p:sp>
      <p:sp>
        <p:nvSpPr>
          <p:cNvPr id="4" name="Rectangle 3"/>
          <p:cNvSpPr/>
          <p:nvPr/>
        </p:nvSpPr>
        <p:spPr bwMode="auto">
          <a:xfrm>
            <a:off x="-14903" y="2632454"/>
            <a:ext cx="12433124" cy="4361625"/>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05" fontAlgn="base">
              <a:spcBef>
                <a:spcPct val="0"/>
              </a:spcBef>
              <a:spcAft>
                <a:spcPct val="0"/>
              </a:spcAft>
            </a:pPr>
            <a:endParaRPr lang="en-US" sz="2000">
              <a:gradFill>
                <a:gsLst>
                  <a:gs pos="16814">
                    <a:srgbClr val="FFFFFF"/>
                  </a:gs>
                  <a:gs pos="46000">
                    <a:srgbClr val="FFFFFF"/>
                  </a:gs>
                </a:gsLst>
                <a:lin ang="5400000" scaled="0"/>
              </a:gradFill>
            </a:endParaRPr>
          </a:p>
        </p:txBody>
      </p:sp>
      <p:grpSp>
        <p:nvGrpSpPr>
          <p:cNvPr id="105" name="Group 104"/>
          <p:cNvGrpSpPr/>
          <p:nvPr/>
        </p:nvGrpSpPr>
        <p:grpSpPr>
          <a:xfrm>
            <a:off x="3318410" y="3242748"/>
            <a:ext cx="1295117" cy="1071210"/>
            <a:chOff x="3318039" y="3242715"/>
            <a:chExt cx="1295282" cy="1071347"/>
          </a:xfrm>
        </p:grpSpPr>
        <p:sp>
          <p:nvSpPr>
            <p:cNvPr id="106" name="21 INE 1"/>
            <p:cNvSpPr/>
            <p:nvPr/>
          </p:nvSpPr>
          <p:spPr bwMode="auto">
            <a:xfrm>
              <a:off x="3318039" y="3467811"/>
              <a:ext cx="1295282" cy="846251"/>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25400" cap="flat" cmpd="sng" algn="ctr">
              <a:solidFill>
                <a:schemeClr val="accent6">
                  <a:lumMod val="75000"/>
                </a:schemeClr>
              </a:solidFill>
              <a:prstDash val="dash"/>
              <a:headEnd type="none" w="med" len="med"/>
              <a:tailEnd type="none" w="med" len="med"/>
            </a:ln>
            <a:effectLst/>
          </p:spPr>
          <p:txBody>
            <a:bodyPr rtlCol="0" anchor="ctr"/>
            <a:lstStyle/>
            <a:p>
              <a:pPr algn="ctr" defTabSz="932504"/>
              <a:endParaRPr lang="en-US" sz="1730" kern="0">
                <a:solidFill>
                  <a:srgbClr val="FFFFFF"/>
                </a:solidFill>
                <a:latin typeface="Segoe UI"/>
              </a:endParaRPr>
            </a:p>
          </p:txBody>
        </p:sp>
        <p:grpSp>
          <p:nvGrpSpPr>
            <p:cNvPr id="107" name="1 GEAR"/>
            <p:cNvGrpSpPr>
              <a:grpSpLocks noChangeAspect="1"/>
            </p:cNvGrpSpPr>
            <p:nvPr/>
          </p:nvGrpSpPr>
          <p:grpSpPr>
            <a:xfrm>
              <a:off x="3707871" y="3242715"/>
              <a:ext cx="548640" cy="548640"/>
              <a:chOff x="3427632" y="3858620"/>
              <a:chExt cx="676353" cy="704919"/>
            </a:xfrm>
          </p:grpSpPr>
          <p:sp>
            <p:nvSpPr>
              <p:cNvPr id="108" name="Oval 107"/>
              <p:cNvSpPr/>
              <p:nvPr/>
            </p:nvSpPr>
            <p:spPr bwMode="auto">
              <a:xfrm>
                <a:off x="3588513" y="4046252"/>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algn="ctr" defTabSz="913832">
                  <a:defRPr/>
                </a:pPr>
                <a:endParaRPr lang="en-US" sz="2200" kern="0" spc="-10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a:cs typeface="Arial" charset="0"/>
                </a:endParaRPr>
              </a:p>
            </p:txBody>
          </p:sp>
          <p:sp>
            <p:nvSpPr>
              <p:cNvPr id="109" name="Freeform 108"/>
              <p:cNvSpPr>
                <a:spLocks noEditPoints="1"/>
              </p:cNvSpPr>
              <p:nvPr/>
            </p:nvSpPr>
            <p:spPr bwMode="black">
              <a:xfrm>
                <a:off x="3427632" y="3858620"/>
                <a:ext cx="676353" cy="704919"/>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68" kern="0">
                  <a:solidFill>
                    <a:srgbClr val="000000"/>
                  </a:solidFill>
                </a:endParaRPr>
              </a:p>
            </p:txBody>
          </p:sp>
        </p:grpSp>
      </p:grpSp>
      <p:grpSp>
        <p:nvGrpSpPr>
          <p:cNvPr id="111" name="Group 110"/>
          <p:cNvGrpSpPr/>
          <p:nvPr/>
        </p:nvGrpSpPr>
        <p:grpSpPr>
          <a:xfrm>
            <a:off x="307605" y="3078751"/>
            <a:ext cx="3199991" cy="3007742"/>
            <a:chOff x="306849" y="3078698"/>
            <a:chExt cx="3200400" cy="3008126"/>
          </a:xfrm>
        </p:grpSpPr>
        <p:sp>
          <p:nvSpPr>
            <p:cNvPr id="112" name="Rectangle 111"/>
            <p:cNvSpPr/>
            <p:nvPr/>
          </p:nvSpPr>
          <p:spPr bwMode="auto">
            <a:xfrm>
              <a:off x="306849" y="3078698"/>
              <a:ext cx="320040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9198" rIns="186497" bIns="149198" numCol="1" spcCol="0" rtlCol="0" fromWordArt="0" anchor="ctr" anchorCtr="0" forceAA="0" compatLnSpc="1">
              <a:prstTxWarp prst="textNoShape">
                <a:avLst/>
              </a:prstTxWarp>
              <a:noAutofit/>
            </a:bodyPr>
            <a:lstStyle/>
            <a:p>
              <a:pPr algn="ctr" defTabSz="950933">
                <a:lnSpc>
                  <a:spcPct val="90000"/>
                </a:lnSpc>
              </a:pPr>
              <a:r>
                <a:rPr lang="en-US">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Elastic scale </a:t>
              </a:r>
              <a:br>
                <a:rPr lang="en-US">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br>
              <a:r>
                <a:rPr lang="en-US">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&amp; performance</a:t>
              </a:r>
            </a:p>
          </p:txBody>
        </p:sp>
        <p:grpSp>
          <p:nvGrpSpPr>
            <p:cNvPr id="113" name="Group 112"/>
            <p:cNvGrpSpPr/>
            <p:nvPr/>
          </p:nvGrpSpPr>
          <p:grpSpPr>
            <a:xfrm>
              <a:off x="473611" y="4368838"/>
              <a:ext cx="2872205" cy="1717986"/>
              <a:chOff x="313191" y="4096124"/>
              <a:chExt cx="2872205" cy="1717986"/>
            </a:xfrm>
          </p:grpSpPr>
          <p:grpSp>
            <p:nvGrpSpPr>
              <p:cNvPr id="114" name="Group 113"/>
              <p:cNvGrpSpPr>
                <a:grpSpLocks noChangeAspect="1"/>
              </p:cNvGrpSpPr>
              <p:nvPr/>
            </p:nvGrpSpPr>
            <p:grpSpPr>
              <a:xfrm>
                <a:off x="2782015" y="4360362"/>
                <a:ext cx="403381" cy="376649"/>
                <a:chOff x="-5364163" y="-2738437"/>
                <a:chExt cx="4327525" cy="4054475"/>
              </a:xfrm>
              <a:solidFill>
                <a:schemeClr val="accent4"/>
              </a:solidFill>
            </p:grpSpPr>
            <p:sp>
              <p:nvSpPr>
                <p:cNvPr id="148" name="Freeform 5"/>
                <p:cNvSpPr>
                  <a:spLocks/>
                </p:cNvSpPr>
                <p:nvPr/>
              </p:nvSpPr>
              <p:spPr bwMode="auto">
                <a:xfrm>
                  <a:off x="-3487738" y="236538"/>
                  <a:ext cx="447675" cy="1063625"/>
                </a:xfrm>
                <a:custGeom>
                  <a:avLst/>
                  <a:gdLst>
                    <a:gd name="T0" fmla="*/ 44 w 119"/>
                    <a:gd name="T1" fmla="*/ 24 h 283"/>
                    <a:gd name="T2" fmla="*/ 0 w 119"/>
                    <a:gd name="T3" fmla="*/ 41 h 283"/>
                    <a:gd name="T4" fmla="*/ 0 w 119"/>
                    <a:gd name="T5" fmla="*/ 93 h 283"/>
                    <a:gd name="T6" fmla="*/ 16 w 119"/>
                    <a:gd name="T7" fmla="*/ 89 h 283"/>
                    <a:gd name="T8" fmla="*/ 32 w 119"/>
                    <a:gd name="T9" fmla="*/ 84 h 283"/>
                    <a:gd name="T10" fmla="*/ 47 w 119"/>
                    <a:gd name="T11" fmla="*/ 77 h 283"/>
                    <a:gd name="T12" fmla="*/ 59 w 119"/>
                    <a:gd name="T13" fmla="*/ 69 h 283"/>
                    <a:gd name="T14" fmla="*/ 59 w 119"/>
                    <a:gd name="T15" fmla="*/ 283 h 283"/>
                    <a:gd name="T16" fmla="*/ 119 w 119"/>
                    <a:gd name="T17" fmla="*/ 283 h 283"/>
                    <a:gd name="T18" fmla="*/ 119 w 119"/>
                    <a:gd name="T19" fmla="*/ 0 h 283"/>
                    <a:gd name="T20" fmla="*/ 83 w 119"/>
                    <a:gd name="T21" fmla="*/ 0 h 283"/>
                    <a:gd name="T22" fmla="*/ 44 w 119"/>
                    <a:gd name="T23" fmla="*/ 2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44" y="24"/>
                      </a:moveTo>
                      <a:cubicBezTo>
                        <a:pt x="31" y="31"/>
                        <a:pt x="16" y="37"/>
                        <a:pt x="0" y="41"/>
                      </a:cubicBezTo>
                      <a:cubicBezTo>
                        <a:pt x="0" y="93"/>
                        <a:pt x="0" y="93"/>
                        <a:pt x="0" y="93"/>
                      </a:cubicBezTo>
                      <a:cubicBezTo>
                        <a:pt x="5" y="92"/>
                        <a:pt x="11" y="91"/>
                        <a:pt x="16" y="89"/>
                      </a:cubicBezTo>
                      <a:cubicBezTo>
                        <a:pt x="22" y="88"/>
                        <a:pt x="27" y="86"/>
                        <a:pt x="32" y="84"/>
                      </a:cubicBezTo>
                      <a:cubicBezTo>
                        <a:pt x="37" y="82"/>
                        <a:pt x="42" y="79"/>
                        <a:pt x="47" y="77"/>
                      </a:cubicBezTo>
                      <a:cubicBezTo>
                        <a:pt x="51" y="74"/>
                        <a:pt x="55" y="71"/>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8"/>
                        <a:pt x="59" y="16"/>
                        <a:pt x="44"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49" name="Freeform 6"/>
                <p:cNvSpPr>
                  <a:spLocks noEditPoints="1"/>
                </p:cNvSpPr>
                <p:nvPr/>
              </p:nvSpPr>
              <p:spPr bwMode="auto">
                <a:xfrm>
                  <a:off x="-5364163" y="-1246187"/>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8"/>
                        <a:pt x="62" y="146"/>
                      </a:cubicBezTo>
                      <a:cubicBezTo>
                        <a:pt x="62" y="80"/>
                        <a:pt x="75" y="47"/>
                        <a:pt x="101" y="47"/>
                      </a:cubicBezTo>
                      <a:cubicBezTo>
                        <a:pt x="126" y="47"/>
                        <a:pt x="138" y="79"/>
                        <a:pt x="138" y="143"/>
                      </a:cubicBezTo>
                      <a:cubicBezTo>
                        <a:pt x="138" y="207"/>
                        <a:pt x="126" y="240"/>
                        <a:pt x="100"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0" name="Freeform 7"/>
                <p:cNvSpPr>
                  <a:spLocks/>
                </p:cNvSpPr>
                <p:nvPr/>
              </p:nvSpPr>
              <p:spPr bwMode="auto">
                <a:xfrm>
                  <a:off x="-4344988"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1" name="Freeform 8"/>
                <p:cNvSpPr>
                  <a:spLocks noEditPoints="1"/>
                </p:cNvSpPr>
                <p:nvPr/>
              </p:nvSpPr>
              <p:spPr bwMode="auto">
                <a:xfrm>
                  <a:off x="-4446588"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1 w 201"/>
                    <a:gd name="T15" fmla="*/ 239 h 286"/>
                    <a:gd name="T16" fmla="*/ 62 w 201"/>
                    <a:gd name="T17" fmla="*/ 146 h 286"/>
                    <a:gd name="T18" fmla="*/ 101 w 201"/>
                    <a:gd name="T19" fmla="*/ 46 h 286"/>
                    <a:gd name="T20" fmla="*/ 138 w 201"/>
                    <a:gd name="T21" fmla="*/ 143 h 286"/>
                    <a:gd name="T22" fmla="*/ 101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39"/>
                      </a:moveTo>
                      <a:cubicBezTo>
                        <a:pt x="75" y="239"/>
                        <a:pt x="62" y="208"/>
                        <a:pt x="62" y="146"/>
                      </a:cubicBezTo>
                      <a:cubicBezTo>
                        <a:pt x="62" y="80"/>
                        <a:pt x="75" y="46"/>
                        <a:pt x="101" y="46"/>
                      </a:cubicBezTo>
                      <a:cubicBezTo>
                        <a:pt x="126" y="46"/>
                        <a:pt x="138" y="79"/>
                        <a:pt x="138" y="143"/>
                      </a:cubicBezTo>
                      <a:cubicBezTo>
                        <a:pt x="138" y="207"/>
                        <a:pt x="126" y="239"/>
                        <a:pt x="101"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2" name="Freeform 9"/>
                <p:cNvSpPr>
                  <a:spLocks/>
                </p:cNvSpPr>
                <p:nvPr/>
              </p:nvSpPr>
              <p:spPr bwMode="auto">
                <a:xfrm>
                  <a:off x="-1687513"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2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2" y="0"/>
                        <a:pt x="82" y="0"/>
                        <a:pt x="82" y="0"/>
                      </a:cubicBezTo>
                      <a:cubicBezTo>
                        <a:pt x="71" y="9"/>
                        <a:pt x="58" y="17"/>
                        <a:pt x="44" y="24"/>
                      </a:cubicBezTo>
                      <a:cubicBezTo>
                        <a:pt x="30" y="31"/>
                        <a:pt x="16" y="37"/>
                        <a:pt x="0" y="42"/>
                      </a:cubicBezTo>
                      <a:cubicBezTo>
                        <a:pt x="0" y="93"/>
                        <a:pt x="0" y="93"/>
                        <a:pt x="0" y="93"/>
                      </a:cubicBezTo>
                      <a:cubicBezTo>
                        <a:pt x="5" y="93"/>
                        <a:pt x="11" y="92"/>
                        <a:pt x="16" y="90"/>
                      </a:cubicBezTo>
                      <a:cubicBezTo>
                        <a:pt x="22" y="89"/>
                        <a:pt x="27" y="87"/>
                        <a:pt x="32"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3" name="Freeform 10"/>
                <p:cNvSpPr>
                  <a:spLocks noEditPoints="1"/>
                </p:cNvSpPr>
                <p:nvPr/>
              </p:nvSpPr>
              <p:spPr bwMode="auto">
                <a:xfrm>
                  <a:off x="-5364163" y="239713"/>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9"/>
                        <a:pt x="62" y="146"/>
                      </a:cubicBezTo>
                      <a:cubicBezTo>
                        <a:pt x="62" y="80"/>
                        <a:pt x="75" y="47"/>
                        <a:pt x="101" y="47"/>
                      </a:cubicBezTo>
                      <a:cubicBezTo>
                        <a:pt x="126" y="47"/>
                        <a:pt x="138" y="79"/>
                        <a:pt x="138" y="143"/>
                      </a:cubicBezTo>
                      <a:cubicBezTo>
                        <a:pt x="138" y="208"/>
                        <a:pt x="126" y="240"/>
                        <a:pt x="100"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4" name="Freeform 11"/>
                <p:cNvSpPr>
                  <a:spLocks/>
                </p:cNvSpPr>
                <p:nvPr/>
              </p:nvSpPr>
              <p:spPr bwMode="auto">
                <a:xfrm>
                  <a:off x="-3487738"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3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9"/>
                        <a:pt x="59" y="17"/>
                        <a:pt x="44" y="24"/>
                      </a:cubicBezTo>
                      <a:cubicBezTo>
                        <a:pt x="31" y="31"/>
                        <a:pt x="16" y="37"/>
                        <a:pt x="0" y="42"/>
                      </a:cubicBezTo>
                      <a:cubicBezTo>
                        <a:pt x="0" y="93"/>
                        <a:pt x="0" y="93"/>
                        <a:pt x="0" y="93"/>
                      </a:cubicBezTo>
                      <a:cubicBezTo>
                        <a:pt x="5" y="93"/>
                        <a:pt x="11" y="92"/>
                        <a:pt x="16" y="90"/>
                      </a:cubicBezTo>
                      <a:cubicBezTo>
                        <a:pt x="22" y="89"/>
                        <a:pt x="27" y="87"/>
                        <a:pt x="32"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5" name="Freeform 13"/>
                <p:cNvSpPr>
                  <a:spLocks/>
                </p:cNvSpPr>
                <p:nvPr/>
              </p:nvSpPr>
              <p:spPr bwMode="auto">
                <a:xfrm>
                  <a:off x="-5262563" y="-2738437"/>
                  <a:ext cx="450850" cy="1063625"/>
                </a:xfrm>
                <a:custGeom>
                  <a:avLst/>
                  <a:gdLst>
                    <a:gd name="T0" fmla="*/ 33 w 120"/>
                    <a:gd name="T1" fmla="*/ 85 h 283"/>
                    <a:gd name="T2" fmla="*/ 47 w 120"/>
                    <a:gd name="T3" fmla="*/ 77 h 283"/>
                    <a:gd name="T4" fmla="*/ 59 w 120"/>
                    <a:gd name="T5" fmla="*/ 69 h 283"/>
                    <a:gd name="T6" fmla="*/ 59 w 120"/>
                    <a:gd name="T7" fmla="*/ 283 h 283"/>
                    <a:gd name="T8" fmla="*/ 120 w 120"/>
                    <a:gd name="T9" fmla="*/ 283 h 283"/>
                    <a:gd name="T10" fmla="*/ 120 w 120"/>
                    <a:gd name="T11" fmla="*/ 0 h 283"/>
                    <a:gd name="T12" fmla="*/ 83 w 120"/>
                    <a:gd name="T13" fmla="*/ 0 h 283"/>
                    <a:gd name="T14" fmla="*/ 45 w 120"/>
                    <a:gd name="T15" fmla="*/ 24 h 283"/>
                    <a:gd name="T16" fmla="*/ 0 w 120"/>
                    <a:gd name="T17" fmla="*/ 42 h 283"/>
                    <a:gd name="T18" fmla="*/ 0 w 120"/>
                    <a:gd name="T19" fmla="*/ 93 h 283"/>
                    <a:gd name="T20" fmla="*/ 17 w 120"/>
                    <a:gd name="T21" fmla="*/ 90 h 283"/>
                    <a:gd name="T22" fmla="*/ 33 w 120"/>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3">
                      <a:moveTo>
                        <a:pt x="33" y="85"/>
                      </a:moveTo>
                      <a:cubicBezTo>
                        <a:pt x="38" y="82"/>
                        <a:pt x="43" y="80"/>
                        <a:pt x="47" y="77"/>
                      </a:cubicBezTo>
                      <a:cubicBezTo>
                        <a:pt x="52" y="75"/>
                        <a:pt x="56" y="72"/>
                        <a:pt x="59" y="69"/>
                      </a:cubicBezTo>
                      <a:cubicBezTo>
                        <a:pt x="59" y="283"/>
                        <a:pt x="59" y="283"/>
                        <a:pt x="59" y="283"/>
                      </a:cubicBezTo>
                      <a:cubicBezTo>
                        <a:pt x="120" y="283"/>
                        <a:pt x="120" y="283"/>
                        <a:pt x="120" y="283"/>
                      </a:cubicBezTo>
                      <a:cubicBezTo>
                        <a:pt x="120" y="0"/>
                        <a:pt x="120" y="0"/>
                        <a:pt x="120" y="0"/>
                      </a:cubicBezTo>
                      <a:cubicBezTo>
                        <a:pt x="83" y="0"/>
                        <a:pt x="83" y="0"/>
                        <a:pt x="83" y="0"/>
                      </a:cubicBezTo>
                      <a:cubicBezTo>
                        <a:pt x="72" y="9"/>
                        <a:pt x="59" y="17"/>
                        <a:pt x="45" y="24"/>
                      </a:cubicBezTo>
                      <a:cubicBezTo>
                        <a:pt x="31" y="31"/>
                        <a:pt x="16" y="37"/>
                        <a:pt x="0" y="42"/>
                      </a:cubicBezTo>
                      <a:cubicBezTo>
                        <a:pt x="0" y="93"/>
                        <a:pt x="0" y="93"/>
                        <a:pt x="0" y="93"/>
                      </a:cubicBezTo>
                      <a:cubicBezTo>
                        <a:pt x="6" y="93"/>
                        <a:pt x="11" y="92"/>
                        <a:pt x="17" y="90"/>
                      </a:cubicBezTo>
                      <a:cubicBezTo>
                        <a:pt x="22" y="89"/>
                        <a:pt x="27" y="87"/>
                        <a:pt x="33"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6" name="Freeform 14"/>
                <p:cNvSpPr>
                  <a:spLocks noEditPoints="1"/>
                </p:cNvSpPr>
                <p:nvPr/>
              </p:nvSpPr>
              <p:spPr bwMode="auto">
                <a:xfrm>
                  <a:off x="-44465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1 w 201"/>
                    <a:gd name="T19" fmla="*/ 47 h 286"/>
                    <a:gd name="T20" fmla="*/ 138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40"/>
                      </a:moveTo>
                      <a:cubicBezTo>
                        <a:pt x="75" y="240"/>
                        <a:pt x="62" y="209"/>
                        <a:pt x="62" y="146"/>
                      </a:cubicBezTo>
                      <a:cubicBezTo>
                        <a:pt x="62" y="80"/>
                        <a:pt x="75" y="47"/>
                        <a:pt x="101" y="47"/>
                      </a:cubicBezTo>
                      <a:cubicBezTo>
                        <a:pt x="126" y="47"/>
                        <a:pt x="138" y="79"/>
                        <a:pt x="138" y="143"/>
                      </a:cubicBezTo>
                      <a:cubicBezTo>
                        <a:pt x="138" y="208"/>
                        <a:pt x="126" y="240"/>
                        <a:pt x="101"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7" name="Freeform 15"/>
                <p:cNvSpPr>
                  <a:spLocks/>
                </p:cNvSpPr>
                <p:nvPr/>
              </p:nvSpPr>
              <p:spPr bwMode="auto">
                <a:xfrm>
                  <a:off x="-2608263"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8" name="Freeform 16"/>
                <p:cNvSpPr>
                  <a:spLocks noEditPoints="1"/>
                </p:cNvSpPr>
                <p:nvPr/>
              </p:nvSpPr>
              <p:spPr bwMode="auto">
                <a:xfrm>
                  <a:off x="-2709863"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0 w 201"/>
                    <a:gd name="T15" fmla="*/ 240 h 286"/>
                    <a:gd name="T16" fmla="*/ 62 w 201"/>
                    <a:gd name="T17" fmla="*/ 146 h 286"/>
                    <a:gd name="T18" fmla="*/ 101 w 201"/>
                    <a:gd name="T19" fmla="*/ 47 h 286"/>
                    <a:gd name="T20" fmla="*/ 138 w 201"/>
                    <a:gd name="T21" fmla="*/ 143 h 286"/>
                    <a:gd name="T22" fmla="*/ 100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40"/>
                      </a:moveTo>
                      <a:cubicBezTo>
                        <a:pt x="75" y="240"/>
                        <a:pt x="62" y="209"/>
                        <a:pt x="62" y="146"/>
                      </a:cubicBezTo>
                      <a:cubicBezTo>
                        <a:pt x="62" y="80"/>
                        <a:pt x="75" y="47"/>
                        <a:pt x="101" y="47"/>
                      </a:cubicBezTo>
                      <a:cubicBezTo>
                        <a:pt x="126" y="47"/>
                        <a:pt x="138" y="79"/>
                        <a:pt x="138" y="143"/>
                      </a:cubicBezTo>
                      <a:cubicBezTo>
                        <a:pt x="138" y="208"/>
                        <a:pt x="126" y="240"/>
                        <a:pt x="100"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9" name="Freeform 17"/>
                <p:cNvSpPr>
                  <a:spLocks noEditPoints="1"/>
                </p:cNvSpPr>
                <p:nvPr/>
              </p:nvSpPr>
              <p:spPr bwMode="auto">
                <a:xfrm>
                  <a:off x="-2709863"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0 w 201"/>
                    <a:gd name="T15" fmla="*/ 239 h 286"/>
                    <a:gd name="T16" fmla="*/ 62 w 201"/>
                    <a:gd name="T17" fmla="*/ 146 h 286"/>
                    <a:gd name="T18" fmla="*/ 101 w 201"/>
                    <a:gd name="T19" fmla="*/ 46 h 286"/>
                    <a:gd name="T20" fmla="*/ 138 w 201"/>
                    <a:gd name="T21" fmla="*/ 143 h 286"/>
                    <a:gd name="T22" fmla="*/ 100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39"/>
                      </a:moveTo>
                      <a:cubicBezTo>
                        <a:pt x="75" y="239"/>
                        <a:pt x="62" y="208"/>
                        <a:pt x="62" y="146"/>
                      </a:cubicBezTo>
                      <a:cubicBezTo>
                        <a:pt x="62" y="80"/>
                        <a:pt x="75" y="46"/>
                        <a:pt x="101" y="46"/>
                      </a:cubicBezTo>
                      <a:cubicBezTo>
                        <a:pt x="126" y="46"/>
                        <a:pt x="138" y="79"/>
                        <a:pt x="138" y="143"/>
                      </a:cubicBezTo>
                      <a:cubicBezTo>
                        <a:pt x="138" y="207"/>
                        <a:pt x="126" y="239"/>
                        <a:pt x="100"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60" name="Freeform 18"/>
                <p:cNvSpPr>
                  <a:spLocks noEditPoints="1"/>
                </p:cNvSpPr>
                <p:nvPr/>
              </p:nvSpPr>
              <p:spPr bwMode="auto">
                <a:xfrm>
                  <a:off x="-3592513" y="-1246187"/>
                  <a:ext cx="755650" cy="1076325"/>
                </a:xfrm>
                <a:custGeom>
                  <a:avLst/>
                  <a:gdLst>
                    <a:gd name="T0" fmla="*/ 104 w 201"/>
                    <a:gd name="T1" fmla="*/ 0 h 286"/>
                    <a:gd name="T2" fmla="*/ 27 w 201"/>
                    <a:gd name="T3" fmla="*/ 38 h 286"/>
                    <a:gd name="T4" fmla="*/ 0 w 201"/>
                    <a:gd name="T5" fmla="*/ 148 h 286"/>
                    <a:gd name="T6" fmla="*/ 99 w 201"/>
                    <a:gd name="T7" fmla="*/ 286 h 286"/>
                    <a:gd name="T8" fmla="*/ 175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1" y="0"/>
                        <a:pt x="45" y="13"/>
                        <a:pt x="27" y="38"/>
                      </a:cubicBezTo>
                      <a:cubicBezTo>
                        <a:pt x="9" y="63"/>
                        <a:pt x="0" y="100"/>
                        <a:pt x="0" y="148"/>
                      </a:cubicBezTo>
                      <a:cubicBezTo>
                        <a:pt x="0" y="240"/>
                        <a:pt x="33" y="286"/>
                        <a:pt x="99" y="286"/>
                      </a:cubicBezTo>
                      <a:cubicBezTo>
                        <a:pt x="132" y="286"/>
                        <a:pt x="157" y="274"/>
                        <a:pt x="175" y="249"/>
                      </a:cubicBezTo>
                      <a:cubicBezTo>
                        <a:pt x="192" y="224"/>
                        <a:pt x="201" y="188"/>
                        <a:pt x="201" y="141"/>
                      </a:cubicBezTo>
                      <a:cubicBezTo>
                        <a:pt x="201" y="47"/>
                        <a:pt x="169" y="0"/>
                        <a:pt x="104" y="0"/>
                      </a:cubicBezTo>
                      <a:close/>
                      <a:moveTo>
                        <a:pt x="101" y="240"/>
                      </a:moveTo>
                      <a:cubicBezTo>
                        <a:pt x="75" y="240"/>
                        <a:pt x="62" y="208"/>
                        <a:pt x="62" y="146"/>
                      </a:cubicBezTo>
                      <a:cubicBezTo>
                        <a:pt x="62" y="80"/>
                        <a:pt x="75" y="47"/>
                        <a:pt x="102" y="47"/>
                      </a:cubicBezTo>
                      <a:cubicBezTo>
                        <a:pt x="126" y="47"/>
                        <a:pt x="139" y="79"/>
                        <a:pt x="139" y="143"/>
                      </a:cubicBezTo>
                      <a:cubicBezTo>
                        <a:pt x="139" y="207"/>
                        <a:pt x="126" y="240"/>
                        <a:pt x="101"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61" name="Freeform 19"/>
                <p:cNvSpPr>
                  <a:spLocks noEditPoints="1"/>
                </p:cNvSpPr>
                <p:nvPr/>
              </p:nvSpPr>
              <p:spPr bwMode="auto">
                <a:xfrm>
                  <a:off x="-17922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5" y="13"/>
                        <a:pt x="27" y="38"/>
                      </a:cubicBezTo>
                      <a:cubicBezTo>
                        <a:pt x="9" y="63"/>
                        <a:pt x="0" y="100"/>
                        <a:pt x="0" y="148"/>
                      </a:cubicBezTo>
                      <a:cubicBezTo>
                        <a:pt x="0" y="240"/>
                        <a:pt x="33" y="286"/>
                        <a:pt x="99" y="286"/>
                      </a:cubicBezTo>
                      <a:cubicBezTo>
                        <a:pt x="132" y="286"/>
                        <a:pt x="157" y="274"/>
                        <a:pt x="174" y="249"/>
                      </a:cubicBezTo>
                      <a:cubicBezTo>
                        <a:pt x="192" y="224"/>
                        <a:pt x="201" y="188"/>
                        <a:pt x="201" y="141"/>
                      </a:cubicBezTo>
                      <a:cubicBezTo>
                        <a:pt x="201" y="47"/>
                        <a:pt x="169" y="0"/>
                        <a:pt x="104" y="0"/>
                      </a:cubicBezTo>
                      <a:close/>
                      <a:moveTo>
                        <a:pt x="101" y="240"/>
                      </a:moveTo>
                      <a:cubicBezTo>
                        <a:pt x="75" y="240"/>
                        <a:pt x="62" y="209"/>
                        <a:pt x="62" y="146"/>
                      </a:cubicBezTo>
                      <a:cubicBezTo>
                        <a:pt x="62" y="80"/>
                        <a:pt x="75" y="47"/>
                        <a:pt x="102" y="47"/>
                      </a:cubicBezTo>
                      <a:cubicBezTo>
                        <a:pt x="126" y="47"/>
                        <a:pt x="139" y="79"/>
                        <a:pt x="139" y="143"/>
                      </a:cubicBezTo>
                      <a:cubicBezTo>
                        <a:pt x="139" y="208"/>
                        <a:pt x="126" y="240"/>
                        <a:pt x="101"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grpSp>
          <p:pic>
            <p:nvPicPr>
              <p:cNvPr id="115" name="Picture 1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0114" y="5101502"/>
                <a:ext cx="646710" cy="646710"/>
              </a:xfrm>
              <a:prstGeom prst="rect">
                <a:avLst/>
              </a:prstGeom>
            </p:spPr>
          </p:pic>
          <p:grpSp>
            <p:nvGrpSpPr>
              <p:cNvPr id="116" name="Group 115"/>
              <p:cNvGrpSpPr/>
              <p:nvPr/>
            </p:nvGrpSpPr>
            <p:grpSpPr>
              <a:xfrm>
                <a:off x="313191" y="4106750"/>
                <a:ext cx="1392869" cy="1707360"/>
                <a:chOff x="313191" y="4732388"/>
                <a:chExt cx="1392869" cy="1707360"/>
              </a:xfrm>
            </p:grpSpPr>
            <p:grpSp>
              <p:nvGrpSpPr>
                <p:cNvPr id="133" name="Group 132"/>
                <p:cNvGrpSpPr>
                  <a:grpSpLocks noChangeAspect="1"/>
                </p:cNvGrpSpPr>
                <p:nvPr/>
              </p:nvGrpSpPr>
              <p:grpSpPr>
                <a:xfrm>
                  <a:off x="791659" y="4732388"/>
                  <a:ext cx="914401" cy="1187440"/>
                  <a:chOff x="1644407" y="5115540"/>
                  <a:chExt cx="822960" cy="1068695"/>
                </a:xfrm>
              </p:grpSpPr>
              <p:sp>
                <p:nvSpPr>
                  <p:cNvPr id="144" name="Rectangle 143"/>
                  <p:cNvSpPr/>
                  <p:nvPr/>
                </p:nvSpPr>
                <p:spPr bwMode="auto">
                  <a:xfrm>
                    <a:off x="1660881" y="5191639"/>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342866" indent="-342866" algn="ctr" defTabSz="932379">
                      <a:lnSpc>
                        <a:spcPct val="90000"/>
                      </a:lnSpc>
                      <a:buFont typeface="Wingdings 3" panose="05040102010807070707" pitchFamily="18" charset="2"/>
                      <a:buChar char="Æ"/>
                    </a:pPr>
                    <a:endParaRPr lang="en-US" sz="2000" b="1" err="1">
                      <a:solidFill>
                        <a:srgbClr val="FFFFFF"/>
                      </a:solidFill>
                      <a:latin typeface="Segoe UI Light"/>
                      <a:ea typeface="Segoe UI" pitchFamily="34" charset="0"/>
                      <a:cs typeface="Segoe UI" pitchFamily="34" charset="0"/>
                    </a:endParaRPr>
                  </a:p>
                </p:txBody>
              </p:sp>
              <p:grpSp>
                <p:nvGrpSpPr>
                  <p:cNvPr id="145" name="Group 144"/>
                  <p:cNvGrpSpPr/>
                  <p:nvPr/>
                </p:nvGrpSpPr>
                <p:grpSpPr>
                  <a:xfrm>
                    <a:off x="1644407" y="5115540"/>
                    <a:ext cx="822960" cy="1068695"/>
                    <a:chOff x="961359" y="2483721"/>
                    <a:chExt cx="822960" cy="1068695"/>
                  </a:xfrm>
                </p:grpSpPr>
                <p:sp>
                  <p:nvSpPr>
                    <p:cNvPr id="146" name="Oval 145"/>
                    <p:cNvSpPr>
                      <a:spLocks noChangeArrowheads="1"/>
                    </p:cNvSpPr>
                    <p:nvPr/>
                  </p:nvSpPr>
                  <p:spPr bwMode="auto">
                    <a:xfrm>
                      <a:off x="975436" y="248372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sp>
                  <p:nvSpPr>
                    <p:cNvPr id="147" name="Freeform 123"/>
                    <p:cNvSpPr>
                      <a:spLocks noEditPoints="1"/>
                    </p:cNvSpPr>
                    <p:nvPr/>
                  </p:nvSpPr>
                  <p:spPr bwMode="auto">
                    <a:xfrm>
                      <a:off x="961359"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grpSp>
            </p:grpSp>
            <p:grpSp>
              <p:nvGrpSpPr>
                <p:cNvPr id="134" name="Group 133"/>
                <p:cNvGrpSpPr>
                  <a:grpSpLocks noChangeAspect="1"/>
                </p:cNvGrpSpPr>
                <p:nvPr/>
              </p:nvGrpSpPr>
              <p:grpSpPr>
                <a:xfrm>
                  <a:off x="552425" y="4994175"/>
                  <a:ext cx="914401" cy="1183785"/>
                  <a:chOff x="1645666" y="5118829"/>
                  <a:chExt cx="822960" cy="1065406"/>
                </a:xfrm>
              </p:grpSpPr>
              <p:sp>
                <p:nvSpPr>
                  <p:cNvPr id="140" name="Rectangle 139"/>
                  <p:cNvSpPr/>
                  <p:nvPr/>
                </p:nvSpPr>
                <p:spPr bwMode="auto">
                  <a:xfrm>
                    <a:off x="1651311" y="519164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342866" indent="-342866" algn="ctr" defTabSz="932379">
                      <a:lnSpc>
                        <a:spcPct val="90000"/>
                      </a:lnSpc>
                      <a:buFont typeface="Wingdings 3" panose="05040102010807070707" pitchFamily="18" charset="2"/>
                      <a:buChar char="Æ"/>
                    </a:pPr>
                    <a:endParaRPr lang="en-US" sz="2000" b="1" err="1">
                      <a:solidFill>
                        <a:srgbClr val="FFFFFF"/>
                      </a:solidFill>
                      <a:latin typeface="Segoe UI Light"/>
                      <a:ea typeface="Segoe UI" pitchFamily="34" charset="0"/>
                      <a:cs typeface="Segoe UI" pitchFamily="34" charset="0"/>
                    </a:endParaRPr>
                  </a:p>
                </p:txBody>
              </p:sp>
              <p:grpSp>
                <p:nvGrpSpPr>
                  <p:cNvPr id="141" name="Group 140"/>
                  <p:cNvGrpSpPr/>
                  <p:nvPr/>
                </p:nvGrpSpPr>
                <p:grpSpPr>
                  <a:xfrm>
                    <a:off x="1645666" y="5118829"/>
                    <a:ext cx="822960" cy="1065406"/>
                    <a:chOff x="962618" y="2487010"/>
                    <a:chExt cx="822960" cy="1065406"/>
                  </a:xfrm>
                </p:grpSpPr>
                <p:sp>
                  <p:nvSpPr>
                    <p:cNvPr id="142" name="Oval 141"/>
                    <p:cNvSpPr>
                      <a:spLocks noChangeArrowheads="1"/>
                    </p:cNvSpPr>
                    <p:nvPr/>
                  </p:nvSpPr>
                  <p:spPr bwMode="auto">
                    <a:xfrm>
                      <a:off x="976696" y="2487010"/>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sp>
                  <p:nvSpPr>
                    <p:cNvPr id="143" name="Freeform 123"/>
                    <p:cNvSpPr>
                      <a:spLocks noEditPoints="1"/>
                    </p:cNvSpPr>
                    <p:nvPr/>
                  </p:nvSpPr>
                  <p:spPr bwMode="auto">
                    <a:xfrm>
                      <a:off x="962618"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grpSp>
            </p:grpSp>
            <p:grpSp>
              <p:nvGrpSpPr>
                <p:cNvPr id="135" name="Group 134"/>
                <p:cNvGrpSpPr>
                  <a:grpSpLocks noChangeAspect="1"/>
                </p:cNvGrpSpPr>
                <p:nvPr/>
              </p:nvGrpSpPr>
              <p:grpSpPr>
                <a:xfrm>
                  <a:off x="313191" y="5252308"/>
                  <a:ext cx="914401" cy="1187440"/>
                  <a:chOff x="1625267" y="5096400"/>
                  <a:chExt cx="822960" cy="1068695"/>
                </a:xfrm>
              </p:grpSpPr>
              <p:sp>
                <p:nvSpPr>
                  <p:cNvPr id="136" name="Rectangle 135"/>
                  <p:cNvSpPr/>
                  <p:nvPr/>
                </p:nvSpPr>
                <p:spPr bwMode="auto">
                  <a:xfrm>
                    <a:off x="1632171" y="517250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342866" indent="-342866" algn="ctr" defTabSz="932379">
                      <a:lnSpc>
                        <a:spcPct val="90000"/>
                      </a:lnSpc>
                      <a:buFont typeface="Wingdings 3" panose="05040102010807070707" pitchFamily="18" charset="2"/>
                      <a:buChar char="Æ"/>
                    </a:pPr>
                    <a:endParaRPr lang="en-US" sz="2000" b="1" err="1">
                      <a:solidFill>
                        <a:srgbClr val="FFFFFF"/>
                      </a:solidFill>
                      <a:latin typeface="Segoe UI Light"/>
                      <a:ea typeface="Segoe UI" pitchFamily="34" charset="0"/>
                      <a:cs typeface="Segoe UI" pitchFamily="34" charset="0"/>
                    </a:endParaRPr>
                  </a:p>
                </p:txBody>
              </p:sp>
              <p:grpSp>
                <p:nvGrpSpPr>
                  <p:cNvPr id="137" name="Group 136"/>
                  <p:cNvGrpSpPr/>
                  <p:nvPr/>
                </p:nvGrpSpPr>
                <p:grpSpPr>
                  <a:xfrm>
                    <a:off x="1625267" y="5096400"/>
                    <a:ext cx="822960" cy="1068695"/>
                    <a:chOff x="942219" y="2464581"/>
                    <a:chExt cx="822960" cy="1068695"/>
                  </a:xfrm>
                </p:grpSpPr>
                <p:sp>
                  <p:nvSpPr>
                    <p:cNvPr id="138" name="Oval 137"/>
                    <p:cNvSpPr>
                      <a:spLocks noChangeArrowheads="1"/>
                    </p:cNvSpPr>
                    <p:nvPr/>
                  </p:nvSpPr>
                  <p:spPr bwMode="auto">
                    <a:xfrm>
                      <a:off x="956299" y="246458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sp>
                  <p:nvSpPr>
                    <p:cNvPr id="139" name="Freeform 138"/>
                    <p:cNvSpPr>
                      <a:spLocks noEditPoints="1"/>
                    </p:cNvSpPr>
                    <p:nvPr/>
                  </p:nvSpPr>
                  <p:spPr bwMode="auto">
                    <a:xfrm>
                      <a:off x="94221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grpSp>
            </p:grpSp>
          </p:grpSp>
          <p:grpSp>
            <p:nvGrpSpPr>
              <p:cNvPr id="117" name="Group 116"/>
              <p:cNvGrpSpPr>
                <a:grpSpLocks noChangeAspect="1"/>
              </p:cNvGrpSpPr>
              <p:nvPr/>
            </p:nvGrpSpPr>
            <p:grpSpPr>
              <a:xfrm>
                <a:off x="1886141" y="4096124"/>
                <a:ext cx="822960" cy="1008773"/>
                <a:chOff x="313191" y="4732388"/>
                <a:chExt cx="1392869" cy="1707360"/>
              </a:xfrm>
            </p:grpSpPr>
            <p:grpSp>
              <p:nvGrpSpPr>
                <p:cNvPr id="118" name="Group 117"/>
                <p:cNvGrpSpPr>
                  <a:grpSpLocks noChangeAspect="1"/>
                </p:cNvGrpSpPr>
                <p:nvPr/>
              </p:nvGrpSpPr>
              <p:grpSpPr>
                <a:xfrm>
                  <a:off x="791659" y="4732388"/>
                  <a:ext cx="914401" cy="1187440"/>
                  <a:chOff x="1644407" y="5115540"/>
                  <a:chExt cx="822960" cy="1068695"/>
                </a:xfrm>
              </p:grpSpPr>
              <p:sp>
                <p:nvSpPr>
                  <p:cNvPr id="129" name="Rectangle 128"/>
                  <p:cNvSpPr/>
                  <p:nvPr/>
                </p:nvSpPr>
                <p:spPr bwMode="auto">
                  <a:xfrm>
                    <a:off x="1660881" y="5191639"/>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342866" indent="-342866" algn="ctr" defTabSz="932379">
                      <a:lnSpc>
                        <a:spcPct val="90000"/>
                      </a:lnSpc>
                      <a:buFont typeface="Wingdings 3" panose="05040102010807070707" pitchFamily="18" charset="2"/>
                      <a:buChar char="Æ"/>
                    </a:pPr>
                    <a:endParaRPr lang="en-US" sz="2000" b="1" err="1">
                      <a:solidFill>
                        <a:srgbClr val="FFFFFF"/>
                      </a:solidFill>
                      <a:latin typeface="Segoe UI Light"/>
                      <a:ea typeface="Segoe UI" pitchFamily="34" charset="0"/>
                      <a:cs typeface="Segoe UI" pitchFamily="34" charset="0"/>
                    </a:endParaRPr>
                  </a:p>
                </p:txBody>
              </p:sp>
              <p:grpSp>
                <p:nvGrpSpPr>
                  <p:cNvPr id="130" name="Group 129"/>
                  <p:cNvGrpSpPr/>
                  <p:nvPr/>
                </p:nvGrpSpPr>
                <p:grpSpPr>
                  <a:xfrm>
                    <a:off x="1644407" y="5115540"/>
                    <a:ext cx="822960" cy="1068695"/>
                    <a:chOff x="961359" y="2483721"/>
                    <a:chExt cx="822960" cy="1068695"/>
                  </a:xfrm>
                </p:grpSpPr>
                <p:sp>
                  <p:nvSpPr>
                    <p:cNvPr id="131" name="Oval 130"/>
                    <p:cNvSpPr>
                      <a:spLocks noChangeArrowheads="1"/>
                    </p:cNvSpPr>
                    <p:nvPr/>
                  </p:nvSpPr>
                  <p:spPr bwMode="auto">
                    <a:xfrm>
                      <a:off x="975436" y="248372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sp>
                  <p:nvSpPr>
                    <p:cNvPr id="132" name="Freeform 123"/>
                    <p:cNvSpPr>
                      <a:spLocks noEditPoints="1"/>
                    </p:cNvSpPr>
                    <p:nvPr/>
                  </p:nvSpPr>
                  <p:spPr bwMode="auto">
                    <a:xfrm>
                      <a:off x="961359"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grpSp>
            </p:grpSp>
            <p:grpSp>
              <p:nvGrpSpPr>
                <p:cNvPr id="119" name="Group 118"/>
                <p:cNvGrpSpPr>
                  <a:grpSpLocks noChangeAspect="1"/>
                </p:cNvGrpSpPr>
                <p:nvPr/>
              </p:nvGrpSpPr>
              <p:grpSpPr>
                <a:xfrm>
                  <a:off x="552425" y="4994175"/>
                  <a:ext cx="914401" cy="1183785"/>
                  <a:chOff x="1645666" y="5118829"/>
                  <a:chExt cx="822960" cy="1065406"/>
                </a:xfrm>
              </p:grpSpPr>
              <p:sp>
                <p:nvSpPr>
                  <p:cNvPr id="125" name="Rectangle 124"/>
                  <p:cNvSpPr/>
                  <p:nvPr/>
                </p:nvSpPr>
                <p:spPr bwMode="auto">
                  <a:xfrm>
                    <a:off x="1651311" y="519164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342866" indent="-342866" algn="ctr" defTabSz="932379">
                      <a:lnSpc>
                        <a:spcPct val="90000"/>
                      </a:lnSpc>
                      <a:buFont typeface="Wingdings 3" panose="05040102010807070707" pitchFamily="18" charset="2"/>
                      <a:buChar char="Æ"/>
                    </a:pPr>
                    <a:endParaRPr lang="en-US" sz="2000" b="1" err="1">
                      <a:solidFill>
                        <a:srgbClr val="FFFFFF"/>
                      </a:solidFill>
                      <a:latin typeface="Segoe UI Light"/>
                      <a:ea typeface="Segoe UI" pitchFamily="34" charset="0"/>
                      <a:cs typeface="Segoe UI" pitchFamily="34" charset="0"/>
                    </a:endParaRPr>
                  </a:p>
                </p:txBody>
              </p:sp>
              <p:grpSp>
                <p:nvGrpSpPr>
                  <p:cNvPr id="126" name="Group 125"/>
                  <p:cNvGrpSpPr/>
                  <p:nvPr/>
                </p:nvGrpSpPr>
                <p:grpSpPr>
                  <a:xfrm>
                    <a:off x="1645666" y="5118829"/>
                    <a:ext cx="822960" cy="1065406"/>
                    <a:chOff x="962618" y="2487010"/>
                    <a:chExt cx="822960" cy="1065406"/>
                  </a:xfrm>
                </p:grpSpPr>
                <p:sp>
                  <p:nvSpPr>
                    <p:cNvPr id="127" name="Oval 126"/>
                    <p:cNvSpPr>
                      <a:spLocks noChangeArrowheads="1"/>
                    </p:cNvSpPr>
                    <p:nvPr/>
                  </p:nvSpPr>
                  <p:spPr bwMode="auto">
                    <a:xfrm>
                      <a:off x="976696" y="2487010"/>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sp>
                  <p:nvSpPr>
                    <p:cNvPr id="128" name="Freeform 123"/>
                    <p:cNvSpPr>
                      <a:spLocks noEditPoints="1"/>
                    </p:cNvSpPr>
                    <p:nvPr/>
                  </p:nvSpPr>
                  <p:spPr bwMode="auto">
                    <a:xfrm>
                      <a:off x="962618"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grpSp>
            </p:grpSp>
            <p:grpSp>
              <p:nvGrpSpPr>
                <p:cNvPr id="120" name="Group 119"/>
                <p:cNvGrpSpPr>
                  <a:grpSpLocks noChangeAspect="1"/>
                </p:cNvGrpSpPr>
                <p:nvPr/>
              </p:nvGrpSpPr>
              <p:grpSpPr>
                <a:xfrm>
                  <a:off x="313191" y="5252308"/>
                  <a:ext cx="914401" cy="1187440"/>
                  <a:chOff x="1625267" y="5096400"/>
                  <a:chExt cx="822960" cy="1068695"/>
                </a:xfrm>
              </p:grpSpPr>
              <p:sp>
                <p:nvSpPr>
                  <p:cNvPr id="121" name="Rectangle 120"/>
                  <p:cNvSpPr/>
                  <p:nvPr/>
                </p:nvSpPr>
                <p:spPr bwMode="auto">
                  <a:xfrm>
                    <a:off x="1632171" y="517250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342866" indent="-342866" algn="ctr" defTabSz="932379">
                      <a:lnSpc>
                        <a:spcPct val="90000"/>
                      </a:lnSpc>
                      <a:buFont typeface="Wingdings 3" panose="05040102010807070707" pitchFamily="18" charset="2"/>
                      <a:buChar char="Æ"/>
                    </a:pPr>
                    <a:endParaRPr lang="en-US" sz="2000" b="1" err="1">
                      <a:solidFill>
                        <a:srgbClr val="FFFFFF"/>
                      </a:solidFill>
                      <a:latin typeface="Segoe UI Light"/>
                      <a:ea typeface="Segoe UI" pitchFamily="34" charset="0"/>
                      <a:cs typeface="Segoe UI" pitchFamily="34" charset="0"/>
                    </a:endParaRPr>
                  </a:p>
                </p:txBody>
              </p:sp>
              <p:grpSp>
                <p:nvGrpSpPr>
                  <p:cNvPr id="122" name="Group 121"/>
                  <p:cNvGrpSpPr/>
                  <p:nvPr/>
                </p:nvGrpSpPr>
                <p:grpSpPr>
                  <a:xfrm>
                    <a:off x="1625267" y="5096400"/>
                    <a:ext cx="822960" cy="1068695"/>
                    <a:chOff x="942219" y="2464581"/>
                    <a:chExt cx="822960" cy="1068695"/>
                  </a:xfrm>
                </p:grpSpPr>
                <p:sp>
                  <p:nvSpPr>
                    <p:cNvPr id="123" name="Oval 122"/>
                    <p:cNvSpPr>
                      <a:spLocks noChangeArrowheads="1"/>
                    </p:cNvSpPr>
                    <p:nvPr/>
                  </p:nvSpPr>
                  <p:spPr bwMode="auto">
                    <a:xfrm>
                      <a:off x="956299" y="246458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sp>
                  <p:nvSpPr>
                    <p:cNvPr id="124" name="Freeform 123"/>
                    <p:cNvSpPr>
                      <a:spLocks noEditPoints="1"/>
                    </p:cNvSpPr>
                    <p:nvPr/>
                  </p:nvSpPr>
                  <p:spPr bwMode="auto">
                    <a:xfrm>
                      <a:off x="94221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grpSp>
            </p:grpSp>
          </p:grpSp>
        </p:grpSp>
      </p:grpSp>
      <p:grpSp>
        <p:nvGrpSpPr>
          <p:cNvPr id="162" name="Group 161"/>
          <p:cNvGrpSpPr/>
          <p:nvPr/>
        </p:nvGrpSpPr>
        <p:grpSpPr>
          <a:xfrm>
            <a:off x="7343979" y="3242748"/>
            <a:ext cx="1295117" cy="1071210"/>
            <a:chOff x="7344122" y="3242715"/>
            <a:chExt cx="1295282" cy="1071347"/>
          </a:xfrm>
        </p:grpSpPr>
        <p:sp>
          <p:nvSpPr>
            <p:cNvPr id="163" name="2 LINE 2"/>
            <p:cNvSpPr/>
            <p:nvPr/>
          </p:nvSpPr>
          <p:spPr bwMode="auto">
            <a:xfrm flipH="1">
              <a:off x="7344122" y="3467811"/>
              <a:ext cx="1295282" cy="846251"/>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25400" cap="flat" cmpd="sng" algn="ctr">
              <a:solidFill>
                <a:schemeClr val="accent6">
                  <a:lumMod val="75000"/>
                </a:schemeClr>
              </a:solidFill>
              <a:prstDash val="dash"/>
              <a:headEnd type="none" w="med" len="med"/>
              <a:tailEnd type="none" w="med" len="med"/>
            </a:ln>
            <a:effectLst/>
          </p:spPr>
          <p:txBody>
            <a:bodyPr rtlCol="0" anchor="ctr"/>
            <a:lstStyle/>
            <a:p>
              <a:pPr algn="ctr" defTabSz="932504"/>
              <a:endParaRPr lang="en-US" sz="1730" kern="0">
                <a:solidFill>
                  <a:srgbClr val="FFFFFF"/>
                </a:solidFill>
                <a:latin typeface="Segoe UI"/>
              </a:endParaRPr>
            </a:p>
          </p:txBody>
        </p:sp>
        <p:grpSp>
          <p:nvGrpSpPr>
            <p:cNvPr id="164" name="1 GEAR"/>
            <p:cNvGrpSpPr>
              <a:grpSpLocks noChangeAspect="1"/>
            </p:cNvGrpSpPr>
            <p:nvPr/>
          </p:nvGrpSpPr>
          <p:grpSpPr>
            <a:xfrm>
              <a:off x="7700649" y="3242715"/>
              <a:ext cx="548640" cy="548640"/>
              <a:chOff x="3427632" y="3858620"/>
              <a:chExt cx="676353" cy="704919"/>
            </a:xfrm>
          </p:grpSpPr>
          <p:sp>
            <p:nvSpPr>
              <p:cNvPr id="165" name="Oval 164"/>
              <p:cNvSpPr/>
              <p:nvPr/>
            </p:nvSpPr>
            <p:spPr bwMode="auto">
              <a:xfrm>
                <a:off x="3588513" y="4046252"/>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algn="ctr" defTabSz="913832">
                  <a:defRPr/>
                </a:pPr>
                <a:endParaRPr lang="en-US" sz="2200" kern="0" spc="-10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a:cs typeface="Arial" charset="0"/>
                </a:endParaRPr>
              </a:p>
            </p:txBody>
          </p:sp>
          <p:sp>
            <p:nvSpPr>
              <p:cNvPr id="166" name="Freeform 165"/>
              <p:cNvSpPr>
                <a:spLocks noEditPoints="1"/>
              </p:cNvSpPr>
              <p:nvPr/>
            </p:nvSpPr>
            <p:spPr bwMode="black">
              <a:xfrm>
                <a:off x="3427632" y="3858620"/>
                <a:ext cx="676353" cy="704919"/>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68" kern="0">
                  <a:solidFill>
                    <a:srgbClr val="000000"/>
                  </a:solidFill>
                </a:endParaRPr>
              </a:p>
            </p:txBody>
          </p:sp>
        </p:grpSp>
      </p:grpSp>
      <p:grpSp>
        <p:nvGrpSpPr>
          <p:cNvPr id="167" name="Group 166"/>
          <p:cNvGrpSpPr/>
          <p:nvPr/>
        </p:nvGrpSpPr>
        <p:grpSpPr>
          <a:xfrm>
            <a:off x="4245426" y="3928460"/>
            <a:ext cx="3474276" cy="2749478"/>
            <a:chOff x="4245174" y="3928515"/>
            <a:chExt cx="3474720" cy="2749829"/>
          </a:xfrm>
        </p:grpSpPr>
        <p:sp>
          <p:nvSpPr>
            <p:cNvPr id="168" name="Rectangle 167"/>
            <p:cNvSpPr/>
            <p:nvPr/>
          </p:nvSpPr>
          <p:spPr bwMode="auto">
            <a:xfrm>
              <a:off x="4245174" y="3928515"/>
              <a:ext cx="347472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0" forceAA="0" compatLnSpc="1">
              <a:prstTxWarp prst="textNoShape">
                <a:avLst/>
              </a:prstTxWarp>
              <a:noAutofit/>
            </a:bodyPr>
            <a:lstStyle/>
            <a:p>
              <a:pPr algn="ctr" defTabSz="950933">
                <a:lnSpc>
                  <a:spcPct val="90000"/>
                </a:lnSpc>
              </a:pPr>
              <a:r>
                <a:rPr lang="en-US">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Powered by the Cloud</a:t>
              </a:r>
            </a:p>
          </p:txBody>
        </p:sp>
        <p:grpSp>
          <p:nvGrpSpPr>
            <p:cNvPr id="169" name="Group 168"/>
            <p:cNvGrpSpPr/>
            <p:nvPr/>
          </p:nvGrpSpPr>
          <p:grpSpPr>
            <a:xfrm>
              <a:off x="4444308" y="5063987"/>
              <a:ext cx="3024528" cy="1614357"/>
              <a:chOff x="4476392" y="4871483"/>
              <a:chExt cx="3024528" cy="1614357"/>
            </a:xfrm>
          </p:grpSpPr>
          <p:grpSp>
            <p:nvGrpSpPr>
              <p:cNvPr id="170" name="Group 169"/>
              <p:cNvGrpSpPr/>
              <p:nvPr/>
            </p:nvGrpSpPr>
            <p:grpSpPr>
              <a:xfrm>
                <a:off x="5125206" y="4871483"/>
                <a:ext cx="2375714" cy="1614357"/>
                <a:chOff x="15516218" y="1242147"/>
                <a:chExt cx="530372" cy="360401"/>
              </a:xfrm>
            </p:grpSpPr>
            <p:sp>
              <p:nvSpPr>
                <p:cNvPr id="176" name="Freeform 175"/>
                <p:cNvSpPr>
                  <a:spLocks/>
                </p:cNvSpPr>
                <p:nvPr/>
              </p:nvSpPr>
              <p:spPr bwMode="auto">
                <a:xfrm>
                  <a:off x="15516218" y="1242147"/>
                  <a:ext cx="485376" cy="304377"/>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9" rIns="89618"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764">
                    <a:solidFill>
                      <a:prstClr val="black"/>
                    </a:solidFill>
                  </a:endParaRPr>
                </a:p>
              </p:txBody>
            </p:sp>
            <p:sp>
              <p:nvSpPr>
                <p:cNvPr id="177" name="Freeform 176"/>
                <p:cNvSpPr>
                  <a:spLocks/>
                </p:cNvSpPr>
                <p:nvPr/>
              </p:nvSpPr>
              <p:spPr bwMode="auto">
                <a:xfrm>
                  <a:off x="15646045" y="1351688"/>
                  <a:ext cx="400545" cy="250860"/>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9" rIns="89618"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764">
                    <a:solidFill>
                      <a:prstClr val="black"/>
                    </a:solidFill>
                  </a:endParaRPr>
                </a:p>
              </p:txBody>
            </p:sp>
          </p:grpSp>
          <p:grpSp>
            <p:nvGrpSpPr>
              <p:cNvPr id="171" name="Group 170"/>
              <p:cNvGrpSpPr/>
              <p:nvPr/>
            </p:nvGrpSpPr>
            <p:grpSpPr>
              <a:xfrm>
                <a:off x="6751676" y="5260858"/>
                <a:ext cx="647396" cy="697154"/>
                <a:chOff x="6671466" y="5260858"/>
                <a:chExt cx="647396" cy="697154"/>
              </a:xfrm>
            </p:grpSpPr>
            <p:sp>
              <p:nvSpPr>
                <p:cNvPr id="174" name="Oval 173"/>
                <p:cNvSpPr/>
                <p:nvPr/>
              </p:nvSpPr>
              <p:spPr bwMode="auto">
                <a:xfrm>
                  <a:off x="6867822" y="5482093"/>
                  <a:ext cx="254684" cy="254684"/>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algn="ctr" defTabSz="913832">
                    <a:defRPr/>
                  </a:pPr>
                  <a:endParaRPr lang="en-US" sz="2200" kern="0" spc="-10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a:cs typeface="Arial" charset="0"/>
                  </a:endParaRPr>
                </a:p>
              </p:txBody>
            </p:sp>
            <p:sp>
              <p:nvSpPr>
                <p:cNvPr id="175" name="Freeform 174"/>
                <p:cNvSpPr>
                  <a:spLocks noEditPoints="1"/>
                </p:cNvSpPr>
                <p:nvPr/>
              </p:nvSpPr>
              <p:spPr bwMode="black">
                <a:xfrm>
                  <a:off x="6671466" y="5260858"/>
                  <a:ext cx="647396" cy="697154"/>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tx1">
                    <a:lumMod val="65000"/>
                  </a:schemeClr>
                </a:solidFill>
                <a:ln>
                  <a:noFill/>
                </a:ln>
                <a:extLst/>
              </p:spPr>
              <p:txBody>
                <a:bodyPr vert="horz" wrap="square" lIns="89606" tIns="44802" rIns="89606" bIns="448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68" kern="0">
                    <a:solidFill>
                      <a:srgbClr val="000000"/>
                    </a:solidFill>
                  </a:endParaRPr>
                </a:p>
              </p:txBody>
            </p:sp>
          </p:grpSp>
          <p:pic>
            <p:nvPicPr>
              <p:cNvPr id="172" name="Picture 1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4242" y="4969325"/>
                <a:ext cx="443261" cy="443261"/>
              </a:xfrm>
              <a:prstGeom prst="rect">
                <a:avLst/>
              </a:prstGeom>
            </p:spPr>
          </p:pic>
          <p:pic>
            <p:nvPicPr>
              <p:cNvPr id="173" name="Picture 172"/>
              <p:cNvPicPr>
                <a:picLocks noChangeAspect="1"/>
              </p:cNvPicPr>
              <p:nvPr/>
            </p:nvPicPr>
            <p:blipFill>
              <a:blip r:embed="rId5">
                <a:clrChange>
                  <a:clrFrom>
                    <a:srgbClr val="000000"/>
                  </a:clrFrom>
                  <a:clrTo>
                    <a:srgbClr val="000000">
                      <a:alpha val="0"/>
                    </a:srgbClr>
                  </a:clrTo>
                </a:clrChange>
              </a:blip>
              <a:stretch>
                <a:fillRect/>
              </a:stretch>
            </p:blipFill>
            <p:spPr>
              <a:xfrm>
                <a:off x="4476392" y="5547797"/>
                <a:ext cx="552576" cy="552576"/>
              </a:xfrm>
              <a:prstGeom prst="rect">
                <a:avLst/>
              </a:prstGeom>
            </p:spPr>
          </p:pic>
        </p:grpSp>
      </p:grpSp>
      <p:grpSp>
        <p:nvGrpSpPr>
          <p:cNvPr id="178" name="Group 177"/>
          <p:cNvGrpSpPr/>
          <p:nvPr/>
        </p:nvGrpSpPr>
        <p:grpSpPr>
          <a:xfrm>
            <a:off x="8486014" y="3046670"/>
            <a:ext cx="3474276" cy="2995692"/>
            <a:chOff x="8486303" y="3046613"/>
            <a:chExt cx="3474720" cy="2996074"/>
          </a:xfrm>
        </p:grpSpPr>
        <p:sp>
          <p:nvSpPr>
            <p:cNvPr id="179" name="Rectangle 178"/>
            <p:cNvSpPr/>
            <p:nvPr/>
          </p:nvSpPr>
          <p:spPr bwMode="auto">
            <a:xfrm>
              <a:off x="8486303" y="3046613"/>
              <a:ext cx="347472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0" forceAA="0" compatLnSpc="1">
              <a:prstTxWarp prst="textNoShape">
                <a:avLst/>
              </a:prstTxWarp>
              <a:noAutofit/>
            </a:bodyPr>
            <a:lstStyle/>
            <a:p>
              <a:pPr algn="ctr" defTabSz="950933">
                <a:lnSpc>
                  <a:spcPct val="90000"/>
                </a:lnSpc>
              </a:pPr>
              <a:r>
                <a:rPr lang="en-US">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Market Leading Price </a:t>
              </a:r>
              <a:br>
                <a:rPr lang="en-US">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br>
              <a:r>
                <a:rPr lang="en-US">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&amp; Performance</a:t>
              </a:r>
            </a:p>
          </p:txBody>
        </p:sp>
        <p:grpSp>
          <p:nvGrpSpPr>
            <p:cNvPr id="180" name="Group 179"/>
            <p:cNvGrpSpPr/>
            <p:nvPr/>
          </p:nvGrpSpPr>
          <p:grpSpPr>
            <a:xfrm>
              <a:off x="8988092" y="4412976"/>
              <a:ext cx="2446666" cy="1629711"/>
              <a:chOff x="9292890" y="4193911"/>
              <a:chExt cx="2446666" cy="1629711"/>
            </a:xfrm>
          </p:grpSpPr>
          <p:sp>
            <p:nvSpPr>
              <p:cNvPr id="181" name="Freeform 180"/>
              <p:cNvSpPr>
                <a:spLocks noChangeAspect="1"/>
              </p:cNvSpPr>
              <p:nvPr/>
            </p:nvSpPr>
            <p:spPr bwMode="auto">
              <a:xfrm flipH="1">
                <a:off x="10628567" y="4193911"/>
                <a:ext cx="1110989" cy="731520"/>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rgbClr val="00B0F0">
                  <a:alpha val="34118"/>
                </a:srgbClr>
              </a:solidFill>
              <a:ln>
                <a:noFill/>
              </a:ln>
              <a:extLst/>
            </p:spPr>
            <p:txBody>
              <a:bodyPr vert="horz" wrap="square" lIns="89618" tIns="44809" rIns="89618"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764">
                  <a:solidFill>
                    <a:prstClr val="black"/>
                  </a:solidFill>
                </a:endParaRPr>
              </a:p>
              <a:p>
                <a:pPr>
                  <a:defRPr/>
                </a:pPr>
                <a:endParaRPr lang="en-US" sz="1764">
                  <a:solidFill>
                    <a:prstClr val="black"/>
                  </a:solidFill>
                </a:endParaRPr>
              </a:p>
            </p:txBody>
          </p:sp>
          <p:pic>
            <p:nvPicPr>
              <p:cNvPr id="182" name="Picture 181"/>
              <p:cNvPicPr>
                <a:picLocks noChangeAspect="1"/>
              </p:cNvPicPr>
              <p:nvPr/>
            </p:nvPicPr>
            <p:blipFill>
              <a:blip r:embed="rId6"/>
              <a:stretch>
                <a:fillRect/>
              </a:stretch>
            </p:blipFill>
            <p:spPr>
              <a:xfrm>
                <a:off x="9292890" y="4482669"/>
                <a:ext cx="1867762" cy="1340953"/>
              </a:xfrm>
              <a:prstGeom prst="rect">
                <a:avLst/>
              </a:prstGeom>
            </p:spPr>
          </p:pic>
        </p:grpSp>
      </p:grpSp>
    </p:spTree>
    <p:extLst>
      <p:ext uri="{BB962C8B-B14F-4D97-AF65-F5344CB8AC3E}">
        <p14:creationId xmlns:p14="http://schemas.microsoft.com/office/powerpoint/2010/main" val="31802061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500"/>
                                        <p:tgtEl>
                                          <p:spTgt spid="1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5"/>
                                        </p:tgtEl>
                                        <p:attrNameLst>
                                          <p:attrName>style.visibility</p:attrName>
                                        </p:attrNameLst>
                                      </p:cBhvr>
                                      <p:to>
                                        <p:strVal val="visible"/>
                                      </p:to>
                                    </p:set>
                                    <p:animEffect transition="in" filter="wipe(left)">
                                      <p:cBhvr>
                                        <p:cTn id="12" dur="500"/>
                                        <p:tgtEl>
                                          <p:spTgt spid="105"/>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67"/>
                                        </p:tgtEl>
                                        <p:attrNameLst>
                                          <p:attrName>style.visibility</p:attrName>
                                        </p:attrNameLst>
                                      </p:cBhvr>
                                      <p:to>
                                        <p:strVal val="visible"/>
                                      </p:to>
                                    </p:set>
                                    <p:animEffect transition="in" filter="fade">
                                      <p:cBhvr>
                                        <p:cTn id="16" dur="500"/>
                                        <p:tgtEl>
                                          <p:spTgt spid="16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62"/>
                                        </p:tgtEl>
                                        <p:attrNameLst>
                                          <p:attrName>style.visibility</p:attrName>
                                        </p:attrNameLst>
                                      </p:cBhvr>
                                      <p:to>
                                        <p:strVal val="visible"/>
                                      </p:to>
                                    </p:set>
                                    <p:animEffect transition="in" filter="wipe(left)">
                                      <p:cBhvr>
                                        <p:cTn id="21" dur="500"/>
                                        <p:tgtEl>
                                          <p:spTgt spid="162"/>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78"/>
                                        </p:tgtEl>
                                        <p:attrNameLst>
                                          <p:attrName>style.visibility</p:attrName>
                                        </p:attrNameLst>
                                      </p:cBhvr>
                                      <p:to>
                                        <p:strVal val="visible"/>
                                      </p:to>
                                    </p:set>
                                    <p:animEffect transition="in" filter="fade">
                                      <p:cBhvr>
                                        <p:cTn id="25"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716931" y="1265014"/>
            <a:ext cx="5827945" cy="5445779"/>
          </a:xfrm>
          <a:prstGeom prst="rect">
            <a:avLst/>
          </a:prstGeom>
          <a:solidFill>
            <a:srgbClr val="FFFFFF">
              <a:alpha val="40000"/>
            </a:srgbClr>
          </a:solidFill>
          <a:ln>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7000">
              <a:defRPr/>
            </a:pPr>
            <a:endParaRPr lang="en-US" sz="1530" kern="0">
              <a:solidFill>
                <a:schemeClr val="bg1"/>
              </a:solidFill>
            </a:endParaRPr>
          </a:p>
        </p:txBody>
      </p:sp>
      <p:sp>
        <p:nvSpPr>
          <p:cNvPr id="2" name="Title 1"/>
          <p:cNvSpPr>
            <a:spLocks noGrp="1"/>
          </p:cNvSpPr>
          <p:nvPr>
            <p:ph type="title"/>
          </p:nvPr>
        </p:nvSpPr>
        <p:spPr/>
        <p:txBody>
          <a:bodyPr vert="horz" wrap="square" lIns="146304" tIns="91440" rIns="146304" bIns="91440" rtlCol="0" anchor="t">
            <a:noAutofit/>
          </a:bodyPr>
          <a:lstStyle/>
          <a:p>
            <a:r>
              <a:rPr lang="en-US" b="1"/>
              <a:t>Big Data / Hadoop in Azure</a:t>
            </a:r>
          </a:p>
        </p:txBody>
      </p:sp>
      <p:sp>
        <p:nvSpPr>
          <p:cNvPr id="22" name="Rectangle 21"/>
          <p:cNvSpPr/>
          <p:nvPr/>
        </p:nvSpPr>
        <p:spPr>
          <a:xfrm>
            <a:off x="4911196" y="5447449"/>
            <a:ext cx="5478266" cy="1049531"/>
          </a:xfrm>
          <a:prstGeom prst="rect">
            <a:avLst/>
          </a:prstGeom>
          <a:solidFill>
            <a:srgbClr val="002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t"/>
          <a:lstStyle/>
          <a:p>
            <a:pPr algn="ctr" defTabSz="777000">
              <a:defRPr/>
            </a:pPr>
            <a:r>
              <a:rPr lang="en-US" sz="2379" b="1" kern="0">
                <a:solidFill>
                  <a:schemeClr val="tx1"/>
                </a:solidFill>
                <a:latin typeface="+mj-lt"/>
              </a:rPr>
              <a:t>Azure Data Lake Store</a:t>
            </a:r>
          </a:p>
        </p:txBody>
      </p:sp>
      <p:cxnSp>
        <p:nvCxnSpPr>
          <p:cNvPr id="7" name="Straight Connector 6"/>
          <p:cNvCxnSpPr/>
          <p:nvPr/>
        </p:nvCxnSpPr>
        <p:spPr>
          <a:xfrm>
            <a:off x="1840494" y="5081438"/>
            <a:ext cx="9246204" cy="0"/>
          </a:xfrm>
          <a:prstGeom prst="line">
            <a:avLst/>
          </a:prstGeom>
          <a:noFill/>
          <a:ln>
            <a:solidFill>
              <a:schemeClr val="tx1"/>
            </a:solidFill>
            <a:prstDash val="dash"/>
          </a:ln>
          <a:effectLst/>
        </p:spPr>
        <p:style>
          <a:lnRef idx="2">
            <a:schemeClr val="accent1">
              <a:shade val="50000"/>
            </a:schemeClr>
          </a:lnRef>
          <a:fillRef idx="1">
            <a:schemeClr val="accent1"/>
          </a:fillRef>
          <a:effectRef idx="0">
            <a:schemeClr val="accent1"/>
          </a:effectRef>
          <a:fontRef idx="minor">
            <a:schemeClr val="lt1"/>
          </a:fontRef>
        </p:style>
      </p:cxnSp>
      <p:sp>
        <p:nvSpPr>
          <p:cNvPr id="25" name="Rectangle 24"/>
          <p:cNvSpPr/>
          <p:nvPr/>
        </p:nvSpPr>
        <p:spPr>
          <a:xfrm>
            <a:off x="4911196" y="6032360"/>
            <a:ext cx="5478266" cy="465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77000">
              <a:defRPr/>
            </a:pPr>
            <a:r>
              <a:rPr lang="en-US" sz="1360" kern="0">
                <a:solidFill>
                  <a:schemeClr val="tx1"/>
                </a:solidFill>
                <a:latin typeface="+mj-lt"/>
              </a:rPr>
              <a:t>Hyper-scale Storage optimized for analytics</a:t>
            </a:r>
          </a:p>
        </p:txBody>
      </p:sp>
      <p:sp>
        <p:nvSpPr>
          <p:cNvPr id="26" name="Rectangle 25"/>
          <p:cNvSpPr/>
          <p:nvPr/>
        </p:nvSpPr>
        <p:spPr>
          <a:xfrm>
            <a:off x="4922395" y="1265014"/>
            <a:ext cx="5478266" cy="706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77000">
              <a:defRPr/>
            </a:pPr>
            <a:r>
              <a:rPr lang="en-US" sz="2719" kern="0">
                <a:solidFill>
                  <a:schemeClr val="bg1">
                    <a:lumMod val="75000"/>
                  </a:schemeClr>
                </a:solidFill>
              </a:rPr>
              <a:t>Azure Data Lake</a:t>
            </a:r>
          </a:p>
        </p:txBody>
      </p:sp>
      <p:sp>
        <p:nvSpPr>
          <p:cNvPr id="36" name="Rectangle 35"/>
          <p:cNvSpPr/>
          <p:nvPr/>
        </p:nvSpPr>
        <p:spPr>
          <a:xfrm>
            <a:off x="1958372" y="1777673"/>
            <a:ext cx="2331177" cy="3104622"/>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777000">
              <a:defRPr/>
            </a:pPr>
            <a:r>
              <a:rPr lang="en-US" sz="2379" b="1" kern="0">
                <a:solidFill>
                  <a:schemeClr val="tx1"/>
                </a:solidFill>
                <a:latin typeface="+mj-lt"/>
              </a:rPr>
              <a:t>IaaS Hadoop</a:t>
            </a:r>
          </a:p>
        </p:txBody>
      </p:sp>
      <p:sp>
        <p:nvSpPr>
          <p:cNvPr id="37" name="Rectangle 36"/>
          <p:cNvSpPr/>
          <p:nvPr/>
        </p:nvSpPr>
        <p:spPr>
          <a:xfrm>
            <a:off x="1948147" y="4123817"/>
            <a:ext cx="2331177" cy="706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77000">
              <a:defRPr/>
            </a:pPr>
            <a:r>
              <a:rPr lang="en-US" sz="1600" kern="0">
                <a:solidFill>
                  <a:schemeClr val="tx1"/>
                </a:solidFill>
                <a:latin typeface="+mj-lt"/>
              </a:rPr>
              <a:t>Install Hadoop distros on Azure VMs</a:t>
            </a:r>
          </a:p>
        </p:txBody>
      </p:sp>
      <p:sp>
        <p:nvSpPr>
          <p:cNvPr id="38" name="Rectangle 37"/>
          <p:cNvSpPr/>
          <p:nvPr/>
        </p:nvSpPr>
        <p:spPr>
          <a:xfrm>
            <a:off x="1958372" y="5447448"/>
            <a:ext cx="2331177" cy="1049532"/>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777000">
              <a:defRPr/>
            </a:pPr>
            <a:r>
              <a:rPr lang="en-US" sz="2379" kern="0">
                <a:solidFill>
                  <a:schemeClr val="tx1"/>
                </a:solidFill>
                <a:latin typeface="+mj-lt"/>
              </a:rPr>
              <a:t>Blob Storage</a:t>
            </a:r>
          </a:p>
        </p:txBody>
      </p:sp>
      <p:grpSp>
        <p:nvGrpSpPr>
          <p:cNvPr id="46" name="Group 45">
            <a:extLst>
              <a:ext uri="{FF2B5EF4-FFF2-40B4-BE49-F238E27FC236}">
                <a16:creationId xmlns:a16="http://schemas.microsoft.com/office/drawing/2014/main" id="{B03BCA23-6B39-48CF-8242-154F59D39000}"/>
              </a:ext>
            </a:extLst>
          </p:cNvPr>
          <p:cNvGrpSpPr/>
          <p:nvPr/>
        </p:nvGrpSpPr>
        <p:grpSpPr>
          <a:xfrm>
            <a:off x="5039188" y="1777673"/>
            <a:ext cx="2331177" cy="3217886"/>
            <a:chOff x="4911196" y="1777673"/>
            <a:chExt cx="2331177" cy="3217886"/>
          </a:xfrm>
        </p:grpSpPr>
        <p:sp>
          <p:nvSpPr>
            <p:cNvPr id="17" name="Rectangle 16"/>
            <p:cNvSpPr/>
            <p:nvPr/>
          </p:nvSpPr>
          <p:spPr>
            <a:xfrm>
              <a:off x="4911196" y="1777673"/>
              <a:ext cx="2331177" cy="3104622"/>
            </a:xfrm>
            <a:prstGeom prst="rect">
              <a:avLst/>
            </a:prstGeom>
            <a:solidFill>
              <a:srgbClr val="0078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777000">
                <a:defRPr/>
              </a:pPr>
              <a:r>
                <a:rPr lang="en-US" sz="2379" b="1" kern="0">
                  <a:solidFill>
                    <a:schemeClr val="tx1"/>
                  </a:solidFill>
                  <a:latin typeface="+mj-lt"/>
                </a:rPr>
                <a:t>Azure HDInsight</a:t>
              </a:r>
            </a:p>
          </p:txBody>
        </p:sp>
        <p:sp>
          <p:nvSpPr>
            <p:cNvPr id="5" name="Rectangle 4"/>
            <p:cNvSpPr/>
            <p:nvPr/>
          </p:nvSpPr>
          <p:spPr>
            <a:xfrm>
              <a:off x="4911196" y="4289350"/>
              <a:ext cx="2331177" cy="706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77000">
                <a:defRPr/>
              </a:pPr>
              <a:r>
                <a:rPr lang="en-US" sz="1600" kern="0">
                  <a:solidFill>
                    <a:schemeClr val="tx1"/>
                  </a:solidFill>
                  <a:latin typeface="+mj-lt"/>
                </a:rPr>
                <a:t>Azure-managed Hadoop clusters</a:t>
              </a:r>
            </a:p>
          </p:txBody>
        </p:sp>
        <p:sp>
          <p:nvSpPr>
            <p:cNvPr id="32" name="Rectangle 31"/>
            <p:cNvSpPr/>
            <p:nvPr/>
          </p:nvSpPr>
          <p:spPr>
            <a:xfrm>
              <a:off x="5367950" y="2905150"/>
              <a:ext cx="1424609" cy="27429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777000">
                <a:defRPr/>
              </a:pPr>
              <a:r>
                <a:rPr lang="en-US" sz="1360" kern="0">
                  <a:solidFill>
                    <a:schemeClr val="bg1"/>
                  </a:solidFill>
                  <a:latin typeface="+mj-lt"/>
                </a:rPr>
                <a:t>Hadoop</a:t>
              </a:r>
            </a:p>
          </p:txBody>
        </p:sp>
        <p:sp>
          <p:nvSpPr>
            <p:cNvPr id="33" name="Rectangle 32"/>
            <p:cNvSpPr/>
            <p:nvPr/>
          </p:nvSpPr>
          <p:spPr>
            <a:xfrm>
              <a:off x="5367950" y="3260986"/>
              <a:ext cx="1424609" cy="27429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777000">
                <a:defRPr/>
              </a:pPr>
              <a:r>
                <a:rPr lang="en-US" sz="1360" kern="0">
                  <a:solidFill>
                    <a:schemeClr val="bg1"/>
                  </a:solidFill>
                  <a:latin typeface="+mj-lt"/>
                </a:rPr>
                <a:t>Spark</a:t>
              </a:r>
            </a:p>
          </p:txBody>
        </p:sp>
        <p:sp>
          <p:nvSpPr>
            <p:cNvPr id="34" name="Rectangle 33"/>
            <p:cNvSpPr/>
            <p:nvPr/>
          </p:nvSpPr>
          <p:spPr>
            <a:xfrm>
              <a:off x="5367950" y="3616822"/>
              <a:ext cx="1424609" cy="27429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777000">
                <a:defRPr/>
              </a:pPr>
              <a:r>
                <a:rPr lang="en-US" sz="1360" kern="0" err="1">
                  <a:solidFill>
                    <a:schemeClr val="bg1"/>
                  </a:solidFill>
                  <a:latin typeface="+mj-lt"/>
                </a:rPr>
                <a:t>HBase</a:t>
              </a:r>
              <a:endParaRPr lang="en-US" sz="1360" kern="0">
                <a:solidFill>
                  <a:schemeClr val="bg1"/>
                </a:solidFill>
                <a:latin typeface="+mj-lt"/>
              </a:endParaRPr>
            </a:p>
          </p:txBody>
        </p:sp>
        <p:sp>
          <p:nvSpPr>
            <p:cNvPr id="35" name="Rectangle 34"/>
            <p:cNvSpPr/>
            <p:nvPr/>
          </p:nvSpPr>
          <p:spPr>
            <a:xfrm>
              <a:off x="5367950" y="3972658"/>
              <a:ext cx="1424609" cy="27429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777000">
                <a:defRPr/>
              </a:pPr>
              <a:r>
                <a:rPr lang="en-US" sz="1360" kern="0">
                  <a:solidFill>
                    <a:schemeClr val="bg1"/>
                  </a:solidFill>
                  <a:latin typeface="+mj-lt"/>
                </a:rPr>
                <a:t>Storm</a:t>
              </a:r>
            </a:p>
          </p:txBody>
        </p:sp>
        <p:grpSp>
          <p:nvGrpSpPr>
            <p:cNvPr id="28" name="Group 27"/>
            <p:cNvGrpSpPr/>
            <p:nvPr/>
          </p:nvGrpSpPr>
          <p:grpSpPr>
            <a:xfrm>
              <a:off x="5709257" y="2211649"/>
              <a:ext cx="748928" cy="544468"/>
              <a:chOff x="3365500" y="4116388"/>
              <a:chExt cx="1570037" cy="1141413"/>
            </a:xfrm>
          </p:grpSpPr>
          <p:sp>
            <p:nvSpPr>
              <p:cNvPr id="29" name="Freeform 49"/>
              <p:cNvSpPr>
                <a:spLocks noEditPoints="1"/>
              </p:cNvSpPr>
              <p:nvPr/>
            </p:nvSpPr>
            <p:spPr bwMode="auto">
              <a:xfrm>
                <a:off x="3365500" y="4116388"/>
                <a:ext cx="1570037" cy="1141413"/>
              </a:xfrm>
              <a:custGeom>
                <a:avLst/>
                <a:gdLst>
                  <a:gd name="T0" fmla="*/ 6137 w 14832"/>
                  <a:gd name="T1" fmla="*/ 8965 h 10783"/>
                  <a:gd name="T2" fmla="*/ 5781 w 14832"/>
                  <a:gd name="T3" fmla="*/ 8730 h 10783"/>
                  <a:gd name="T4" fmla="*/ 4083 w 14832"/>
                  <a:gd name="T5" fmla="*/ 8216 h 10783"/>
                  <a:gd name="T6" fmla="*/ 3755 w 14832"/>
                  <a:gd name="T7" fmla="*/ 9972 h 10783"/>
                  <a:gd name="T8" fmla="*/ 2687 w 14832"/>
                  <a:gd name="T9" fmla="*/ 10607 h 10783"/>
                  <a:gd name="T10" fmla="*/ 2102 w 14832"/>
                  <a:gd name="T11" fmla="*/ 9104 h 10783"/>
                  <a:gd name="T12" fmla="*/ 1235 w 14832"/>
                  <a:gd name="T13" fmla="*/ 7273 h 10783"/>
                  <a:gd name="T14" fmla="*/ 1127 w 14832"/>
                  <a:gd name="T15" fmla="*/ 5308 h 10783"/>
                  <a:gd name="T16" fmla="*/ 149 w 14832"/>
                  <a:gd name="T17" fmla="*/ 4605 h 10783"/>
                  <a:gd name="T18" fmla="*/ 474 w 14832"/>
                  <a:gd name="T19" fmla="*/ 3575 h 10783"/>
                  <a:gd name="T20" fmla="*/ 555 w 14832"/>
                  <a:gd name="T21" fmla="*/ 4279 h 10783"/>
                  <a:gd name="T22" fmla="*/ 802 w 14832"/>
                  <a:gd name="T23" fmla="*/ 4830 h 10783"/>
                  <a:gd name="T24" fmla="*/ 3031 w 14832"/>
                  <a:gd name="T25" fmla="*/ 2802 h 10783"/>
                  <a:gd name="T26" fmla="*/ 4406 w 14832"/>
                  <a:gd name="T27" fmla="*/ 2558 h 10783"/>
                  <a:gd name="T28" fmla="*/ 3081 w 14832"/>
                  <a:gd name="T29" fmla="*/ 4642 h 10783"/>
                  <a:gd name="T30" fmla="*/ 3562 w 14832"/>
                  <a:gd name="T31" fmla="*/ 6571 h 10783"/>
                  <a:gd name="T32" fmla="*/ 5629 w 14832"/>
                  <a:gd name="T33" fmla="*/ 7092 h 10783"/>
                  <a:gd name="T34" fmla="*/ 7380 w 14832"/>
                  <a:gd name="T35" fmla="*/ 6723 h 10783"/>
                  <a:gd name="T36" fmla="*/ 7361 w 14832"/>
                  <a:gd name="T37" fmla="*/ 3984 h 10783"/>
                  <a:gd name="T38" fmla="*/ 7094 w 14832"/>
                  <a:gd name="T39" fmla="*/ 4285 h 10783"/>
                  <a:gd name="T40" fmla="*/ 6987 w 14832"/>
                  <a:gd name="T41" fmla="*/ 6290 h 10783"/>
                  <a:gd name="T42" fmla="*/ 4952 w 14832"/>
                  <a:gd name="T43" fmla="*/ 6982 h 10783"/>
                  <a:gd name="T44" fmla="*/ 4056 w 14832"/>
                  <a:gd name="T45" fmla="*/ 5494 h 10783"/>
                  <a:gd name="T46" fmla="*/ 3995 w 14832"/>
                  <a:gd name="T47" fmla="*/ 3516 h 10783"/>
                  <a:gd name="T48" fmla="*/ 7034 w 14832"/>
                  <a:gd name="T49" fmla="*/ 1324 h 10783"/>
                  <a:gd name="T50" fmla="*/ 6734 w 14832"/>
                  <a:gd name="T51" fmla="*/ 796 h 10783"/>
                  <a:gd name="T52" fmla="*/ 9460 w 14832"/>
                  <a:gd name="T53" fmla="*/ 64 h 10783"/>
                  <a:gd name="T54" fmla="*/ 10600 w 14832"/>
                  <a:gd name="T55" fmla="*/ 1459 h 10783"/>
                  <a:gd name="T56" fmla="*/ 11843 w 14832"/>
                  <a:gd name="T57" fmla="*/ 2300 h 10783"/>
                  <a:gd name="T58" fmla="*/ 11532 w 14832"/>
                  <a:gd name="T59" fmla="*/ 2526 h 10783"/>
                  <a:gd name="T60" fmla="*/ 11978 w 14832"/>
                  <a:gd name="T61" fmla="*/ 2994 h 10783"/>
                  <a:gd name="T62" fmla="*/ 12447 w 14832"/>
                  <a:gd name="T63" fmla="*/ 3355 h 10783"/>
                  <a:gd name="T64" fmla="*/ 12276 w 14832"/>
                  <a:gd name="T65" fmla="*/ 4544 h 10783"/>
                  <a:gd name="T66" fmla="*/ 12767 w 14832"/>
                  <a:gd name="T67" fmla="*/ 2092 h 10783"/>
                  <a:gd name="T68" fmla="*/ 13588 w 14832"/>
                  <a:gd name="T69" fmla="*/ 903 h 10783"/>
                  <a:gd name="T70" fmla="*/ 14461 w 14832"/>
                  <a:gd name="T71" fmla="*/ 947 h 10783"/>
                  <a:gd name="T72" fmla="*/ 14687 w 14832"/>
                  <a:gd name="T73" fmla="*/ 4434 h 10783"/>
                  <a:gd name="T74" fmla="*/ 12655 w 14832"/>
                  <a:gd name="T75" fmla="*/ 6662 h 10783"/>
                  <a:gd name="T76" fmla="*/ 10066 w 14832"/>
                  <a:gd name="T77" fmla="*/ 5712 h 10783"/>
                  <a:gd name="T78" fmla="*/ 9782 w 14832"/>
                  <a:gd name="T79" fmla="*/ 6353 h 10783"/>
                  <a:gd name="T80" fmla="*/ 11061 w 14832"/>
                  <a:gd name="T81" fmla="*/ 6977 h 10783"/>
                  <a:gd name="T82" fmla="*/ 10590 w 14832"/>
                  <a:gd name="T83" fmla="*/ 7698 h 10783"/>
                  <a:gd name="T84" fmla="*/ 8473 w 14832"/>
                  <a:gd name="T85" fmla="*/ 6622 h 10783"/>
                  <a:gd name="T86" fmla="*/ 8937 w 14832"/>
                  <a:gd name="T87" fmla="*/ 7279 h 10783"/>
                  <a:gd name="T88" fmla="*/ 8191 w 14832"/>
                  <a:gd name="T89" fmla="*/ 9163 h 10783"/>
                  <a:gd name="T90" fmla="*/ 6136 w 14832"/>
                  <a:gd name="T91" fmla="*/ 10756 h 10783"/>
                  <a:gd name="T92" fmla="*/ 10735 w 14832"/>
                  <a:gd name="T93" fmla="*/ 3102 h 10783"/>
                  <a:gd name="T94" fmla="*/ 10340 w 14832"/>
                  <a:gd name="T95" fmla="*/ 3073 h 10783"/>
                  <a:gd name="T96" fmla="*/ 10320 w 14832"/>
                  <a:gd name="T97" fmla="*/ 2657 h 10783"/>
                  <a:gd name="T98" fmla="*/ 9155 w 14832"/>
                  <a:gd name="T99" fmla="*/ 3323 h 10783"/>
                  <a:gd name="T100" fmla="*/ 9337 w 14832"/>
                  <a:gd name="T101" fmla="*/ 3385 h 10783"/>
                  <a:gd name="T102" fmla="*/ 9442 w 14832"/>
                  <a:gd name="T103" fmla="*/ 4031 h 10783"/>
                  <a:gd name="T104" fmla="*/ 6076 w 14832"/>
                  <a:gd name="T105" fmla="*/ 2490 h 10783"/>
                  <a:gd name="T106" fmla="*/ 6189 w 14832"/>
                  <a:gd name="T107" fmla="*/ 3093 h 10783"/>
                  <a:gd name="T108" fmla="*/ 7467 w 14832"/>
                  <a:gd name="T109" fmla="*/ 1842 h 10783"/>
                  <a:gd name="T110" fmla="*/ 6249 w 14832"/>
                  <a:gd name="T111" fmla="*/ 2025 h 10783"/>
                  <a:gd name="T112" fmla="*/ 5392 w 14832"/>
                  <a:gd name="T113" fmla="*/ 3950 h 10783"/>
                  <a:gd name="T114" fmla="*/ 9358 w 14832"/>
                  <a:gd name="T115" fmla="*/ 1916 h 10783"/>
                  <a:gd name="T116" fmla="*/ 8711 w 14832"/>
                  <a:gd name="T117" fmla="*/ 1875 h 10783"/>
                  <a:gd name="T118" fmla="*/ 8633 w 14832"/>
                  <a:gd name="T119" fmla="*/ 2505 h 10783"/>
                  <a:gd name="T120" fmla="*/ 13968 w 14832"/>
                  <a:gd name="T121" fmla="*/ 680 h 10783"/>
                  <a:gd name="T122" fmla="*/ 12994 w 14832"/>
                  <a:gd name="T123" fmla="*/ 1432 h 10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832" h="10783">
                    <a:moveTo>
                      <a:pt x="5570" y="10190"/>
                    </a:moveTo>
                    <a:lnTo>
                      <a:pt x="5549" y="10163"/>
                    </a:lnTo>
                    <a:lnTo>
                      <a:pt x="5529" y="10136"/>
                    </a:lnTo>
                    <a:lnTo>
                      <a:pt x="5510" y="10110"/>
                    </a:lnTo>
                    <a:lnTo>
                      <a:pt x="5491" y="10084"/>
                    </a:lnTo>
                    <a:lnTo>
                      <a:pt x="5458" y="10035"/>
                    </a:lnTo>
                    <a:lnTo>
                      <a:pt x="5429" y="9987"/>
                    </a:lnTo>
                    <a:lnTo>
                      <a:pt x="5403" y="9943"/>
                    </a:lnTo>
                    <a:lnTo>
                      <a:pt x="5381" y="9901"/>
                    </a:lnTo>
                    <a:lnTo>
                      <a:pt x="5363" y="9860"/>
                    </a:lnTo>
                    <a:lnTo>
                      <a:pt x="5347" y="9822"/>
                    </a:lnTo>
                    <a:lnTo>
                      <a:pt x="5335" y="9784"/>
                    </a:lnTo>
                    <a:lnTo>
                      <a:pt x="5327" y="9749"/>
                    </a:lnTo>
                    <a:lnTo>
                      <a:pt x="5321" y="9716"/>
                    </a:lnTo>
                    <a:lnTo>
                      <a:pt x="5317" y="9686"/>
                    </a:lnTo>
                    <a:lnTo>
                      <a:pt x="5316" y="9656"/>
                    </a:lnTo>
                    <a:lnTo>
                      <a:pt x="5319" y="9627"/>
                    </a:lnTo>
                    <a:lnTo>
                      <a:pt x="5323" y="9600"/>
                    </a:lnTo>
                    <a:lnTo>
                      <a:pt x="5329" y="9575"/>
                    </a:lnTo>
                    <a:lnTo>
                      <a:pt x="5337" y="9551"/>
                    </a:lnTo>
                    <a:lnTo>
                      <a:pt x="5347" y="9528"/>
                    </a:lnTo>
                    <a:lnTo>
                      <a:pt x="5360" y="9505"/>
                    </a:lnTo>
                    <a:lnTo>
                      <a:pt x="5373" y="9485"/>
                    </a:lnTo>
                    <a:lnTo>
                      <a:pt x="5388" y="9465"/>
                    </a:lnTo>
                    <a:lnTo>
                      <a:pt x="5404" y="9447"/>
                    </a:lnTo>
                    <a:lnTo>
                      <a:pt x="5421" y="9428"/>
                    </a:lnTo>
                    <a:lnTo>
                      <a:pt x="5439" y="9411"/>
                    </a:lnTo>
                    <a:lnTo>
                      <a:pt x="5479" y="9378"/>
                    </a:lnTo>
                    <a:lnTo>
                      <a:pt x="5519" y="9346"/>
                    </a:lnTo>
                    <a:lnTo>
                      <a:pt x="5561" y="9316"/>
                    </a:lnTo>
                    <a:lnTo>
                      <a:pt x="5602" y="9287"/>
                    </a:lnTo>
                    <a:lnTo>
                      <a:pt x="5685" y="9242"/>
                    </a:lnTo>
                    <a:lnTo>
                      <a:pt x="5769" y="9198"/>
                    </a:lnTo>
                    <a:lnTo>
                      <a:pt x="5809" y="9178"/>
                    </a:lnTo>
                    <a:lnTo>
                      <a:pt x="5849" y="9158"/>
                    </a:lnTo>
                    <a:lnTo>
                      <a:pt x="5888" y="9139"/>
                    </a:lnTo>
                    <a:lnTo>
                      <a:pt x="5926" y="9119"/>
                    </a:lnTo>
                    <a:lnTo>
                      <a:pt x="5961" y="9101"/>
                    </a:lnTo>
                    <a:lnTo>
                      <a:pt x="5995" y="9082"/>
                    </a:lnTo>
                    <a:lnTo>
                      <a:pt x="6026" y="9063"/>
                    </a:lnTo>
                    <a:lnTo>
                      <a:pt x="6054" y="9046"/>
                    </a:lnTo>
                    <a:lnTo>
                      <a:pt x="6078" y="9027"/>
                    </a:lnTo>
                    <a:lnTo>
                      <a:pt x="6100" y="9010"/>
                    </a:lnTo>
                    <a:lnTo>
                      <a:pt x="6119" y="8992"/>
                    </a:lnTo>
                    <a:lnTo>
                      <a:pt x="6126" y="8984"/>
                    </a:lnTo>
                    <a:lnTo>
                      <a:pt x="6132" y="8975"/>
                    </a:lnTo>
                    <a:lnTo>
                      <a:pt x="6137" y="8965"/>
                    </a:lnTo>
                    <a:lnTo>
                      <a:pt x="6142" y="8952"/>
                    </a:lnTo>
                    <a:lnTo>
                      <a:pt x="6147" y="8937"/>
                    </a:lnTo>
                    <a:lnTo>
                      <a:pt x="6152" y="8919"/>
                    </a:lnTo>
                    <a:lnTo>
                      <a:pt x="6155" y="8901"/>
                    </a:lnTo>
                    <a:lnTo>
                      <a:pt x="6158" y="8879"/>
                    </a:lnTo>
                    <a:lnTo>
                      <a:pt x="6161" y="8855"/>
                    </a:lnTo>
                    <a:lnTo>
                      <a:pt x="6163" y="8832"/>
                    </a:lnTo>
                    <a:lnTo>
                      <a:pt x="6165" y="8805"/>
                    </a:lnTo>
                    <a:lnTo>
                      <a:pt x="6167" y="8778"/>
                    </a:lnTo>
                    <a:lnTo>
                      <a:pt x="6168" y="8749"/>
                    </a:lnTo>
                    <a:lnTo>
                      <a:pt x="6169" y="8720"/>
                    </a:lnTo>
                    <a:lnTo>
                      <a:pt x="6170" y="8660"/>
                    </a:lnTo>
                    <a:lnTo>
                      <a:pt x="6171" y="8597"/>
                    </a:lnTo>
                    <a:lnTo>
                      <a:pt x="6170" y="8534"/>
                    </a:lnTo>
                    <a:lnTo>
                      <a:pt x="6169" y="8472"/>
                    </a:lnTo>
                    <a:lnTo>
                      <a:pt x="6168" y="8413"/>
                    </a:lnTo>
                    <a:lnTo>
                      <a:pt x="6167" y="8385"/>
                    </a:lnTo>
                    <a:lnTo>
                      <a:pt x="6167" y="8357"/>
                    </a:lnTo>
                    <a:lnTo>
                      <a:pt x="6166" y="8331"/>
                    </a:lnTo>
                    <a:lnTo>
                      <a:pt x="6165" y="8306"/>
                    </a:lnTo>
                    <a:lnTo>
                      <a:pt x="6165" y="8283"/>
                    </a:lnTo>
                    <a:lnTo>
                      <a:pt x="6164" y="8262"/>
                    </a:lnTo>
                    <a:lnTo>
                      <a:pt x="6164" y="8241"/>
                    </a:lnTo>
                    <a:lnTo>
                      <a:pt x="6163" y="8224"/>
                    </a:lnTo>
                    <a:lnTo>
                      <a:pt x="6163" y="8210"/>
                    </a:lnTo>
                    <a:lnTo>
                      <a:pt x="6163" y="8196"/>
                    </a:lnTo>
                    <a:lnTo>
                      <a:pt x="6160" y="8220"/>
                    </a:lnTo>
                    <a:lnTo>
                      <a:pt x="6155" y="8245"/>
                    </a:lnTo>
                    <a:lnTo>
                      <a:pt x="6150" y="8270"/>
                    </a:lnTo>
                    <a:lnTo>
                      <a:pt x="6142" y="8296"/>
                    </a:lnTo>
                    <a:lnTo>
                      <a:pt x="6134" y="8322"/>
                    </a:lnTo>
                    <a:lnTo>
                      <a:pt x="6124" y="8349"/>
                    </a:lnTo>
                    <a:lnTo>
                      <a:pt x="6112" y="8376"/>
                    </a:lnTo>
                    <a:lnTo>
                      <a:pt x="6100" y="8403"/>
                    </a:lnTo>
                    <a:lnTo>
                      <a:pt x="6087" y="8431"/>
                    </a:lnTo>
                    <a:lnTo>
                      <a:pt x="6070" y="8459"/>
                    </a:lnTo>
                    <a:lnTo>
                      <a:pt x="6054" y="8486"/>
                    </a:lnTo>
                    <a:lnTo>
                      <a:pt x="6034" y="8512"/>
                    </a:lnTo>
                    <a:lnTo>
                      <a:pt x="6013" y="8539"/>
                    </a:lnTo>
                    <a:lnTo>
                      <a:pt x="5992" y="8566"/>
                    </a:lnTo>
                    <a:lnTo>
                      <a:pt x="5967" y="8592"/>
                    </a:lnTo>
                    <a:lnTo>
                      <a:pt x="5941" y="8616"/>
                    </a:lnTo>
                    <a:lnTo>
                      <a:pt x="5913" y="8641"/>
                    </a:lnTo>
                    <a:lnTo>
                      <a:pt x="5883" y="8665"/>
                    </a:lnTo>
                    <a:lnTo>
                      <a:pt x="5851" y="8687"/>
                    </a:lnTo>
                    <a:lnTo>
                      <a:pt x="5817" y="8709"/>
                    </a:lnTo>
                    <a:lnTo>
                      <a:pt x="5781" y="8730"/>
                    </a:lnTo>
                    <a:lnTo>
                      <a:pt x="5742" y="8748"/>
                    </a:lnTo>
                    <a:lnTo>
                      <a:pt x="5702" y="8767"/>
                    </a:lnTo>
                    <a:lnTo>
                      <a:pt x="5659" y="8783"/>
                    </a:lnTo>
                    <a:lnTo>
                      <a:pt x="5614" y="8798"/>
                    </a:lnTo>
                    <a:lnTo>
                      <a:pt x="5566" y="8811"/>
                    </a:lnTo>
                    <a:lnTo>
                      <a:pt x="5516" y="8822"/>
                    </a:lnTo>
                    <a:lnTo>
                      <a:pt x="5463" y="8833"/>
                    </a:lnTo>
                    <a:lnTo>
                      <a:pt x="5408" y="8840"/>
                    </a:lnTo>
                    <a:lnTo>
                      <a:pt x="5351" y="8846"/>
                    </a:lnTo>
                    <a:lnTo>
                      <a:pt x="5291" y="8849"/>
                    </a:lnTo>
                    <a:lnTo>
                      <a:pt x="5228" y="8850"/>
                    </a:lnTo>
                    <a:lnTo>
                      <a:pt x="5166" y="8850"/>
                    </a:lnTo>
                    <a:lnTo>
                      <a:pt x="5088" y="8846"/>
                    </a:lnTo>
                    <a:lnTo>
                      <a:pt x="5015" y="8839"/>
                    </a:lnTo>
                    <a:lnTo>
                      <a:pt x="4945" y="8829"/>
                    </a:lnTo>
                    <a:lnTo>
                      <a:pt x="4879" y="8815"/>
                    </a:lnTo>
                    <a:lnTo>
                      <a:pt x="4816" y="8801"/>
                    </a:lnTo>
                    <a:lnTo>
                      <a:pt x="4755" y="8783"/>
                    </a:lnTo>
                    <a:lnTo>
                      <a:pt x="4698" y="8764"/>
                    </a:lnTo>
                    <a:lnTo>
                      <a:pt x="4644" y="8743"/>
                    </a:lnTo>
                    <a:lnTo>
                      <a:pt x="4594" y="8719"/>
                    </a:lnTo>
                    <a:lnTo>
                      <a:pt x="4546" y="8696"/>
                    </a:lnTo>
                    <a:lnTo>
                      <a:pt x="4501" y="8670"/>
                    </a:lnTo>
                    <a:lnTo>
                      <a:pt x="4459" y="8643"/>
                    </a:lnTo>
                    <a:lnTo>
                      <a:pt x="4419" y="8614"/>
                    </a:lnTo>
                    <a:lnTo>
                      <a:pt x="4382" y="8587"/>
                    </a:lnTo>
                    <a:lnTo>
                      <a:pt x="4348" y="8557"/>
                    </a:lnTo>
                    <a:lnTo>
                      <a:pt x="4316" y="8527"/>
                    </a:lnTo>
                    <a:lnTo>
                      <a:pt x="4287" y="8497"/>
                    </a:lnTo>
                    <a:lnTo>
                      <a:pt x="4259" y="8467"/>
                    </a:lnTo>
                    <a:lnTo>
                      <a:pt x="4235" y="8436"/>
                    </a:lnTo>
                    <a:lnTo>
                      <a:pt x="4212" y="8407"/>
                    </a:lnTo>
                    <a:lnTo>
                      <a:pt x="4191" y="8377"/>
                    </a:lnTo>
                    <a:lnTo>
                      <a:pt x="4172" y="8349"/>
                    </a:lnTo>
                    <a:lnTo>
                      <a:pt x="4155" y="8321"/>
                    </a:lnTo>
                    <a:lnTo>
                      <a:pt x="4140" y="8294"/>
                    </a:lnTo>
                    <a:lnTo>
                      <a:pt x="4126" y="8267"/>
                    </a:lnTo>
                    <a:lnTo>
                      <a:pt x="4115" y="8244"/>
                    </a:lnTo>
                    <a:lnTo>
                      <a:pt x="4105" y="8220"/>
                    </a:lnTo>
                    <a:lnTo>
                      <a:pt x="4096" y="8198"/>
                    </a:lnTo>
                    <a:lnTo>
                      <a:pt x="4089" y="8179"/>
                    </a:lnTo>
                    <a:lnTo>
                      <a:pt x="4083" y="8161"/>
                    </a:lnTo>
                    <a:lnTo>
                      <a:pt x="4078" y="8147"/>
                    </a:lnTo>
                    <a:lnTo>
                      <a:pt x="4075" y="8133"/>
                    </a:lnTo>
                    <a:lnTo>
                      <a:pt x="4078" y="8158"/>
                    </a:lnTo>
                    <a:lnTo>
                      <a:pt x="4080" y="8186"/>
                    </a:lnTo>
                    <a:lnTo>
                      <a:pt x="4083" y="8216"/>
                    </a:lnTo>
                    <a:lnTo>
                      <a:pt x="4085" y="8248"/>
                    </a:lnTo>
                    <a:lnTo>
                      <a:pt x="4087" y="8283"/>
                    </a:lnTo>
                    <a:lnTo>
                      <a:pt x="4089" y="8319"/>
                    </a:lnTo>
                    <a:lnTo>
                      <a:pt x="4090" y="8357"/>
                    </a:lnTo>
                    <a:lnTo>
                      <a:pt x="4092" y="8397"/>
                    </a:lnTo>
                    <a:lnTo>
                      <a:pt x="4093" y="8438"/>
                    </a:lnTo>
                    <a:lnTo>
                      <a:pt x="4094" y="8479"/>
                    </a:lnTo>
                    <a:lnTo>
                      <a:pt x="4096" y="8567"/>
                    </a:lnTo>
                    <a:lnTo>
                      <a:pt x="4097" y="8656"/>
                    </a:lnTo>
                    <a:lnTo>
                      <a:pt x="4098" y="8745"/>
                    </a:lnTo>
                    <a:lnTo>
                      <a:pt x="4097" y="8834"/>
                    </a:lnTo>
                    <a:lnTo>
                      <a:pt x="4097" y="8877"/>
                    </a:lnTo>
                    <a:lnTo>
                      <a:pt x="4096" y="8919"/>
                    </a:lnTo>
                    <a:lnTo>
                      <a:pt x="4095" y="8960"/>
                    </a:lnTo>
                    <a:lnTo>
                      <a:pt x="4094" y="9001"/>
                    </a:lnTo>
                    <a:lnTo>
                      <a:pt x="4093" y="9039"/>
                    </a:lnTo>
                    <a:lnTo>
                      <a:pt x="4092" y="9076"/>
                    </a:lnTo>
                    <a:lnTo>
                      <a:pt x="4090" y="9111"/>
                    </a:lnTo>
                    <a:lnTo>
                      <a:pt x="4089" y="9144"/>
                    </a:lnTo>
                    <a:lnTo>
                      <a:pt x="4087" y="9175"/>
                    </a:lnTo>
                    <a:lnTo>
                      <a:pt x="4085" y="9202"/>
                    </a:lnTo>
                    <a:lnTo>
                      <a:pt x="4083" y="9228"/>
                    </a:lnTo>
                    <a:lnTo>
                      <a:pt x="4080" y="9251"/>
                    </a:lnTo>
                    <a:lnTo>
                      <a:pt x="4078" y="9270"/>
                    </a:lnTo>
                    <a:lnTo>
                      <a:pt x="4075" y="9287"/>
                    </a:lnTo>
                    <a:lnTo>
                      <a:pt x="4071" y="9299"/>
                    </a:lnTo>
                    <a:lnTo>
                      <a:pt x="4066" y="9315"/>
                    </a:lnTo>
                    <a:lnTo>
                      <a:pt x="4060" y="9331"/>
                    </a:lnTo>
                    <a:lnTo>
                      <a:pt x="4052" y="9350"/>
                    </a:lnTo>
                    <a:lnTo>
                      <a:pt x="4044" y="9370"/>
                    </a:lnTo>
                    <a:lnTo>
                      <a:pt x="4034" y="9392"/>
                    </a:lnTo>
                    <a:lnTo>
                      <a:pt x="4024" y="9415"/>
                    </a:lnTo>
                    <a:lnTo>
                      <a:pt x="4013" y="9439"/>
                    </a:lnTo>
                    <a:lnTo>
                      <a:pt x="4000" y="9464"/>
                    </a:lnTo>
                    <a:lnTo>
                      <a:pt x="3988" y="9491"/>
                    </a:lnTo>
                    <a:lnTo>
                      <a:pt x="3961" y="9546"/>
                    </a:lnTo>
                    <a:lnTo>
                      <a:pt x="3932" y="9602"/>
                    </a:lnTo>
                    <a:lnTo>
                      <a:pt x="3903" y="9661"/>
                    </a:lnTo>
                    <a:lnTo>
                      <a:pt x="3874" y="9720"/>
                    </a:lnTo>
                    <a:lnTo>
                      <a:pt x="3845" y="9776"/>
                    </a:lnTo>
                    <a:lnTo>
                      <a:pt x="3819" y="9831"/>
                    </a:lnTo>
                    <a:lnTo>
                      <a:pt x="3806" y="9858"/>
                    </a:lnTo>
                    <a:lnTo>
                      <a:pt x="3794" y="9883"/>
                    </a:lnTo>
                    <a:lnTo>
                      <a:pt x="3782" y="9907"/>
                    </a:lnTo>
                    <a:lnTo>
                      <a:pt x="3772" y="9930"/>
                    </a:lnTo>
                    <a:lnTo>
                      <a:pt x="3763" y="9951"/>
                    </a:lnTo>
                    <a:lnTo>
                      <a:pt x="3755" y="9972"/>
                    </a:lnTo>
                    <a:lnTo>
                      <a:pt x="3746" y="9990"/>
                    </a:lnTo>
                    <a:lnTo>
                      <a:pt x="3740" y="10007"/>
                    </a:lnTo>
                    <a:lnTo>
                      <a:pt x="3736" y="10022"/>
                    </a:lnTo>
                    <a:lnTo>
                      <a:pt x="3732" y="10035"/>
                    </a:lnTo>
                    <a:lnTo>
                      <a:pt x="3729" y="10047"/>
                    </a:lnTo>
                    <a:lnTo>
                      <a:pt x="3727" y="10061"/>
                    </a:lnTo>
                    <a:lnTo>
                      <a:pt x="3726" y="10075"/>
                    </a:lnTo>
                    <a:lnTo>
                      <a:pt x="3724" y="10091"/>
                    </a:lnTo>
                    <a:lnTo>
                      <a:pt x="3722" y="10125"/>
                    </a:lnTo>
                    <a:lnTo>
                      <a:pt x="3720" y="10163"/>
                    </a:lnTo>
                    <a:lnTo>
                      <a:pt x="3719" y="10203"/>
                    </a:lnTo>
                    <a:lnTo>
                      <a:pt x="3718" y="10244"/>
                    </a:lnTo>
                    <a:lnTo>
                      <a:pt x="3716" y="10287"/>
                    </a:lnTo>
                    <a:lnTo>
                      <a:pt x="3712" y="10331"/>
                    </a:lnTo>
                    <a:lnTo>
                      <a:pt x="3707" y="10375"/>
                    </a:lnTo>
                    <a:lnTo>
                      <a:pt x="3699" y="10418"/>
                    </a:lnTo>
                    <a:lnTo>
                      <a:pt x="3688" y="10459"/>
                    </a:lnTo>
                    <a:lnTo>
                      <a:pt x="3675" y="10499"/>
                    </a:lnTo>
                    <a:lnTo>
                      <a:pt x="3667" y="10519"/>
                    </a:lnTo>
                    <a:lnTo>
                      <a:pt x="3658" y="10536"/>
                    </a:lnTo>
                    <a:lnTo>
                      <a:pt x="3646" y="10554"/>
                    </a:lnTo>
                    <a:lnTo>
                      <a:pt x="3635" y="10571"/>
                    </a:lnTo>
                    <a:lnTo>
                      <a:pt x="3622" y="10587"/>
                    </a:lnTo>
                    <a:lnTo>
                      <a:pt x="3608" y="10601"/>
                    </a:lnTo>
                    <a:lnTo>
                      <a:pt x="3592" y="10615"/>
                    </a:lnTo>
                    <a:lnTo>
                      <a:pt x="3576" y="10627"/>
                    </a:lnTo>
                    <a:lnTo>
                      <a:pt x="3564" y="10633"/>
                    </a:lnTo>
                    <a:lnTo>
                      <a:pt x="3550" y="10638"/>
                    </a:lnTo>
                    <a:lnTo>
                      <a:pt x="3535" y="10645"/>
                    </a:lnTo>
                    <a:lnTo>
                      <a:pt x="3518" y="10650"/>
                    </a:lnTo>
                    <a:lnTo>
                      <a:pt x="3501" y="10655"/>
                    </a:lnTo>
                    <a:lnTo>
                      <a:pt x="3481" y="10660"/>
                    </a:lnTo>
                    <a:lnTo>
                      <a:pt x="3461" y="10665"/>
                    </a:lnTo>
                    <a:lnTo>
                      <a:pt x="3440" y="10669"/>
                    </a:lnTo>
                    <a:lnTo>
                      <a:pt x="3417" y="10673"/>
                    </a:lnTo>
                    <a:lnTo>
                      <a:pt x="3394" y="10678"/>
                    </a:lnTo>
                    <a:lnTo>
                      <a:pt x="3344" y="10684"/>
                    </a:lnTo>
                    <a:lnTo>
                      <a:pt x="3290" y="10688"/>
                    </a:lnTo>
                    <a:lnTo>
                      <a:pt x="3233" y="10689"/>
                    </a:lnTo>
                    <a:lnTo>
                      <a:pt x="3168" y="10688"/>
                    </a:lnTo>
                    <a:lnTo>
                      <a:pt x="3102" y="10684"/>
                    </a:lnTo>
                    <a:lnTo>
                      <a:pt x="3035" y="10676"/>
                    </a:lnTo>
                    <a:lnTo>
                      <a:pt x="2966" y="10667"/>
                    </a:lnTo>
                    <a:lnTo>
                      <a:pt x="2897" y="10656"/>
                    </a:lnTo>
                    <a:lnTo>
                      <a:pt x="2828" y="10641"/>
                    </a:lnTo>
                    <a:lnTo>
                      <a:pt x="2757" y="10626"/>
                    </a:lnTo>
                    <a:lnTo>
                      <a:pt x="2687" y="10607"/>
                    </a:lnTo>
                    <a:lnTo>
                      <a:pt x="2617" y="10588"/>
                    </a:lnTo>
                    <a:lnTo>
                      <a:pt x="2547" y="10566"/>
                    </a:lnTo>
                    <a:lnTo>
                      <a:pt x="2478" y="10544"/>
                    </a:lnTo>
                    <a:lnTo>
                      <a:pt x="2408" y="10519"/>
                    </a:lnTo>
                    <a:lnTo>
                      <a:pt x="2340" y="10493"/>
                    </a:lnTo>
                    <a:lnTo>
                      <a:pt x="2273" y="10466"/>
                    </a:lnTo>
                    <a:lnTo>
                      <a:pt x="2207" y="10438"/>
                    </a:lnTo>
                    <a:lnTo>
                      <a:pt x="2142" y="10409"/>
                    </a:lnTo>
                    <a:lnTo>
                      <a:pt x="2119" y="10398"/>
                    </a:lnTo>
                    <a:lnTo>
                      <a:pt x="2095" y="10389"/>
                    </a:lnTo>
                    <a:lnTo>
                      <a:pt x="2068" y="10380"/>
                    </a:lnTo>
                    <a:lnTo>
                      <a:pt x="2041" y="10371"/>
                    </a:lnTo>
                    <a:lnTo>
                      <a:pt x="1986" y="10350"/>
                    </a:lnTo>
                    <a:lnTo>
                      <a:pt x="1959" y="10340"/>
                    </a:lnTo>
                    <a:lnTo>
                      <a:pt x="1935" y="10328"/>
                    </a:lnTo>
                    <a:lnTo>
                      <a:pt x="1910" y="10315"/>
                    </a:lnTo>
                    <a:lnTo>
                      <a:pt x="1888" y="10302"/>
                    </a:lnTo>
                    <a:lnTo>
                      <a:pt x="1869" y="10286"/>
                    </a:lnTo>
                    <a:lnTo>
                      <a:pt x="1852" y="10270"/>
                    </a:lnTo>
                    <a:lnTo>
                      <a:pt x="1839" y="10251"/>
                    </a:lnTo>
                    <a:lnTo>
                      <a:pt x="1833" y="10242"/>
                    </a:lnTo>
                    <a:lnTo>
                      <a:pt x="1828" y="10230"/>
                    </a:lnTo>
                    <a:lnTo>
                      <a:pt x="1825" y="10220"/>
                    </a:lnTo>
                    <a:lnTo>
                      <a:pt x="1823" y="10208"/>
                    </a:lnTo>
                    <a:lnTo>
                      <a:pt x="1823" y="10195"/>
                    </a:lnTo>
                    <a:lnTo>
                      <a:pt x="1823" y="10183"/>
                    </a:lnTo>
                    <a:lnTo>
                      <a:pt x="1826" y="10147"/>
                    </a:lnTo>
                    <a:lnTo>
                      <a:pt x="1831" y="10109"/>
                    </a:lnTo>
                    <a:lnTo>
                      <a:pt x="1838" y="10069"/>
                    </a:lnTo>
                    <a:lnTo>
                      <a:pt x="1845" y="10027"/>
                    </a:lnTo>
                    <a:lnTo>
                      <a:pt x="1853" y="9983"/>
                    </a:lnTo>
                    <a:lnTo>
                      <a:pt x="1862" y="9938"/>
                    </a:lnTo>
                    <a:lnTo>
                      <a:pt x="1873" y="9892"/>
                    </a:lnTo>
                    <a:lnTo>
                      <a:pt x="1883" y="9844"/>
                    </a:lnTo>
                    <a:lnTo>
                      <a:pt x="1908" y="9748"/>
                    </a:lnTo>
                    <a:lnTo>
                      <a:pt x="1934" y="9651"/>
                    </a:lnTo>
                    <a:lnTo>
                      <a:pt x="1961" y="9553"/>
                    </a:lnTo>
                    <a:lnTo>
                      <a:pt x="1989" y="9458"/>
                    </a:lnTo>
                    <a:lnTo>
                      <a:pt x="2003" y="9412"/>
                    </a:lnTo>
                    <a:lnTo>
                      <a:pt x="2017" y="9366"/>
                    </a:lnTo>
                    <a:lnTo>
                      <a:pt x="2031" y="9323"/>
                    </a:lnTo>
                    <a:lnTo>
                      <a:pt x="2044" y="9281"/>
                    </a:lnTo>
                    <a:lnTo>
                      <a:pt x="2056" y="9241"/>
                    </a:lnTo>
                    <a:lnTo>
                      <a:pt x="2069" y="9202"/>
                    </a:lnTo>
                    <a:lnTo>
                      <a:pt x="2081" y="9167"/>
                    </a:lnTo>
                    <a:lnTo>
                      <a:pt x="2091" y="9133"/>
                    </a:lnTo>
                    <a:lnTo>
                      <a:pt x="2102" y="9104"/>
                    </a:lnTo>
                    <a:lnTo>
                      <a:pt x="2112" y="9076"/>
                    </a:lnTo>
                    <a:lnTo>
                      <a:pt x="2120" y="9051"/>
                    </a:lnTo>
                    <a:lnTo>
                      <a:pt x="2128" y="9029"/>
                    </a:lnTo>
                    <a:lnTo>
                      <a:pt x="2134" y="9012"/>
                    </a:lnTo>
                    <a:lnTo>
                      <a:pt x="2139" y="8999"/>
                    </a:lnTo>
                    <a:lnTo>
                      <a:pt x="2140" y="8993"/>
                    </a:lnTo>
                    <a:lnTo>
                      <a:pt x="2142" y="8988"/>
                    </a:lnTo>
                    <a:lnTo>
                      <a:pt x="2143" y="8985"/>
                    </a:lnTo>
                    <a:lnTo>
                      <a:pt x="2144" y="8983"/>
                    </a:lnTo>
                    <a:lnTo>
                      <a:pt x="2144" y="8982"/>
                    </a:lnTo>
                    <a:lnTo>
                      <a:pt x="2142" y="8980"/>
                    </a:lnTo>
                    <a:lnTo>
                      <a:pt x="2140" y="8977"/>
                    </a:lnTo>
                    <a:lnTo>
                      <a:pt x="2137" y="8972"/>
                    </a:lnTo>
                    <a:lnTo>
                      <a:pt x="2133" y="8966"/>
                    </a:lnTo>
                    <a:lnTo>
                      <a:pt x="2128" y="8957"/>
                    </a:lnTo>
                    <a:lnTo>
                      <a:pt x="2122" y="8949"/>
                    </a:lnTo>
                    <a:lnTo>
                      <a:pt x="2115" y="8939"/>
                    </a:lnTo>
                    <a:lnTo>
                      <a:pt x="2108" y="8926"/>
                    </a:lnTo>
                    <a:lnTo>
                      <a:pt x="2100" y="8914"/>
                    </a:lnTo>
                    <a:lnTo>
                      <a:pt x="2091" y="8901"/>
                    </a:lnTo>
                    <a:lnTo>
                      <a:pt x="2082" y="8885"/>
                    </a:lnTo>
                    <a:lnTo>
                      <a:pt x="2072" y="8869"/>
                    </a:lnTo>
                    <a:lnTo>
                      <a:pt x="2061" y="8851"/>
                    </a:lnTo>
                    <a:lnTo>
                      <a:pt x="2049" y="8834"/>
                    </a:lnTo>
                    <a:lnTo>
                      <a:pt x="2037" y="8814"/>
                    </a:lnTo>
                    <a:lnTo>
                      <a:pt x="2011" y="8772"/>
                    </a:lnTo>
                    <a:lnTo>
                      <a:pt x="1983" y="8727"/>
                    </a:lnTo>
                    <a:lnTo>
                      <a:pt x="1953" y="8677"/>
                    </a:lnTo>
                    <a:lnTo>
                      <a:pt x="1922" y="8624"/>
                    </a:lnTo>
                    <a:lnTo>
                      <a:pt x="1888" y="8568"/>
                    </a:lnTo>
                    <a:lnTo>
                      <a:pt x="1854" y="8509"/>
                    </a:lnTo>
                    <a:lnTo>
                      <a:pt x="1818" y="8447"/>
                    </a:lnTo>
                    <a:lnTo>
                      <a:pt x="1781" y="8384"/>
                    </a:lnTo>
                    <a:lnTo>
                      <a:pt x="1744" y="8317"/>
                    </a:lnTo>
                    <a:lnTo>
                      <a:pt x="1704" y="8248"/>
                    </a:lnTo>
                    <a:lnTo>
                      <a:pt x="1666" y="8178"/>
                    </a:lnTo>
                    <a:lnTo>
                      <a:pt x="1627" y="8106"/>
                    </a:lnTo>
                    <a:lnTo>
                      <a:pt x="1588" y="8032"/>
                    </a:lnTo>
                    <a:lnTo>
                      <a:pt x="1548" y="7958"/>
                    </a:lnTo>
                    <a:lnTo>
                      <a:pt x="1472" y="7807"/>
                    </a:lnTo>
                    <a:lnTo>
                      <a:pt x="1435" y="7730"/>
                    </a:lnTo>
                    <a:lnTo>
                      <a:pt x="1398" y="7653"/>
                    </a:lnTo>
                    <a:lnTo>
                      <a:pt x="1363" y="7576"/>
                    </a:lnTo>
                    <a:lnTo>
                      <a:pt x="1329" y="7500"/>
                    </a:lnTo>
                    <a:lnTo>
                      <a:pt x="1296" y="7423"/>
                    </a:lnTo>
                    <a:lnTo>
                      <a:pt x="1265" y="7347"/>
                    </a:lnTo>
                    <a:lnTo>
                      <a:pt x="1235" y="7273"/>
                    </a:lnTo>
                    <a:lnTo>
                      <a:pt x="1208" y="7199"/>
                    </a:lnTo>
                    <a:lnTo>
                      <a:pt x="1183" y="7125"/>
                    </a:lnTo>
                    <a:lnTo>
                      <a:pt x="1161" y="7050"/>
                    </a:lnTo>
                    <a:lnTo>
                      <a:pt x="1142" y="6972"/>
                    </a:lnTo>
                    <a:lnTo>
                      <a:pt x="1124" y="6893"/>
                    </a:lnTo>
                    <a:lnTo>
                      <a:pt x="1110" y="6814"/>
                    </a:lnTo>
                    <a:lnTo>
                      <a:pt x="1097" y="6735"/>
                    </a:lnTo>
                    <a:lnTo>
                      <a:pt x="1088" y="6653"/>
                    </a:lnTo>
                    <a:lnTo>
                      <a:pt x="1080" y="6573"/>
                    </a:lnTo>
                    <a:lnTo>
                      <a:pt x="1074" y="6492"/>
                    </a:lnTo>
                    <a:lnTo>
                      <a:pt x="1068" y="6412"/>
                    </a:lnTo>
                    <a:lnTo>
                      <a:pt x="1066" y="6333"/>
                    </a:lnTo>
                    <a:lnTo>
                      <a:pt x="1064" y="6255"/>
                    </a:lnTo>
                    <a:lnTo>
                      <a:pt x="1064" y="6177"/>
                    </a:lnTo>
                    <a:lnTo>
                      <a:pt x="1065" y="6102"/>
                    </a:lnTo>
                    <a:lnTo>
                      <a:pt x="1067" y="6028"/>
                    </a:lnTo>
                    <a:lnTo>
                      <a:pt x="1072" y="5956"/>
                    </a:lnTo>
                    <a:lnTo>
                      <a:pt x="1075" y="5887"/>
                    </a:lnTo>
                    <a:lnTo>
                      <a:pt x="1080" y="5819"/>
                    </a:lnTo>
                    <a:lnTo>
                      <a:pt x="1085" y="5755"/>
                    </a:lnTo>
                    <a:lnTo>
                      <a:pt x="1091" y="5694"/>
                    </a:lnTo>
                    <a:lnTo>
                      <a:pt x="1096" y="5635"/>
                    </a:lnTo>
                    <a:lnTo>
                      <a:pt x="1103" y="5582"/>
                    </a:lnTo>
                    <a:lnTo>
                      <a:pt x="1106" y="5556"/>
                    </a:lnTo>
                    <a:lnTo>
                      <a:pt x="1109" y="5531"/>
                    </a:lnTo>
                    <a:lnTo>
                      <a:pt x="1112" y="5508"/>
                    </a:lnTo>
                    <a:lnTo>
                      <a:pt x="1115" y="5485"/>
                    </a:lnTo>
                    <a:lnTo>
                      <a:pt x="1118" y="5463"/>
                    </a:lnTo>
                    <a:lnTo>
                      <a:pt x="1121" y="5443"/>
                    </a:lnTo>
                    <a:lnTo>
                      <a:pt x="1124" y="5424"/>
                    </a:lnTo>
                    <a:lnTo>
                      <a:pt x="1126" y="5407"/>
                    </a:lnTo>
                    <a:lnTo>
                      <a:pt x="1129" y="5389"/>
                    </a:lnTo>
                    <a:lnTo>
                      <a:pt x="1131" y="5374"/>
                    </a:lnTo>
                    <a:lnTo>
                      <a:pt x="1133" y="5360"/>
                    </a:lnTo>
                    <a:lnTo>
                      <a:pt x="1136" y="5347"/>
                    </a:lnTo>
                    <a:lnTo>
                      <a:pt x="1138" y="5336"/>
                    </a:lnTo>
                    <a:lnTo>
                      <a:pt x="1140" y="5326"/>
                    </a:lnTo>
                    <a:lnTo>
                      <a:pt x="1141" y="5317"/>
                    </a:lnTo>
                    <a:lnTo>
                      <a:pt x="1143" y="5310"/>
                    </a:lnTo>
                    <a:lnTo>
                      <a:pt x="1144" y="5305"/>
                    </a:lnTo>
                    <a:lnTo>
                      <a:pt x="1144" y="5301"/>
                    </a:lnTo>
                    <a:lnTo>
                      <a:pt x="1145" y="5299"/>
                    </a:lnTo>
                    <a:lnTo>
                      <a:pt x="1145" y="5298"/>
                    </a:lnTo>
                    <a:lnTo>
                      <a:pt x="1144" y="5299"/>
                    </a:lnTo>
                    <a:lnTo>
                      <a:pt x="1141" y="5301"/>
                    </a:lnTo>
                    <a:lnTo>
                      <a:pt x="1136" y="5304"/>
                    </a:lnTo>
                    <a:lnTo>
                      <a:pt x="1127" y="5308"/>
                    </a:lnTo>
                    <a:lnTo>
                      <a:pt x="1118" y="5312"/>
                    </a:lnTo>
                    <a:lnTo>
                      <a:pt x="1106" y="5317"/>
                    </a:lnTo>
                    <a:lnTo>
                      <a:pt x="1091" y="5323"/>
                    </a:lnTo>
                    <a:lnTo>
                      <a:pt x="1075" y="5330"/>
                    </a:lnTo>
                    <a:lnTo>
                      <a:pt x="1056" y="5335"/>
                    </a:lnTo>
                    <a:lnTo>
                      <a:pt x="1035" y="5341"/>
                    </a:lnTo>
                    <a:lnTo>
                      <a:pt x="1013" y="5346"/>
                    </a:lnTo>
                    <a:lnTo>
                      <a:pt x="988" y="5351"/>
                    </a:lnTo>
                    <a:lnTo>
                      <a:pt x="960" y="5354"/>
                    </a:lnTo>
                    <a:lnTo>
                      <a:pt x="931" y="5357"/>
                    </a:lnTo>
                    <a:lnTo>
                      <a:pt x="899" y="5359"/>
                    </a:lnTo>
                    <a:lnTo>
                      <a:pt x="865" y="5360"/>
                    </a:lnTo>
                    <a:lnTo>
                      <a:pt x="829" y="5359"/>
                    </a:lnTo>
                    <a:lnTo>
                      <a:pt x="789" y="5355"/>
                    </a:lnTo>
                    <a:lnTo>
                      <a:pt x="746" y="5349"/>
                    </a:lnTo>
                    <a:lnTo>
                      <a:pt x="701" y="5341"/>
                    </a:lnTo>
                    <a:lnTo>
                      <a:pt x="652" y="5332"/>
                    </a:lnTo>
                    <a:lnTo>
                      <a:pt x="602" y="5320"/>
                    </a:lnTo>
                    <a:lnTo>
                      <a:pt x="547" y="5309"/>
                    </a:lnTo>
                    <a:lnTo>
                      <a:pt x="490" y="5298"/>
                    </a:lnTo>
                    <a:lnTo>
                      <a:pt x="459" y="5282"/>
                    </a:lnTo>
                    <a:lnTo>
                      <a:pt x="430" y="5264"/>
                    </a:lnTo>
                    <a:lnTo>
                      <a:pt x="403" y="5244"/>
                    </a:lnTo>
                    <a:lnTo>
                      <a:pt x="377" y="5222"/>
                    </a:lnTo>
                    <a:lnTo>
                      <a:pt x="353" y="5199"/>
                    </a:lnTo>
                    <a:lnTo>
                      <a:pt x="331" y="5174"/>
                    </a:lnTo>
                    <a:lnTo>
                      <a:pt x="311" y="5147"/>
                    </a:lnTo>
                    <a:lnTo>
                      <a:pt x="292" y="5120"/>
                    </a:lnTo>
                    <a:lnTo>
                      <a:pt x="275" y="5092"/>
                    </a:lnTo>
                    <a:lnTo>
                      <a:pt x="259" y="5063"/>
                    </a:lnTo>
                    <a:lnTo>
                      <a:pt x="245" y="5033"/>
                    </a:lnTo>
                    <a:lnTo>
                      <a:pt x="231" y="5002"/>
                    </a:lnTo>
                    <a:lnTo>
                      <a:pt x="220" y="4972"/>
                    </a:lnTo>
                    <a:lnTo>
                      <a:pt x="209" y="4941"/>
                    </a:lnTo>
                    <a:lnTo>
                      <a:pt x="199" y="4911"/>
                    </a:lnTo>
                    <a:lnTo>
                      <a:pt x="191" y="4880"/>
                    </a:lnTo>
                    <a:lnTo>
                      <a:pt x="177" y="4822"/>
                    </a:lnTo>
                    <a:lnTo>
                      <a:pt x="170" y="4794"/>
                    </a:lnTo>
                    <a:lnTo>
                      <a:pt x="166" y="4766"/>
                    </a:lnTo>
                    <a:lnTo>
                      <a:pt x="162" y="4740"/>
                    </a:lnTo>
                    <a:lnTo>
                      <a:pt x="158" y="4716"/>
                    </a:lnTo>
                    <a:lnTo>
                      <a:pt x="155" y="4692"/>
                    </a:lnTo>
                    <a:lnTo>
                      <a:pt x="153" y="4671"/>
                    </a:lnTo>
                    <a:lnTo>
                      <a:pt x="152" y="4651"/>
                    </a:lnTo>
                    <a:lnTo>
                      <a:pt x="150" y="4633"/>
                    </a:lnTo>
                    <a:lnTo>
                      <a:pt x="149" y="4618"/>
                    </a:lnTo>
                    <a:lnTo>
                      <a:pt x="149" y="4605"/>
                    </a:lnTo>
                    <a:lnTo>
                      <a:pt x="148" y="4595"/>
                    </a:lnTo>
                    <a:lnTo>
                      <a:pt x="148" y="4587"/>
                    </a:lnTo>
                    <a:lnTo>
                      <a:pt x="148" y="4583"/>
                    </a:lnTo>
                    <a:lnTo>
                      <a:pt x="148" y="4581"/>
                    </a:lnTo>
                    <a:lnTo>
                      <a:pt x="147" y="4581"/>
                    </a:lnTo>
                    <a:lnTo>
                      <a:pt x="146" y="4580"/>
                    </a:lnTo>
                    <a:lnTo>
                      <a:pt x="142" y="4578"/>
                    </a:lnTo>
                    <a:lnTo>
                      <a:pt x="138" y="4575"/>
                    </a:lnTo>
                    <a:lnTo>
                      <a:pt x="128" y="4567"/>
                    </a:lnTo>
                    <a:lnTo>
                      <a:pt x="115" y="4556"/>
                    </a:lnTo>
                    <a:lnTo>
                      <a:pt x="100" y="4542"/>
                    </a:lnTo>
                    <a:lnTo>
                      <a:pt x="84" y="4523"/>
                    </a:lnTo>
                    <a:lnTo>
                      <a:pt x="67" y="4501"/>
                    </a:lnTo>
                    <a:lnTo>
                      <a:pt x="51" y="4476"/>
                    </a:lnTo>
                    <a:lnTo>
                      <a:pt x="42" y="4461"/>
                    </a:lnTo>
                    <a:lnTo>
                      <a:pt x="35" y="4446"/>
                    </a:lnTo>
                    <a:lnTo>
                      <a:pt x="28" y="4429"/>
                    </a:lnTo>
                    <a:lnTo>
                      <a:pt x="22" y="4412"/>
                    </a:lnTo>
                    <a:lnTo>
                      <a:pt x="15" y="4393"/>
                    </a:lnTo>
                    <a:lnTo>
                      <a:pt x="11" y="4374"/>
                    </a:lnTo>
                    <a:lnTo>
                      <a:pt x="7" y="4353"/>
                    </a:lnTo>
                    <a:lnTo>
                      <a:pt x="3" y="4330"/>
                    </a:lnTo>
                    <a:lnTo>
                      <a:pt x="1" y="4308"/>
                    </a:lnTo>
                    <a:lnTo>
                      <a:pt x="0" y="4284"/>
                    </a:lnTo>
                    <a:lnTo>
                      <a:pt x="1" y="4258"/>
                    </a:lnTo>
                    <a:lnTo>
                      <a:pt x="2" y="4231"/>
                    </a:lnTo>
                    <a:lnTo>
                      <a:pt x="5" y="4204"/>
                    </a:lnTo>
                    <a:lnTo>
                      <a:pt x="9" y="4175"/>
                    </a:lnTo>
                    <a:lnTo>
                      <a:pt x="15" y="4145"/>
                    </a:lnTo>
                    <a:lnTo>
                      <a:pt x="24" y="4113"/>
                    </a:lnTo>
                    <a:lnTo>
                      <a:pt x="34" y="4081"/>
                    </a:lnTo>
                    <a:lnTo>
                      <a:pt x="46" y="4049"/>
                    </a:lnTo>
                    <a:lnTo>
                      <a:pt x="61" y="4018"/>
                    </a:lnTo>
                    <a:lnTo>
                      <a:pt x="77" y="3986"/>
                    </a:lnTo>
                    <a:lnTo>
                      <a:pt x="96" y="3956"/>
                    </a:lnTo>
                    <a:lnTo>
                      <a:pt x="116" y="3926"/>
                    </a:lnTo>
                    <a:lnTo>
                      <a:pt x="137" y="3896"/>
                    </a:lnTo>
                    <a:lnTo>
                      <a:pt x="160" y="3867"/>
                    </a:lnTo>
                    <a:lnTo>
                      <a:pt x="185" y="3838"/>
                    </a:lnTo>
                    <a:lnTo>
                      <a:pt x="210" y="3810"/>
                    </a:lnTo>
                    <a:lnTo>
                      <a:pt x="261" y="3756"/>
                    </a:lnTo>
                    <a:lnTo>
                      <a:pt x="316" y="3705"/>
                    </a:lnTo>
                    <a:lnTo>
                      <a:pt x="370" y="3658"/>
                    </a:lnTo>
                    <a:lnTo>
                      <a:pt x="396" y="3636"/>
                    </a:lnTo>
                    <a:lnTo>
                      <a:pt x="423" y="3615"/>
                    </a:lnTo>
                    <a:lnTo>
                      <a:pt x="449" y="3595"/>
                    </a:lnTo>
                    <a:lnTo>
                      <a:pt x="474" y="3575"/>
                    </a:lnTo>
                    <a:lnTo>
                      <a:pt x="498" y="3558"/>
                    </a:lnTo>
                    <a:lnTo>
                      <a:pt x="520" y="3541"/>
                    </a:lnTo>
                    <a:lnTo>
                      <a:pt x="542" y="3527"/>
                    </a:lnTo>
                    <a:lnTo>
                      <a:pt x="562" y="3514"/>
                    </a:lnTo>
                    <a:lnTo>
                      <a:pt x="580" y="3501"/>
                    </a:lnTo>
                    <a:lnTo>
                      <a:pt x="597" y="3490"/>
                    </a:lnTo>
                    <a:lnTo>
                      <a:pt x="611" y="3481"/>
                    </a:lnTo>
                    <a:lnTo>
                      <a:pt x="624" y="3473"/>
                    </a:lnTo>
                    <a:lnTo>
                      <a:pt x="633" y="3467"/>
                    </a:lnTo>
                    <a:lnTo>
                      <a:pt x="640" y="3463"/>
                    </a:lnTo>
                    <a:lnTo>
                      <a:pt x="645" y="3460"/>
                    </a:lnTo>
                    <a:lnTo>
                      <a:pt x="646" y="3459"/>
                    </a:lnTo>
                    <a:lnTo>
                      <a:pt x="646" y="3460"/>
                    </a:lnTo>
                    <a:lnTo>
                      <a:pt x="645" y="3462"/>
                    </a:lnTo>
                    <a:lnTo>
                      <a:pt x="643" y="3466"/>
                    </a:lnTo>
                    <a:lnTo>
                      <a:pt x="641" y="3472"/>
                    </a:lnTo>
                    <a:lnTo>
                      <a:pt x="638" y="3480"/>
                    </a:lnTo>
                    <a:lnTo>
                      <a:pt x="635" y="3488"/>
                    </a:lnTo>
                    <a:lnTo>
                      <a:pt x="632" y="3498"/>
                    </a:lnTo>
                    <a:lnTo>
                      <a:pt x="628" y="3510"/>
                    </a:lnTo>
                    <a:lnTo>
                      <a:pt x="624" y="3524"/>
                    </a:lnTo>
                    <a:lnTo>
                      <a:pt x="618" y="3538"/>
                    </a:lnTo>
                    <a:lnTo>
                      <a:pt x="613" y="3555"/>
                    </a:lnTo>
                    <a:lnTo>
                      <a:pt x="609" y="3572"/>
                    </a:lnTo>
                    <a:lnTo>
                      <a:pt x="604" y="3592"/>
                    </a:lnTo>
                    <a:lnTo>
                      <a:pt x="599" y="3612"/>
                    </a:lnTo>
                    <a:lnTo>
                      <a:pt x="594" y="3634"/>
                    </a:lnTo>
                    <a:lnTo>
                      <a:pt x="588" y="3658"/>
                    </a:lnTo>
                    <a:lnTo>
                      <a:pt x="583" y="3682"/>
                    </a:lnTo>
                    <a:lnTo>
                      <a:pt x="578" y="3708"/>
                    </a:lnTo>
                    <a:lnTo>
                      <a:pt x="574" y="3736"/>
                    </a:lnTo>
                    <a:lnTo>
                      <a:pt x="569" y="3765"/>
                    </a:lnTo>
                    <a:lnTo>
                      <a:pt x="565" y="3795"/>
                    </a:lnTo>
                    <a:lnTo>
                      <a:pt x="562" y="3826"/>
                    </a:lnTo>
                    <a:lnTo>
                      <a:pt x="557" y="3859"/>
                    </a:lnTo>
                    <a:lnTo>
                      <a:pt x="554" y="3893"/>
                    </a:lnTo>
                    <a:lnTo>
                      <a:pt x="552" y="3928"/>
                    </a:lnTo>
                    <a:lnTo>
                      <a:pt x="550" y="3964"/>
                    </a:lnTo>
                    <a:lnTo>
                      <a:pt x="549" y="4002"/>
                    </a:lnTo>
                    <a:lnTo>
                      <a:pt x="548" y="4040"/>
                    </a:lnTo>
                    <a:lnTo>
                      <a:pt x="548" y="4080"/>
                    </a:lnTo>
                    <a:lnTo>
                      <a:pt x="549" y="4121"/>
                    </a:lnTo>
                    <a:lnTo>
                      <a:pt x="551" y="4164"/>
                    </a:lnTo>
                    <a:lnTo>
                      <a:pt x="553" y="4207"/>
                    </a:lnTo>
                    <a:lnTo>
                      <a:pt x="555" y="4233"/>
                    </a:lnTo>
                    <a:lnTo>
                      <a:pt x="556" y="4256"/>
                    </a:lnTo>
                    <a:lnTo>
                      <a:pt x="555" y="4279"/>
                    </a:lnTo>
                    <a:lnTo>
                      <a:pt x="553" y="4301"/>
                    </a:lnTo>
                    <a:lnTo>
                      <a:pt x="549" y="4321"/>
                    </a:lnTo>
                    <a:lnTo>
                      <a:pt x="545" y="4340"/>
                    </a:lnTo>
                    <a:lnTo>
                      <a:pt x="539" y="4357"/>
                    </a:lnTo>
                    <a:lnTo>
                      <a:pt x="533" y="4374"/>
                    </a:lnTo>
                    <a:lnTo>
                      <a:pt x="524" y="4389"/>
                    </a:lnTo>
                    <a:lnTo>
                      <a:pt x="516" y="4404"/>
                    </a:lnTo>
                    <a:lnTo>
                      <a:pt x="507" y="4417"/>
                    </a:lnTo>
                    <a:lnTo>
                      <a:pt x="498" y="4428"/>
                    </a:lnTo>
                    <a:lnTo>
                      <a:pt x="477" y="4450"/>
                    </a:lnTo>
                    <a:lnTo>
                      <a:pt x="455" y="4468"/>
                    </a:lnTo>
                    <a:lnTo>
                      <a:pt x="434" y="4483"/>
                    </a:lnTo>
                    <a:lnTo>
                      <a:pt x="412" y="4494"/>
                    </a:lnTo>
                    <a:lnTo>
                      <a:pt x="391" y="4503"/>
                    </a:lnTo>
                    <a:lnTo>
                      <a:pt x="373" y="4510"/>
                    </a:lnTo>
                    <a:lnTo>
                      <a:pt x="357" y="4514"/>
                    </a:lnTo>
                    <a:lnTo>
                      <a:pt x="351" y="4516"/>
                    </a:lnTo>
                    <a:lnTo>
                      <a:pt x="345" y="4517"/>
                    </a:lnTo>
                    <a:lnTo>
                      <a:pt x="341" y="4518"/>
                    </a:lnTo>
                    <a:lnTo>
                      <a:pt x="338" y="4519"/>
                    </a:lnTo>
                    <a:lnTo>
                      <a:pt x="336" y="4519"/>
                    </a:lnTo>
                    <a:lnTo>
                      <a:pt x="334" y="4519"/>
                    </a:lnTo>
                    <a:lnTo>
                      <a:pt x="334" y="4520"/>
                    </a:lnTo>
                    <a:lnTo>
                      <a:pt x="336" y="4522"/>
                    </a:lnTo>
                    <a:lnTo>
                      <a:pt x="338" y="4526"/>
                    </a:lnTo>
                    <a:lnTo>
                      <a:pt x="341" y="4532"/>
                    </a:lnTo>
                    <a:lnTo>
                      <a:pt x="344" y="4539"/>
                    </a:lnTo>
                    <a:lnTo>
                      <a:pt x="348" y="4548"/>
                    </a:lnTo>
                    <a:lnTo>
                      <a:pt x="353" y="4557"/>
                    </a:lnTo>
                    <a:lnTo>
                      <a:pt x="358" y="4567"/>
                    </a:lnTo>
                    <a:lnTo>
                      <a:pt x="372" y="4591"/>
                    </a:lnTo>
                    <a:lnTo>
                      <a:pt x="389" y="4618"/>
                    </a:lnTo>
                    <a:lnTo>
                      <a:pt x="409" y="4646"/>
                    </a:lnTo>
                    <a:lnTo>
                      <a:pt x="433" y="4674"/>
                    </a:lnTo>
                    <a:lnTo>
                      <a:pt x="458" y="4703"/>
                    </a:lnTo>
                    <a:lnTo>
                      <a:pt x="488" y="4731"/>
                    </a:lnTo>
                    <a:lnTo>
                      <a:pt x="521" y="4758"/>
                    </a:lnTo>
                    <a:lnTo>
                      <a:pt x="558" y="4782"/>
                    </a:lnTo>
                    <a:lnTo>
                      <a:pt x="578" y="4792"/>
                    </a:lnTo>
                    <a:lnTo>
                      <a:pt x="599" y="4801"/>
                    </a:lnTo>
                    <a:lnTo>
                      <a:pt x="619" y="4809"/>
                    </a:lnTo>
                    <a:lnTo>
                      <a:pt x="642" y="4817"/>
                    </a:lnTo>
                    <a:lnTo>
                      <a:pt x="665" y="4823"/>
                    </a:lnTo>
                    <a:lnTo>
                      <a:pt x="690" y="4827"/>
                    </a:lnTo>
                    <a:lnTo>
                      <a:pt x="714" y="4829"/>
                    </a:lnTo>
                    <a:lnTo>
                      <a:pt x="740" y="4830"/>
                    </a:lnTo>
                    <a:lnTo>
                      <a:pt x="802" y="4830"/>
                    </a:lnTo>
                    <a:lnTo>
                      <a:pt x="831" y="4826"/>
                    </a:lnTo>
                    <a:lnTo>
                      <a:pt x="859" y="4821"/>
                    </a:lnTo>
                    <a:lnTo>
                      <a:pt x="887" y="4812"/>
                    </a:lnTo>
                    <a:lnTo>
                      <a:pt x="914" y="4803"/>
                    </a:lnTo>
                    <a:lnTo>
                      <a:pt x="940" y="4791"/>
                    </a:lnTo>
                    <a:lnTo>
                      <a:pt x="967" y="4777"/>
                    </a:lnTo>
                    <a:lnTo>
                      <a:pt x="993" y="4761"/>
                    </a:lnTo>
                    <a:lnTo>
                      <a:pt x="1020" y="4742"/>
                    </a:lnTo>
                    <a:lnTo>
                      <a:pt x="1048" y="4722"/>
                    </a:lnTo>
                    <a:lnTo>
                      <a:pt x="1076" y="4698"/>
                    </a:lnTo>
                    <a:lnTo>
                      <a:pt x="1104" y="4672"/>
                    </a:lnTo>
                    <a:lnTo>
                      <a:pt x="1133" y="4644"/>
                    </a:lnTo>
                    <a:lnTo>
                      <a:pt x="1163" y="4613"/>
                    </a:lnTo>
                    <a:lnTo>
                      <a:pt x="1194" y="4579"/>
                    </a:lnTo>
                    <a:lnTo>
                      <a:pt x="1227" y="4543"/>
                    </a:lnTo>
                    <a:lnTo>
                      <a:pt x="1262" y="4503"/>
                    </a:lnTo>
                    <a:lnTo>
                      <a:pt x="1298" y="4460"/>
                    </a:lnTo>
                    <a:lnTo>
                      <a:pt x="1336" y="4415"/>
                    </a:lnTo>
                    <a:lnTo>
                      <a:pt x="1375" y="4366"/>
                    </a:lnTo>
                    <a:lnTo>
                      <a:pt x="1417" y="4315"/>
                    </a:lnTo>
                    <a:lnTo>
                      <a:pt x="1461" y="4260"/>
                    </a:lnTo>
                    <a:lnTo>
                      <a:pt x="1507" y="4203"/>
                    </a:lnTo>
                    <a:lnTo>
                      <a:pt x="1557" y="4141"/>
                    </a:lnTo>
                    <a:lnTo>
                      <a:pt x="1608" y="4077"/>
                    </a:lnTo>
                    <a:lnTo>
                      <a:pt x="1663" y="4008"/>
                    </a:lnTo>
                    <a:lnTo>
                      <a:pt x="1721" y="3937"/>
                    </a:lnTo>
                    <a:lnTo>
                      <a:pt x="1783" y="3862"/>
                    </a:lnTo>
                    <a:lnTo>
                      <a:pt x="1847" y="3782"/>
                    </a:lnTo>
                    <a:lnTo>
                      <a:pt x="1915" y="3699"/>
                    </a:lnTo>
                    <a:lnTo>
                      <a:pt x="1987" y="3612"/>
                    </a:lnTo>
                    <a:lnTo>
                      <a:pt x="2063" y="3523"/>
                    </a:lnTo>
                    <a:lnTo>
                      <a:pt x="2102" y="3475"/>
                    </a:lnTo>
                    <a:lnTo>
                      <a:pt x="2142" y="3428"/>
                    </a:lnTo>
                    <a:lnTo>
                      <a:pt x="2176" y="3389"/>
                    </a:lnTo>
                    <a:lnTo>
                      <a:pt x="2212" y="3351"/>
                    </a:lnTo>
                    <a:lnTo>
                      <a:pt x="2249" y="3314"/>
                    </a:lnTo>
                    <a:lnTo>
                      <a:pt x="2288" y="3278"/>
                    </a:lnTo>
                    <a:lnTo>
                      <a:pt x="2328" y="3242"/>
                    </a:lnTo>
                    <a:lnTo>
                      <a:pt x="2369" y="3207"/>
                    </a:lnTo>
                    <a:lnTo>
                      <a:pt x="2410" y="3173"/>
                    </a:lnTo>
                    <a:lnTo>
                      <a:pt x="2454" y="3140"/>
                    </a:lnTo>
                    <a:lnTo>
                      <a:pt x="2543" y="3076"/>
                    </a:lnTo>
                    <a:lnTo>
                      <a:pt x="2636" y="3015"/>
                    </a:lnTo>
                    <a:lnTo>
                      <a:pt x="2732" y="2957"/>
                    </a:lnTo>
                    <a:lnTo>
                      <a:pt x="2830" y="2903"/>
                    </a:lnTo>
                    <a:lnTo>
                      <a:pt x="2930" y="2851"/>
                    </a:lnTo>
                    <a:lnTo>
                      <a:pt x="3031" y="2802"/>
                    </a:lnTo>
                    <a:lnTo>
                      <a:pt x="3133" y="2756"/>
                    </a:lnTo>
                    <a:lnTo>
                      <a:pt x="3236" y="2713"/>
                    </a:lnTo>
                    <a:lnTo>
                      <a:pt x="3340" y="2673"/>
                    </a:lnTo>
                    <a:lnTo>
                      <a:pt x="3442" y="2635"/>
                    </a:lnTo>
                    <a:lnTo>
                      <a:pt x="3543" y="2600"/>
                    </a:lnTo>
                    <a:lnTo>
                      <a:pt x="3642" y="2567"/>
                    </a:lnTo>
                    <a:lnTo>
                      <a:pt x="3740" y="2537"/>
                    </a:lnTo>
                    <a:lnTo>
                      <a:pt x="3834" y="2509"/>
                    </a:lnTo>
                    <a:lnTo>
                      <a:pt x="3926" y="2484"/>
                    </a:lnTo>
                    <a:lnTo>
                      <a:pt x="3970" y="2472"/>
                    </a:lnTo>
                    <a:lnTo>
                      <a:pt x="4015" y="2461"/>
                    </a:lnTo>
                    <a:lnTo>
                      <a:pt x="4057" y="2450"/>
                    </a:lnTo>
                    <a:lnTo>
                      <a:pt x="4098" y="2439"/>
                    </a:lnTo>
                    <a:lnTo>
                      <a:pt x="4139" y="2430"/>
                    </a:lnTo>
                    <a:lnTo>
                      <a:pt x="4178" y="2421"/>
                    </a:lnTo>
                    <a:lnTo>
                      <a:pt x="4215" y="2412"/>
                    </a:lnTo>
                    <a:lnTo>
                      <a:pt x="4252" y="2404"/>
                    </a:lnTo>
                    <a:lnTo>
                      <a:pt x="4287" y="2396"/>
                    </a:lnTo>
                    <a:lnTo>
                      <a:pt x="4320" y="2390"/>
                    </a:lnTo>
                    <a:lnTo>
                      <a:pt x="4352" y="2383"/>
                    </a:lnTo>
                    <a:lnTo>
                      <a:pt x="4383" y="2376"/>
                    </a:lnTo>
                    <a:lnTo>
                      <a:pt x="4411" y="2371"/>
                    </a:lnTo>
                    <a:lnTo>
                      <a:pt x="4438" y="2366"/>
                    </a:lnTo>
                    <a:lnTo>
                      <a:pt x="4464" y="2361"/>
                    </a:lnTo>
                    <a:lnTo>
                      <a:pt x="4486" y="2357"/>
                    </a:lnTo>
                    <a:lnTo>
                      <a:pt x="4508" y="2353"/>
                    </a:lnTo>
                    <a:lnTo>
                      <a:pt x="4528" y="2350"/>
                    </a:lnTo>
                    <a:lnTo>
                      <a:pt x="4545" y="2347"/>
                    </a:lnTo>
                    <a:lnTo>
                      <a:pt x="4561" y="2344"/>
                    </a:lnTo>
                    <a:lnTo>
                      <a:pt x="4573" y="2342"/>
                    </a:lnTo>
                    <a:lnTo>
                      <a:pt x="4585" y="2340"/>
                    </a:lnTo>
                    <a:lnTo>
                      <a:pt x="4593" y="2339"/>
                    </a:lnTo>
                    <a:lnTo>
                      <a:pt x="4599" y="2338"/>
                    </a:lnTo>
                    <a:lnTo>
                      <a:pt x="4603" y="2337"/>
                    </a:lnTo>
                    <a:lnTo>
                      <a:pt x="4604" y="2337"/>
                    </a:lnTo>
                    <a:lnTo>
                      <a:pt x="4602" y="2339"/>
                    </a:lnTo>
                    <a:lnTo>
                      <a:pt x="4598" y="2344"/>
                    </a:lnTo>
                    <a:lnTo>
                      <a:pt x="4590" y="2354"/>
                    </a:lnTo>
                    <a:lnTo>
                      <a:pt x="4578" y="2366"/>
                    </a:lnTo>
                    <a:lnTo>
                      <a:pt x="4565" y="2382"/>
                    </a:lnTo>
                    <a:lnTo>
                      <a:pt x="4548" y="2399"/>
                    </a:lnTo>
                    <a:lnTo>
                      <a:pt x="4530" y="2420"/>
                    </a:lnTo>
                    <a:lnTo>
                      <a:pt x="4508" y="2443"/>
                    </a:lnTo>
                    <a:lnTo>
                      <a:pt x="4485" y="2469"/>
                    </a:lnTo>
                    <a:lnTo>
                      <a:pt x="4461" y="2497"/>
                    </a:lnTo>
                    <a:lnTo>
                      <a:pt x="4434" y="2526"/>
                    </a:lnTo>
                    <a:lnTo>
                      <a:pt x="4406" y="2558"/>
                    </a:lnTo>
                    <a:lnTo>
                      <a:pt x="4376" y="2591"/>
                    </a:lnTo>
                    <a:lnTo>
                      <a:pt x="4345" y="2625"/>
                    </a:lnTo>
                    <a:lnTo>
                      <a:pt x="4314" y="2660"/>
                    </a:lnTo>
                    <a:lnTo>
                      <a:pt x="4281" y="2696"/>
                    </a:lnTo>
                    <a:lnTo>
                      <a:pt x="4215" y="2770"/>
                    </a:lnTo>
                    <a:lnTo>
                      <a:pt x="4147" y="2845"/>
                    </a:lnTo>
                    <a:lnTo>
                      <a:pt x="4079" y="2920"/>
                    </a:lnTo>
                    <a:lnTo>
                      <a:pt x="4014" y="2994"/>
                    </a:lnTo>
                    <a:lnTo>
                      <a:pt x="3982" y="3030"/>
                    </a:lnTo>
                    <a:lnTo>
                      <a:pt x="3951" y="3064"/>
                    </a:lnTo>
                    <a:lnTo>
                      <a:pt x="3921" y="3098"/>
                    </a:lnTo>
                    <a:lnTo>
                      <a:pt x="3892" y="3130"/>
                    </a:lnTo>
                    <a:lnTo>
                      <a:pt x="3865" y="3160"/>
                    </a:lnTo>
                    <a:lnTo>
                      <a:pt x="3840" y="3189"/>
                    </a:lnTo>
                    <a:lnTo>
                      <a:pt x="3816" y="3216"/>
                    </a:lnTo>
                    <a:lnTo>
                      <a:pt x="3795" y="3241"/>
                    </a:lnTo>
                    <a:lnTo>
                      <a:pt x="3776" y="3265"/>
                    </a:lnTo>
                    <a:lnTo>
                      <a:pt x="3756" y="3291"/>
                    </a:lnTo>
                    <a:lnTo>
                      <a:pt x="3733" y="3320"/>
                    </a:lnTo>
                    <a:lnTo>
                      <a:pt x="3709" y="3350"/>
                    </a:lnTo>
                    <a:lnTo>
                      <a:pt x="3683" y="3381"/>
                    </a:lnTo>
                    <a:lnTo>
                      <a:pt x="3656" y="3415"/>
                    </a:lnTo>
                    <a:lnTo>
                      <a:pt x="3629" y="3450"/>
                    </a:lnTo>
                    <a:lnTo>
                      <a:pt x="3599" y="3486"/>
                    </a:lnTo>
                    <a:lnTo>
                      <a:pt x="3570" y="3523"/>
                    </a:lnTo>
                    <a:lnTo>
                      <a:pt x="3539" y="3562"/>
                    </a:lnTo>
                    <a:lnTo>
                      <a:pt x="3508" y="3603"/>
                    </a:lnTo>
                    <a:lnTo>
                      <a:pt x="3477" y="3644"/>
                    </a:lnTo>
                    <a:lnTo>
                      <a:pt x="3446" y="3687"/>
                    </a:lnTo>
                    <a:lnTo>
                      <a:pt x="3415" y="3731"/>
                    </a:lnTo>
                    <a:lnTo>
                      <a:pt x="3354" y="3822"/>
                    </a:lnTo>
                    <a:lnTo>
                      <a:pt x="3295" y="3915"/>
                    </a:lnTo>
                    <a:lnTo>
                      <a:pt x="3268" y="3963"/>
                    </a:lnTo>
                    <a:lnTo>
                      <a:pt x="3241" y="4011"/>
                    </a:lnTo>
                    <a:lnTo>
                      <a:pt x="3216" y="4061"/>
                    </a:lnTo>
                    <a:lnTo>
                      <a:pt x="3192" y="4110"/>
                    </a:lnTo>
                    <a:lnTo>
                      <a:pt x="3170" y="4159"/>
                    </a:lnTo>
                    <a:lnTo>
                      <a:pt x="3150" y="4210"/>
                    </a:lnTo>
                    <a:lnTo>
                      <a:pt x="3132" y="4260"/>
                    </a:lnTo>
                    <a:lnTo>
                      <a:pt x="3116" y="4311"/>
                    </a:lnTo>
                    <a:lnTo>
                      <a:pt x="3102" y="4361"/>
                    </a:lnTo>
                    <a:lnTo>
                      <a:pt x="3092" y="4412"/>
                    </a:lnTo>
                    <a:lnTo>
                      <a:pt x="3084" y="4462"/>
                    </a:lnTo>
                    <a:lnTo>
                      <a:pt x="3078" y="4513"/>
                    </a:lnTo>
                    <a:lnTo>
                      <a:pt x="3076" y="4563"/>
                    </a:lnTo>
                    <a:lnTo>
                      <a:pt x="3077" y="4613"/>
                    </a:lnTo>
                    <a:lnTo>
                      <a:pt x="3081" y="4642"/>
                    </a:lnTo>
                    <a:lnTo>
                      <a:pt x="3087" y="4672"/>
                    </a:lnTo>
                    <a:lnTo>
                      <a:pt x="3094" y="4702"/>
                    </a:lnTo>
                    <a:lnTo>
                      <a:pt x="3103" y="4733"/>
                    </a:lnTo>
                    <a:lnTo>
                      <a:pt x="3113" y="4764"/>
                    </a:lnTo>
                    <a:lnTo>
                      <a:pt x="3125" y="4796"/>
                    </a:lnTo>
                    <a:lnTo>
                      <a:pt x="3138" y="4828"/>
                    </a:lnTo>
                    <a:lnTo>
                      <a:pt x="3153" y="4860"/>
                    </a:lnTo>
                    <a:lnTo>
                      <a:pt x="3168" y="4893"/>
                    </a:lnTo>
                    <a:lnTo>
                      <a:pt x="3186" y="4925"/>
                    </a:lnTo>
                    <a:lnTo>
                      <a:pt x="3203" y="4958"/>
                    </a:lnTo>
                    <a:lnTo>
                      <a:pt x="3223" y="4991"/>
                    </a:lnTo>
                    <a:lnTo>
                      <a:pt x="3263" y="5057"/>
                    </a:lnTo>
                    <a:lnTo>
                      <a:pt x="3308" y="5122"/>
                    </a:lnTo>
                    <a:lnTo>
                      <a:pt x="3354" y="5187"/>
                    </a:lnTo>
                    <a:lnTo>
                      <a:pt x="3402" y="5252"/>
                    </a:lnTo>
                    <a:lnTo>
                      <a:pt x="3452" y="5316"/>
                    </a:lnTo>
                    <a:lnTo>
                      <a:pt x="3503" y="5379"/>
                    </a:lnTo>
                    <a:lnTo>
                      <a:pt x="3553" y="5440"/>
                    </a:lnTo>
                    <a:lnTo>
                      <a:pt x="3604" y="5498"/>
                    </a:lnTo>
                    <a:lnTo>
                      <a:pt x="3653" y="5555"/>
                    </a:lnTo>
                    <a:lnTo>
                      <a:pt x="3701" y="5610"/>
                    </a:lnTo>
                    <a:lnTo>
                      <a:pt x="3729" y="5645"/>
                    </a:lnTo>
                    <a:lnTo>
                      <a:pt x="3754" y="5678"/>
                    </a:lnTo>
                    <a:lnTo>
                      <a:pt x="3776" y="5711"/>
                    </a:lnTo>
                    <a:lnTo>
                      <a:pt x="3796" y="5742"/>
                    </a:lnTo>
                    <a:lnTo>
                      <a:pt x="3813" y="5771"/>
                    </a:lnTo>
                    <a:lnTo>
                      <a:pt x="3829" y="5800"/>
                    </a:lnTo>
                    <a:lnTo>
                      <a:pt x="3841" y="5826"/>
                    </a:lnTo>
                    <a:lnTo>
                      <a:pt x="3853" y="5851"/>
                    </a:lnTo>
                    <a:lnTo>
                      <a:pt x="3862" y="5872"/>
                    </a:lnTo>
                    <a:lnTo>
                      <a:pt x="3870" y="5893"/>
                    </a:lnTo>
                    <a:lnTo>
                      <a:pt x="3875" y="5909"/>
                    </a:lnTo>
                    <a:lnTo>
                      <a:pt x="3881" y="5925"/>
                    </a:lnTo>
                    <a:lnTo>
                      <a:pt x="3884" y="5936"/>
                    </a:lnTo>
                    <a:lnTo>
                      <a:pt x="3886" y="5944"/>
                    </a:lnTo>
                    <a:lnTo>
                      <a:pt x="3888" y="5950"/>
                    </a:lnTo>
                    <a:lnTo>
                      <a:pt x="3888" y="5952"/>
                    </a:lnTo>
                    <a:lnTo>
                      <a:pt x="3514" y="6513"/>
                    </a:lnTo>
                    <a:lnTo>
                      <a:pt x="3515" y="6514"/>
                    </a:lnTo>
                    <a:lnTo>
                      <a:pt x="3516" y="6515"/>
                    </a:lnTo>
                    <a:lnTo>
                      <a:pt x="3518" y="6518"/>
                    </a:lnTo>
                    <a:lnTo>
                      <a:pt x="3522" y="6523"/>
                    </a:lnTo>
                    <a:lnTo>
                      <a:pt x="3526" y="6529"/>
                    </a:lnTo>
                    <a:lnTo>
                      <a:pt x="3532" y="6535"/>
                    </a:lnTo>
                    <a:lnTo>
                      <a:pt x="3538" y="6542"/>
                    </a:lnTo>
                    <a:lnTo>
                      <a:pt x="3545" y="6550"/>
                    </a:lnTo>
                    <a:lnTo>
                      <a:pt x="3562" y="6571"/>
                    </a:lnTo>
                    <a:lnTo>
                      <a:pt x="3581" y="6593"/>
                    </a:lnTo>
                    <a:lnTo>
                      <a:pt x="3604" y="6620"/>
                    </a:lnTo>
                    <a:lnTo>
                      <a:pt x="3630" y="6650"/>
                    </a:lnTo>
                    <a:lnTo>
                      <a:pt x="3658" y="6682"/>
                    </a:lnTo>
                    <a:lnTo>
                      <a:pt x="3690" y="6716"/>
                    </a:lnTo>
                    <a:lnTo>
                      <a:pt x="3723" y="6753"/>
                    </a:lnTo>
                    <a:lnTo>
                      <a:pt x="3759" y="6791"/>
                    </a:lnTo>
                    <a:lnTo>
                      <a:pt x="3797" y="6830"/>
                    </a:lnTo>
                    <a:lnTo>
                      <a:pt x="3837" y="6870"/>
                    </a:lnTo>
                    <a:lnTo>
                      <a:pt x="3879" y="6912"/>
                    </a:lnTo>
                    <a:lnTo>
                      <a:pt x="3923" y="6953"/>
                    </a:lnTo>
                    <a:lnTo>
                      <a:pt x="3968" y="6995"/>
                    </a:lnTo>
                    <a:lnTo>
                      <a:pt x="4015" y="7036"/>
                    </a:lnTo>
                    <a:lnTo>
                      <a:pt x="4063" y="7078"/>
                    </a:lnTo>
                    <a:lnTo>
                      <a:pt x="4112" y="7117"/>
                    </a:lnTo>
                    <a:lnTo>
                      <a:pt x="4162" y="7156"/>
                    </a:lnTo>
                    <a:lnTo>
                      <a:pt x="4213" y="7193"/>
                    </a:lnTo>
                    <a:lnTo>
                      <a:pt x="4263" y="7229"/>
                    </a:lnTo>
                    <a:lnTo>
                      <a:pt x="4316" y="7262"/>
                    </a:lnTo>
                    <a:lnTo>
                      <a:pt x="4368" y="7293"/>
                    </a:lnTo>
                    <a:lnTo>
                      <a:pt x="4420" y="7322"/>
                    </a:lnTo>
                    <a:lnTo>
                      <a:pt x="4473" y="7346"/>
                    </a:lnTo>
                    <a:lnTo>
                      <a:pt x="4525" y="7369"/>
                    </a:lnTo>
                    <a:lnTo>
                      <a:pt x="4576" y="7387"/>
                    </a:lnTo>
                    <a:lnTo>
                      <a:pt x="4602" y="7395"/>
                    </a:lnTo>
                    <a:lnTo>
                      <a:pt x="4628" y="7401"/>
                    </a:lnTo>
                    <a:lnTo>
                      <a:pt x="4654" y="7407"/>
                    </a:lnTo>
                    <a:lnTo>
                      <a:pt x="4680" y="7411"/>
                    </a:lnTo>
                    <a:lnTo>
                      <a:pt x="4704" y="7414"/>
                    </a:lnTo>
                    <a:lnTo>
                      <a:pt x="4729" y="7416"/>
                    </a:lnTo>
                    <a:lnTo>
                      <a:pt x="4776" y="7415"/>
                    </a:lnTo>
                    <a:lnTo>
                      <a:pt x="4822" y="7412"/>
                    </a:lnTo>
                    <a:lnTo>
                      <a:pt x="4867" y="7407"/>
                    </a:lnTo>
                    <a:lnTo>
                      <a:pt x="4914" y="7400"/>
                    </a:lnTo>
                    <a:lnTo>
                      <a:pt x="4959" y="7391"/>
                    </a:lnTo>
                    <a:lnTo>
                      <a:pt x="5004" y="7380"/>
                    </a:lnTo>
                    <a:lnTo>
                      <a:pt x="5049" y="7368"/>
                    </a:lnTo>
                    <a:lnTo>
                      <a:pt x="5093" y="7354"/>
                    </a:lnTo>
                    <a:lnTo>
                      <a:pt x="5139" y="7338"/>
                    </a:lnTo>
                    <a:lnTo>
                      <a:pt x="5183" y="7322"/>
                    </a:lnTo>
                    <a:lnTo>
                      <a:pt x="5228" y="7303"/>
                    </a:lnTo>
                    <a:lnTo>
                      <a:pt x="5272" y="7284"/>
                    </a:lnTo>
                    <a:lnTo>
                      <a:pt x="5316" y="7263"/>
                    </a:lnTo>
                    <a:lnTo>
                      <a:pt x="5361" y="7241"/>
                    </a:lnTo>
                    <a:lnTo>
                      <a:pt x="5450" y="7195"/>
                    </a:lnTo>
                    <a:lnTo>
                      <a:pt x="5539" y="7144"/>
                    </a:lnTo>
                    <a:lnTo>
                      <a:pt x="5629" y="7092"/>
                    </a:lnTo>
                    <a:lnTo>
                      <a:pt x="5720" y="7038"/>
                    </a:lnTo>
                    <a:lnTo>
                      <a:pt x="5812" y="6983"/>
                    </a:lnTo>
                    <a:lnTo>
                      <a:pt x="5905" y="6927"/>
                    </a:lnTo>
                    <a:lnTo>
                      <a:pt x="6000" y="6870"/>
                    </a:lnTo>
                    <a:lnTo>
                      <a:pt x="6096" y="6816"/>
                    </a:lnTo>
                    <a:lnTo>
                      <a:pt x="6194" y="6762"/>
                    </a:lnTo>
                    <a:lnTo>
                      <a:pt x="6229" y="6746"/>
                    </a:lnTo>
                    <a:lnTo>
                      <a:pt x="6265" y="6730"/>
                    </a:lnTo>
                    <a:lnTo>
                      <a:pt x="6302" y="6716"/>
                    </a:lnTo>
                    <a:lnTo>
                      <a:pt x="6339" y="6704"/>
                    </a:lnTo>
                    <a:lnTo>
                      <a:pt x="6377" y="6692"/>
                    </a:lnTo>
                    <a:lnTo>
                      <a:pt x="6414" y="6682"/>
                    </a:lnTo>
                    <a:lnTo>
                      <a:pt x="6452" y="6673"/>
                    </a:lnTo>
                    <a:lnTo>
                      <a:pt x="6490" y="6664"/>
                    </a:lnTo>
                    <a:lnTo>
                      <a:pt x="6528" y="6658"/>
                    </a:lnTo>
                    <a:lnTo>
                      <a:pt x="6567" y="6652"/>
                    </a:lnTo>
                    <a:lnTo>
                      <a:pt x="6641" y="6644"/>
                    </a:lnTo>
                    <a:lnTo>
                      <a:pt x="6715" y="6639"/>
                    </a:lnTo>
                    <a:lnTo>
                      <a:pt x="6786" y="6638"/>
                    </a:lnTo>
                    <a:lnTo>
                      <a:pt x="6849" y="6639"/>
                    </a:lnTo>
                    <a:lnTo>
                      <a:pt x="6910" y="6642"/>
                    </a:lnTo>
                    <a:lnTo>
                      <a:pt x="6968" y="6646"/>
                    </a:lnTo>
                    <a:lnTo>
                      <a:pt x="7024" y="6652"/>
                    </a:lnTo>
                    <a:lnTo>
                      <a:pt x="7076" y="6659"/>
                    </a:lnTo>
                    <a:lnTo>
                      <a:pt x="7124" y="6668"/>
                    </a:lnTo>
                    <a:lnTo>
                      <a:pt x="7169" y="6676"/>
                    </a:lnTo>
                    <a:lnTo>
                      <a:pt x="7211" y="6685"/>
                    </a:lnTo>
                    <a:lnTo>
                      <a:pt x="7230" y="6689"/>
                    </a:lnTo>
                    <a:lnTo>
                      <a:pt x="7248" y="6693"/>
                    </a:lnTo>
                    <a:lnTo>
                      <a:pt x="7265" y="6697"/>
                    </a:lnTo>
                    <a:lnTo>
                      <a:pt x="7281" y="6702"/>
                    </a:lnTo>
                    <a:lnTo>
                      <a:pt x="7296" y="6706"/>
                    </a:lnTo>
                    <a:lnTo>
                      <a:pt x="7310" y="6710"/>
                    </a:lnTo>
                    <a:lnTo>
                      <a:pt x="7322" y="6713"/>
                    </a:lnTo>
                    <a:lnTo>
                      <a:pt x="7334" y="6717"/>
                    </a:lnTo>
                    <a:lnTo>
                      <a:pt x="7344" y="6720"/>
                    </a:lnTo>
                    <a:lnTo>
                      <a:pt x="7353" y="6723"/>
                    </a:lnTo>
                    <a:lnTo>
                      <a:pt x="7360" y="6725"/>
                    </a:lnTo>
                    <a:lnTo>
                      <a:pt x="7367" y="6727"/>
                    </a:lnTo>
                    <a:lnTo>
                      <a:pt x="7372" y="6729"/>
                    </a:lnTo>
                    <a:lnTo>
                      <a:pt x="7375" y="6730"/>
                    </a:lnTo>
                    <a:lnTo>
                      <a:pt x="7377" y="6731"/>
                    </a:lnTo>
                    <a:lnTo>
                      <a:pt x="7378" y="6731"/>
                    </a:lnTo>
                    <a:lnTo>
                      <a:pt x="7378" y="6731"/>
                    </a:lnTo>
                    <a:lnTo>
                      <a:pt x="7379" y="6729"/>
                    </a:lnTo>
                    <a:lnTo>
                      <a:pt x="7379" y="6726"/>
                    </a:lnTo>
                    <a:lnTo>
                      <a:pt x="7380" y="6723"/>
                    </a:lnTo>
                    <a:lnTo>
                      <a:pt x="7383" y="6713"/>
                    </a:lnTo>
                    <a:lnTo>
                      <a:pt x="7387" y="6698"/>
                    </a:lnTo>
                    <a:lnTo>
                      <a:pt x="7392" y="6680"/>
                    </a:lnTo>
                    <a:lnTo>
                      <a:pt x="7399" y="6658"/>
                    </a:lnTo>
                    <a:lnTo>
                      <a:pt x="7405" y="6633"/>
                    </a:lnTo>
                    <a:lnTo>
                      <a:pt x="7413" y="6604"/>
                    </a:lnTo>
                    <a:lnTo>
                      <a:pt x="7421" y="6572"/>
                    </a:lnTo>
                    <a:lnTo>
                      <a:pt x="7430" y="6537"/>
                    </a:lnTo>
                    <a:lnTo>
                      <a:pt x="7439" y="6500"/>
                    </a:lnTo>
                    <a:lnTo>
                      <a:pt x="7449" y="6458"/>
                    </a:lnTo>
                    <a:lnTo>
                      <a:pt x="7460" y="6415"/>
                    </a:lnTo>
                    <a:lnTo>
                      <a:pt x="7470" y="6370"/>
                    </a:lnTo>
                    <a:lnTo>
                      <a:pt x="7480" y="6321"/>
                    </a:lnTo>
                    <a:lnTo>
                      <a:pt x="7492" y="6272"/>
                    </a:lnTo>
                    <a:lnTo>
                      <a:pt x="7502" y="6219"/>
                    </a:lnTo>
                    <a:lnTo>
                      <a:pt x="7513" y="6166"/>
                    </a:lnTo>
                    <a:lnTo>
                      <a:pt x="7525" y="6110"/>
                    </a:lnTo>
                    <a:lnTo>
                      <a:pt x="7535" y="6053"/>
                    </a:lnTo>
                    <a:lnTo>
                      <a:pt x="7546" y="5994"/>
                    </a:lnTo>
                    <a:lnTo>
                      <a:pt x="7557" y="5934"/>
                    </a:lnTo>
                    <a:lnTo>
                      <a:pt x="7566" y="5873"/>
                    </a:lnTo>
                    <a:lnTo>
                      <a:pt x="7576" y="5812"/>
                    </a:lnTo>
                    <a:lnTo>
                      <a:pt x="7594" y="5685"/>
                    </a:lnTo>
                    <a:lnTo>
                      <a:pt x="7608" y="5556"/>
                    </a:lnTo>
                    <a:lnTo>
                      <a:pt x="7620" y="5426"/>
                    </a:lnTo>
                    <a:lnTo>
                      <a:pt x="7625" y="5362"/>
                    </a:lnTo>
                    <a:lnTo>
                      <a:pt x="7628" y="5298"/>
                    </a:lnTo>
                    <a:lnTo>
                      <a:pt x="7629" y="5254"/>
                    </a:lnTo>
                    <a:lnTo>
                      <a:pt x="7629" y="5212"/>
                    </a:lnTo>
                    <a:lnTo>
                      <a:pt x="7629" y="5171"/>
                    </a:lnTo>
                    <a:lnTo>
                      <a:pt x="7628" y="5132"/>
                    </a:lnTo>
                    <a:lnTo>
                      <a:pt x="7624" y="5055"/>
                    </a:lnTo>
                    <a:lnTo>
                      <a:pt x="7618" y="4980"/>
                    </a:lnTo>
                    <a:lnTo>
                      <a:pt x="7608" y="4910"/>
                    </a:lnTo>
                    <a:lnTo>
                      <a:pt x="7598" y="4843"/>
                    </a:lnTo>
                    <a:lnTo>
                      <a:pt x="7584" y="4778"/>
                    </a:lnTo>
                    <a:lnTo>
                      <a:pt x="7571" y="4716"/>
                    </a:lnTo>
                    <a:lnTo>
                      <a:pt x="7556" y="4655"/>
                    </a:lnTo>
                    <a:lnTo>
                      <a:pt x="7539" y="4594"/>
                    </a:lnTo>
                    <a:lnTo>
                      <a:pt x="7503" y="4478"/>
                    </a:lnTo>
                    <a:lnTo>
                      <a:pt x="7466" y="4360"/>
                    </a:lnTo>
                    <a:lnTo>
                      <a:pt x="7447" y="4302"/>
                    </a:lnTo>
                    <a:lnTo>
                      <a:pt x="7429" y="4242"/>
                    </a:lnTo>
                    <a:lnTo>
                      <a:pt x="7411" y="4180"/>
                    </a:lnTo>
                    <a:lnTo>
                      <a:pt x="7393" y="4117"/>
                    </a:lnTo>
                    <a:lnTo>
                      <a:pt x="7377" y="4052"/>
                    </a:lnTo>
                    <a:lnTo>
                      <a:pt x="7361" y="3984"/>
                    </a:lnTo>
                    <a:lnTo>
                      <a:pt x="7348" y="3913"/>
                    </a:lnTo>
                    <a:lnTo>
                      <a:pt x="7336" y="3840"/>
                    </a:lnTo>
                    <a:lnTo>
                      <a:pt x="7325" y="3762"/>
                    </a:lnTo>
                    <a:lnTo>
                      <a:pt x="7320" y="3722"/>
                    </a:lnTo>
                    <a:lnTo>
                      <a:pt x="7316" y="3680"/>
                    </a:lnTo>
                    <a:lnTo>
                      <a:pt x="7313" y="3638"/>
                    </a:lnTo>
                    <a:lnTo>
                      <a:pt x="7310" y="3594"/>
                    </a:lnTo>
                    <a:lnTo>
                      <a:pt x="7308" y="3550"/>
                    </a:lnTo>
                    <a:lnTo>
                      <a:pt x="7306" y="3503"/>
                    </a:lnTo>
                    <a:lnTo>
                      <a:pt x="7306" y="3456"/>
                    </a:lnTo>
                    <a:lnTo>
                      <a:pt x="7305" y="3407"/>
                    </a:lnTo>
                    <a:lnTo>
                      <a:pt x="7306" y="3357"/>
                    </a:lnTo>
                    <a:lnTo>
                      <a:pt x="7307" y="3305"/>
                    </a:lnTo>
                    <a:lnTo>
                      <a:pt x="7309" y="3253"/>
                    </a:lnTo>
                    <a:lnTo>
                      <a:pt x="7312" y="3198"/>
                    </a:lnTo>
                    <a:lnTo>
                      <a:pt x="7315" y="3142"/>
                    </a:lnTo>
                    <a:lnTo>
                      <a:pt x="7320" y="3084"/>
                    </a:lnTo>
                    <a:lnTo>
                      <a:pt x="7325" y="3024"/>
                    </a:lnTo>
                    <a:lnTo>
                      <a:pt x="7332" y="2964"/>
                    </a:lnTo>
                    <a:lnTo>
                      <a:pt x="7339" y="2901"/>
                    </a:lnTo>
                    <a:lnTo>
                      <a:pt x="7347" y="2836"/>
                    </a:lnTo>
                    <a:lnTo>
                      <a:pt x="7326" y="2872"/>
                    </a:lnTo>
                    <a:lnTo>
                      <a:pt x="7307" y="2908"/>
                    </a:lnTo>
                    <a:lnTo>
                      <a:pt x="7287" y="2946"/>
                    </a:lnTo>
                    <a:lnTo>
                      <a:pt x="7268" y="2985"/>
                    </a:lnTo>
                    <a:lnTo>
                      <a:pt x="7249" y="3026"/>
                    </a:lnTo>
                    <a:lnTo>
                      <a:pt x="7230" y="3068"/>
                    </a:lnTo>
                    <a:lnTo>
                      <a:pt x="7213" y="3112"/>
                    </a:lnTo>
                    <a:lnTo>
                      <a:pt x="7196" y="3156"/>
                    </a:lnTo>
                    <a:lnTo>
                      <a:pt x="7180" y="3202"/>
                    </a:lnTo>
                    <a:lnTo>
                      <a:pt x="7164" y="3251"/>
                    </a:lnTo>
                    <a:lnTo>
                      <a:pt x="7150" y="3300"/>
                    </a:lnTo>
                    <a:lnTo>
                      <a:pt x="7136" y="3352"/>
                    </a:lnTo>
                    <a:lnTo>
                      <a:pt x="7124" y="3405"/>
                    </a:lnTo>
                    <a:lnTo>
                      <a:pt x="7113" y="3460"/>
                    </a:lnTo>
                    <a:lnTo>
                      <a:pt x="7102" y="3517"/>
                    </a:lnTo>
                    <a:lnTo>
                      <a:pt x="7094" y="3576"/>
                    </a:lnTo>
                    <a:lnTo>
                      <a:pt x="7087" y="3637"/>
                    </a:lnTo>
                    <a:lnTo>
                      <a:pt x="7081" y="3700"/>
                    </a:lnTo>
                    <a:lnTo>
                      <a:pt x="7077" y="3765"/>
                    </a:lnTo>
                    <a:lnTo>
                      <a:pt x="7073" y="3832"/>
                    </a:lnTo>
                    <a:lnTo>
                      <a:pt x="7072" y="3902"/>
                    </a:lnTo>
                    <a:lnTo>
                      <a:pt x="7073" y="3974"/>
                    </a:lnTo>
                    <a:lnTo>
                      <a:pt x="7076" y="4048"/>
                    </a:lnTo>
                    <a:lnTo>
                      <a:pt x="7080" y="4124"/>
                    </a:lnTo>
                    <a:lnTo>
                      <a:pt x="7086" y="4204"/>
                    </a:lnTo>
                    <a:lnTo>
                      <a:pt x="7094" y="4285"/>
                    </a:lnTo>
                    <a:lnTo>
                      <a:pt x="7104" y="4368"/>
                    </a:lnTo>
                    <a:lnTo>
                      <a:pt x="7118" y="4456"/>
                    </a:lnTo>
                    <a:lnTo>
                      <a:pt x="7132" y="4545"/>
                    </a:lnTo>
                    <a:lnTo>
                      <a:pt x="7150" y="4637"/>
                    </a:lnTo>
                    <a:lnTo>
                      <a:pt x="7169" y="4732"/>
                    </a:lnTo>
                    <a:lnTo>
                      <a:pt x="7191" y="4830"/>
                    </a:lnTo>
                    <a:lnTo>
                      <a:pt x="7205" y="4887"/>
                    </a:lnTo>
                    <a:lnTo>
                      <a:pt x="7215" y="4944"/>
                    </a:lnTo>
                    <a:lnTo>
                      <a:pt x="7222" y="5003"/>
                    </a:lnTo>
                    <a:lnTo>
                      <a:pt x="7228" y="5063"/>
                    </a:lnTo>
                    <a:lnTo>
                      <a:pt x="7231" y="5124"/>
                    </a:lnTo>
                    <a:lnTo>
                      <a:pt x="7231" y="5185"/>
                    </a:lnTo>
                    <a:lnTo>
                      <a:pt x="7230" y="5247"/>
                    </a:lnTo>
                    <a:lnTo>
                      <a:pt x="7227" y="5309"/>
                    </a:lnTo>
                    <a:lnTo>
                      <a:pt x="7223" y="5371"/>
                    </a:lnTo>
                    <a:lnTo>
                      <a:pt x="7217" y="5433"/>
                    </a:lnTo>
                    <a:lnTo>
                      <a:pt x="7210" y="5493"/>
                    </a:lnTo>
                    <a:lnTo>
                      <a:pt x="7200" y="5554"/>
                    </a:lnTo>
                    <a:lnTo>
                      <a:pt x="7191" y="5613"/>
                    </a:lnTo>
                    <a:lnTo>
                      <a:pt x="7180" y="5672"/>
                    </a:lnTo>
                    <a:lnTo>
                      <a:pt x="7168" y="5729"/>
                    </a:lnTo>
                    <a:lnTo>
                      <a:pt x="7156" y="5785"/>
                    </a:lnTo>
                    <a:lnTo>
                      <a:pt x="7144" y="5838"/>
                    </a:lnTo>
                    <a:lnTo>
                      <a:pt x="7130" y="5890"/>
                    </a:lnTo>
                    <a:lnTo>
                      <a:pt x="7118" y="5940"/>
                    </a:lnTo>
                    <a:lnTo>
                      <a:pt x="7104" y="5988"/>
                    </a:lnTo>
                    <a:lnTo>
                      <a:pt x="7092" y="6032"/>
                    </a:lnTo>
                    <a:lnTo>
                      <a:pt x="7079" y="6074"/>
                    </a:lnTo>
                    <a:lnTo>
                      <a:pt x="7067" y="6113"/>
                    </a:lnTo>
                    <a:lnTo>
                      <a:pt x="7056" y="6149"/>
                    </a:lnTo>
                    <a:lnTo>
                      <a:pt x="7045" y="6181"/>
                    </a:lnTo>
                    <a:lnTo>
                      <a:pt x="7035" y="6210"/>
                    </a:lnTo>
                    <a:lnTo>
                      <a:pt x="7026" y="6235"/>
                    </a:lnTo>
                    <a:lnTo>
                      <a:pt x="7022" y="6246"/>
                    </a:lnTo>
                    <a:lnTo>
                      <a:pt x="7019" y="6257"/>
                    </a:lnTo>
                    <a:lnTo>
                      <a:pt x="7016" y="6265"/>
                    </a:lnTo>
                    <a:lnTo>
                      <a:pt x="7013" y="6273"/>
                    </a:lnTo>
                    <a:lnTo>
                      <a:pt x="7010" y="6279"/>
                    </a:lnTo>
                    <a:lnTo>
                      <a:pt x="7008" y="6284"/>
                    </a:lnTo>
                    <a:lnTo>
                      <a:pt x="7006" y="6290"/>
                    </a:lnTo>
                    <a:lnTo>
                      <a:pt x="7005" y="6293"/>
                    </a:lnTo>
                    <a:lnTo>
                      <a:pt x="7004" y="6294"/>
                    </a:lnTo>
                    <a:lnTo>
                      <a:pt x="7004" y="6295"/>
                    </a:lnTo>
                    <a:lnTo>
                      <a:pt x="7003" y="6295"/>
                    </a:lnTo>
                    <a:lnTo>
                      <a:pt x="7000" y="6294"/>
                    </a:lnTo>
                    <a:lnTo>
                      <a:pt x="6995" y="6292"/>
                    </a:lnTo>
                    <a:lnTo>
                      <a:pt x="6987" y="6290"/>
                    </a:lnTo>
                    <a:lnTo>
                      <a:pt x="6977" y="6287"/>
                    </a:lnTo>
                    <a:lnTo>
                      <a:pt x="6966" y="6285"/>
                    </a:lnTo>
                    <a:lnTo>
                      <a:pt x="6953" y="6282"/>
                    </a:lnTo>
                    <a:lnTo>
                      <a:pt x="6938" y="6279"/>
                    </a:lnTo>
                    <a:lnTo>
                      <a:pt x="6921" y="6276"/>
                    </a:lnTo>
                    <a:lnTo>
                      <a:pt x="6902" y="6274"/>
                    </a:lnTo>
                    <a:lnTo>
                      <a:pt x="6881" y="6271"/>
                    </a:lnTo>
                    <a:lnTo>
                      <a:pt x="6860" y="6269"/>
                    </a:lnTo>
                    <a:lnTo>
                      <a:pt x="6836" y="6267"/>
                    </a:lnTo>
                    <a:lnTo>
                      <a:pt x="6810" y="6265"/>
                    </a:lnTo>
                    <a:lnTo>
                      <a:pt x="6783" y="6264"/>
                    </a:lnTo>
                    <a:lnTo>
                      <a:pt x="6756" y="6264"/>
                    </a:lnTo>
                    <a:lnTo>
                      <a:pt x="6737" y="6264"/>
                    </a:lnTo>
                    <a:lnTo>
                      <a:pt x="6717" y="6264"/>
                    </a:lnTo>
                    <a:lnTo>
                      <a:pt x="6697" y="6264"/>
                    </a:lnTo>
                    <a:lnTo>
                      <a:pt x="6674" y="6265"/>
                    </a:lnTo>
                    <a:lnTo>
                      <a:pt x="6651" y="6265"/>
                    </a:lnTo>
                    <a:lnTo>
                      <a:pt x="6628" y="6266"/>
                    </a:lnTo>
                    <a:lnTo>
                      <a:pt x="6576" y="6268"/>
                    </a:lnTo>
                    <a:lnTo>
                      <a:pt x="6522" y="6271"/>
                    </a:lnTo>
                    <a:lnTo>
                      <a:pt x="6465" y="6277"/>
                    </a:lnTo>
                    <a:lnTo>
                      <a:pt x="6409" y="6284"/>
                    </a:lnTo>
                    <a:lnTo>
                      <a:pt x="6350" y="6295"/>
                    </a:lnTo>
                    <a:lnTo>
                      <a:pt x="6305" y="6305"/>
                    </a:lnTo>
                    <a:lnTo>
                      <a:pt x="6259" y="6317"/>
                    </a:lnTo>
                    <a:lnTo>
                      <a:pt x="6213" y="6333"/>
                    </a:lnTo>
                    <a:lnTo>
                      <a:pt x="6164" y="6350"/>
                    </a:lnTo>
                    <a:lnTo>
                      <a:pt x="6114" y="6369"/>
                    </a:lnTo>
                    <a:lnTo>
                      <a:pt x="6065" y="6390"/>
                    </a:lnTo>
                    <a:lnTo>
                      <a:pt x="6014" y="6413"/>
                    </a:lnTo>
                    <a:lnTo>
                      <a:pt x="5963" y="6438"/>
                    </a:lnTo>
                    <a:lnTo>
                      <a:pt x="5911" y="6464"/>
                    </a:lnTo>
                    <a:lnTo>
                      <a:pt x="5858" y="6490"/>
                    </a:lnTo>
                    <a:lnTo>
                      <a:pt x="5753" y="6546"/>
                    </a:lnTo>
                    <a:lnTo>
                      <a:pt x="5648" y="6606"/>
                    </a:lnTo>
                    <a:lnTo>
                      <a:pt x="5544" y="6665"/>
                    </a:lnTo>
                    <a:lnTo>
                      <a:pt x="5440" y="6724"/>
                    </a:lnTo>
                    <a:lnTo>
                      <a:pt x="5341" y="6782"/>
                    </a:lnTo>
                    <a:lnTo>
                      <a:pt x="5293" y="6810"/>
                    </a:lnTo>
                    <a:lnTo>
                      <a:pt x="5245" y="6836"/>
                    </a:lnTo>
                    <a:lnTo>
                      <a:pt x="5199" y="6862"/>
                    </a:lnTo>
                    <a:lnTo>
                      <a:pt x="5153" y="6887"/>
                    </a:lnTo>
                    <a:lnTo>
                      <a:pt x="5110" y="6910"/>
                    </a:lnTo>
                    <a:lnTo>
                      <a:pt x="5068" y="6930"/>
                    </a:lnTo>
                    <a:lnTo>
                      <a:pt x="5027" y="6950"/>
                    </a:lnTo>
                    <a:lnTo>
                      <a:pt x="4988" y="6967"/>
                    </a:lnTo>
                    <a:lnTo>
                      <a:pt x="4952" y="6982"/>
                    </a:lnTo>
                    <a:lnTo>
                      <a:pt x="4917" y="6994"/>
                    </a:lnTo>
                    <a:lnTo>
                      <a:pt x="4884" y="7004"/>
                    </a:lnTo>
                    <a:lnTo>
                      <a:pt x="4854" y="7012"/>
                    </a:lnTo>
                    <a:lnTo>
                      <a:pt x="4792" y="7012"/>
                    </a:lnTo>
                    <a:lnTo>
                      <a:pt x="4754" y="7011"/>
                    </a:lnTo>
                    <a:lnTo>
                      <a:pt x="4717" y="7006"/>
                    </a:lnTo>
                    <a:lnTo>
                      <a:pt x="4680" y="7000"/>
                    </a:lnTo>
                    <a:lnTo>
                      <a:pt x="4642" y="6992"/>
                    </a:lnTo>
                    <a:lnTo>
                      <a:pt x="4605" y="6981"/>
                    </a:lnTo>
                    <a:lnTo>
                      <a:pt x="4569" y="6968"/>
                    </a:lnTo>
                    <a:lnTo>
                      <a:pt x="4534" y="6954"/>
                    </a:lnTo>
                    <a:lnTo>
                      <a:pt x="4499" y="6938"/>
                    </a:lnTo>
                    <a:lnTo>
                      <a:pt x="4465" y="6921"/>
                    </a:lnTo>
                    <a:lnTo>
                      <a:pt x="4432" y="6903"/>
                    </a:lnTo>
                    <a:lnTo>
                      <a:pt x="4367" y="6863"/>
                    </a:lnTo>
                    <a:lnTo>
                      <a:pt x="4337" y="6843"/>
                    </a:lnTo>
                    <a:lnTo>
                      <a:pt x="4307" y="6821"/>
                    </a:lnTo>
                    <a:lnTo>
                      <a:pt x="4278" y="6799"/>
                    </a:lnTo>
                    <a:lnTo>
                      <a:pt x="4250" y="6778"/>
                    </a:lnTo>
                    <a:lnTo>
                      <a:pt x="4224" y="6756"/>
                    </a:lnTo>
                    <a:lnTo>
                      <a:pt x="4198" y="6735"/>
                    </a:lnTo>
                    <a:lnTo>
                      <a:pt x="4175" y="6713"/>
                    </a:lnTo>
                    <a:lnTo>
                      <a:pt x="4152" y="6692"/>
                    </a:lnTo>
                    <a:lnTo>
                      <a:pt x="4131" y="6672"/>
                    </a:lnTo>
                    <a:lnTo>
                      <a:pt x="4112" y="6652"/>
                    </a:lnTo>
                    <a:lnTo>
                      <a:pt x="4094" y="6635"/>
                    </a:lnTo>
                    <a:lnTo>
                      <a:pt x="4078" y="6617"/>
                    </a:lnTo>
                    <a:lnTo>
                      <a:pt x="4063" y="6602"/>
                    </a:lnTo>
                    <a:lnTo>
                      <a:pt x="4050" y="6587"/>
                    </a:lnTo>
                    <a:lnTo>
                      <a:pt x="4038" y="6575"/>
                    </a:lnTo>
                    <a:lnTo>
                      <a:pt x="4029" y="6565"/>
                    </a:lnTo>
                    <a:lnTo>
                      <a:pt x="4022" y="6555"/>
                    </a:lnTo>
                    <a:lnTo>
                      <a:pt x="4017" y="6549"/>
                    </a:lnTo>
                    <a:lnTo>
                      <a:pt x="4014" y="6545"/>
                    </a:lnTo>
                    <a:lnTo>
                      <a:pt x="4013" y="6544"/>
                    </a:lnTo>
                    <a:lnTo>
                      <a:pt x="4854" y="4799"/>
                    </a:lnTo>
                    <a:lnTo>
                      <a:pt x="4138" y="5641"/>
                    </a:lnTo>
                    <a:lnTo>
                      <a:pt x="4137" y="5640"/>
                    </a:lnTo>
                    <a:lnTo>
                      <a:pt x="4134" y="5634"/>
                    </a:lnTo>
                    <a:lnTo>
                      <a:pt x="4130" y="5627"/>
                    </a:lnTo>
                    <a:lnTo>
                      <a:pt x="4125" y="5617"/>
                    </a:lnTo>
                    <a:lnTo>
                      <a:pt x="4118" y="5605"/>
                    </a:lnTo>
                    <a:lnTo>
                      <a:pt x="4110" y="5588"/>
                    </a:lnTo>
                    <a:lnTo>
                      <a:pt x="4099" y="5570"/>
                    </a:lnTo>
                    <a:lnTo>
                      <a:pt x="4087" y="5547"/>
                    </a:lnTo>
                    <a:lnTo>
                      <a:pt x="4073" y="5522"/>
                    </a:lnTo>
                    <a:lnTo>
                      <a:pt x="4056" y="5494"/>
                    </a:lnTo>
                    <a:lnTo>
                      <a:pt x="4038" y="5463"/>
                    </a:lnTo>
                    <a:lnTo>
                      <a:pt x="4019" y="5430"/>
                    </a:lnTo>
                    <a:lnTo>
                      <a:pt x="3997" y="5393"/>
                    </a:lnTo>
                    <a:lnTo>
                      <a:pt x="3972" y="5354"/>
                    </a:lnTo>
                    <a:lnTo>
                      <a:pt x="3947" y="5312"/>
                    </a:lnTo>
                    <a:lnTo>
                      <a:pt x="3919" y="5267"/>
                    </a:lnTo>
                    <a:lnTo>
                      <a:pt x="3888" y="5220"/>
                    </a:lnTo>
                    <a:lnTo>
                      <a:pt x="3854" y="5175"/>
                    </a:lnTo>
                    <a:lnTo>
                      <a:pt x="3818" y="5129"/>
                    </a:lnTo>
                    <a:lnTo>
                      <a:pt x="3780" y="5084"/>
                    </a:lnTo>
                    <a:lnTo>
                      <a:pt x="3702" y="4995"/>
                    </a:lnTo>
                    <a:lnTo>
                      <a:pt x="3664" y="4949"/>
                    </a:lnTo>
                    <a:lnTo>
                      <a:pt x="3627" y="4904"/>
                    </a:lnTo>
                    <a:lnTo>
                      <a:pt x="3591" y="4859"/>
                    </a:lnTo>
                    <a:lnTo>
                      <a:pt x="3558" y="4812"/>
                    </a:lnTo>
                    <a:lnTo>
                      <a:pt x="3528" y="4766"/>
                    </a:lnTo>
                    <a:lnTo>
                      <a:pt x="3515" y="4742"/>
                    </a:lnTo>
                    <a:lnTo>
                      <a:pt x="3503" y="4719"/>
                    </a:lnTo>
                    <a:lnTo>
                      <a:pt x="3491" y="4695"/>
                    </a:lnTo>
                    <a:lnTo>
                      <a:pt x="3481" y="4670"/>
                    </a:lnTo>
                    <a:lnTo>
                      <a:pt x="3472" y="4646"/>
                    </a:lnTo>
                    <a:lnTo>
                      <a:pt x="3464" y="4621"/>
                    </a:lnTo>
                    <a:lnTo>
                      <a:pt x="3459" y="4596"/>
                    </a:lnTo>
                    <a:lnTo>
                      <a:pt x="3454" y="4570"/>
                    </a:lnTo>
                    <a:lnTo>
                      <a:pt x="3452" y="4545"/>
                    </a:lnTo>
                    <a:lnTo>
                      <a:pt x="3451" y="4519"/>
                    </a:lnTo>
                    <a:lnTo>
                      <a:pt x="3453" y="4491"/>
                    </a:lnTo>
                    <a:lnTo>
                      <a:pt x="3457" y="4460"/>
                    </a:lnTo>
                    <a:lnTo>
                      <a:pt x="3464" y="4427"/>
                    </a:lnTo>
                    <a:lnTo>
                      <a:pt x="3475" y="4391"/>
                    </a:lnTo>
                    <a:lnTo>
                      <a:pt x="3488" y="4353"/>
                    </a:lnTo>
                    <a:lnTo>
                      <a:pt x="3504" y="4313"/>
                    </a:lnTo>
                    <a:lnTo>
                      <a:pt x="3522" y="4270"/>
                    </a:lnTo>
                    <a:lnTo>
                      <a:pt x="3543" y="4225"/>
                    </a:lnTo>
                    <a:lnTo>
                      <a:pt x="3566" y="4179"/>
                    </a:lnTo>
                    <a:lnTo>
                      <a:pt x="3591" y="4131"/>
                    </a:lnTo>
                    <a:lnTo>
                      <a:pt x="3619" y="4080"/>
                    </a:lnTo>
                    <a:lnTo>
                      <a:pt x="3648" y="4029"/>
                    </a:lnTo>
                    <a:lnTo>
                      <a:pt x="3680" y="3976"/>
                    </a:lnTo>
                    <a:lnTo>
                      <a:pt x="3714" y="3921"/>
                    </a:lnTo>
                    <a:lnTo>
                      <a:pt x="3749" y="3866"/>
                    </a:lnTo>
                    <a:lnTo>
                      <a:pt x="3787" y="3809"/>
                    </a:lnTo>
                    <a:lnTo>
                      <a:pt x="3826" y="3753"/>
                    </a:lnTo>
                    <a:lnTo>
                      <a:pt x="3866" y="3694"/>
                    </a:lnTo>
                    <a:lnTo>
                      <a:pt x="3907" y="3635"/>
                    </a:lnTo>
                    <a:lnTo>
                      <a:pt x="3951" y="3575"/>
                    </a:lnTo>
                    <a:lnTo>
                      <a:pt x="3995" y="3516"/>
                    </a:lnTo>
                    <a:lnTo>
                      <a:pt x="4041" y="3456"/>
                    </a:lnTo>
                    <a:lnTo>
                      <a:pt x="4088" y="3395"/>
                    </a:lnTo>
                    <a:lnTo>
                      <a:pt x="4135" y="3335"/>
                    </a:lnTo>
                    <a:lnTo>
                      <a:pt x="4234" y="3215"/>
                    </a:lnTo>
                    <a:lnTo>
                      <a:pt x="4335" y="3096"/>
                    </a:lnTo>
                    <a:lnTo>
                      <a:pt x="4438" y="2980"/>
                    </a:lnTo>
                    <a:lnTo>
                      <a:pt x="4490" y="2922"/>
                    </a:lnTo>
                    <a:lnTo>
                      <a:pt x="4542" y="2867"/>
                    </a:lnTo>
                    <a:lnTo>
                      <a:pt x="4642" y="2754"/>
                    </a:lnTo>
                    <a:lnTo>
                      <a:pt x="4741" y="2642"/>
                    </a:lnTo>
                    <a:lnTo>
                      <a:pt x="4842" y="2529"/>
                    </a:lnTo>
                    <a:lnTo>
                      <a:pt x="4940" y="2417"/>
                    </a:lnTo>
                    <a:lnTo>
                      <a:pt x="5038" y="2306"/>
                    </a:lnTo>
                    <a:lnTo>
                      <a:pt x="5134" y="2199"/>
                    </a:lnTo>
                    <a:lnTo>
                      <a:pt x="5180" y="2147"/>
                    </a:lnTo>
                    <a:lnTo>
                      <a:pt x="5227" y="2096"/>
                    </a:lnTo>
                    <a:lnTo>
                      <a:pt x="5272" y="2047"/>
                    </a:lnTo>
                    <a:lnTo>
                      <a:pt x="5317" y="1998"/>
                    </a:lnTo>
                    <a:lnTo>
                      <a:pt x="5362" y="1951"/>
                    </a:lnTo>
                    <a:lnTo>
                      <a:pt x="5405" y="1907"/>
                    </a:lnTo>
                    <a:lnTo>
                      <a:pt x="5448" y="1863"/>
                    </a:lnTo>
                    <a:lnTo>
                      <a:pt x="5489" y="1822"/>
                    </a:lnTo>
                    <a:lnTo>
                      <a:pt x="5529" y="1783"/>
                    </a:lnTo>
                    <a:lnTo>
                      <a:pt x="5568" y="1746"/>
                    </a:lnTo>
                    <a:lnTo>
                      <a:pt x="5606" y="1711"/>
                    </a:lnTo>
                    <a:lnTo>
                      <a:pt x="5643" y="1679"/>
                    </a:lnTo>
                    <a:lnTo>
                      <a:pt x="5678" y="1650"/>
                    </a:lnTo>
                    <a:lnTo>
                      <a:pt x="5712" y="1622"/>
                    </a:lnTo>
                    <a:lnTo>
                      <a:pt x="5744" y="1599"/>
                    </a:lnTo>
                    <a:lnTo>
                      <a:pt x="5775" y="1578"/>
                    </a:lnTo>
                    <a:lnTo>
                      <a:pt x="5805" y="1561"/>
                    </a:lnTo>
                    <a:lnTo>
                      <a:pt x="5832" y="1545"/>
                    </a:lnTo>
                    <a:lnTo>
                      <a:pt x="5858" y="1534"/>
                    </a:lnTo>
                    <a:lnTo>
                      <a:pt x="5882" y="1527"/>
                    </a:lnTo>
                    <a:lnTo>
                      <a:pt x="6475" y="1434"/>
                    </a:lnTo>
                    <a:lnTo>
                      <a:pt x="6533" y="1425"/>
                    </a:lnTo>
                    <a:lnTo>
                      <a:pt x="6587" y="1416"/>
                    </a:lnTo>
                    <a:lnTo>
                      <a:pt x="6641" y="1407"/>
                    </a:lnTo>
                    <a:lnTo>
                      <a:pt x="6693" y="1398"/>
                    </a:lnTo>
                    <a:lnTo>
                      <a:pt x="6742" y="1389"/>
                    </a:lnTo>
                    <a:lnTo>
                      <a:pt x="6790" y="1379"/>
                    </a:lnTo>
                    <a:lnTo>
                      <a:pt x="6835" y="1370"/>
                    </a:lnTo>
                    <a:lnTo>
                      <a:pt x="6879" y="1361"/>
                    </a:lnTo>
                    <a:lnTo>
                      <a:pt x="6921" y="1350"/>
                    </a:lnTo>
                    <a:lnTo>
                      <a:pt x="6961" y="1342"/>
                    </a:lnTo>
                    <a:lnTo>
                      <a:pt x="6998" y="1333"/>
                    </a:lnTo>
                    <a:lnTo>
                      <a:pt x="7034" y="1324"/>
                    </a:lnTo>
                    <a:lnTo>
                      <a:pt x="7068" y="1314"/>
                    </a:lnTo>
                    <a:lnTo>
                      <a:pt x="7101" y="1306"/>
                    </a:lnTo>
                    <a:lnTo>
                      <a:pt x="7131" y="1298"/>
                    </a:lnTo>
                    <a:lnTo>
                      <a:pt x="7160" y="1290"/>
                    </a:lnTo>
                    <a:lnTo>
                      <a:pt x="7187" y="1281"/>
                    </a:lnTo>
                    <a:lnTo>
                      <a:pt x="7212" y="1274"/>
                    </a:lnTo>
                    <a:lnTo>
                      <a:pt x="7236" y="1267"/>
                    </a:lnTo>
                    <a:lnTo>
                      <a:pt x="7256" y="1260"/>
                    </a:lnTo>
                    <a:lnTo>
                      <a:pt x="7276" y="1254"/>
                    </a:lnTo>
                    <a:lnTo>
                      <a:pt x="7294" y="1247"/>
                    </a:lnTo>
                    <a:lnTo>
                      <a:pt x="7310" y="1241"/>
                    </a:lnTo>
                    <a:lnTo>
                      <a:pt x="7324" y="1236"/>
                    </a:lnTo>
                    <a:lnTo>
                      <a:pt x="7337" y="1232"/>
                    </a:lnTo>
                    <a:lnTo>
                      <a:pt x="7348" y="1228"/>
                    </a:lnTo>
                    <a:lnTo>
                      <a:pt x="7357" y="1224"/>
                    </a:lnTo>
                    <a:lnTo>
                      <a:pt x="7365" y="1221"/>
                    </a:lnTo>
                    <a:lnTo>
                      <a:pt x="7371" y="1219"/>
                    </a:lnTo>
                    <a:lnTo>
                      <a:pt x="7375" y="1217"/>
                    </a:lnTo>
                    <a:lnTo>
                      <a:pt x="7377" y="1216"/>
                    </a:lnTo>
                    <a:lnTo>
                      <a:pt x="7378" y="1216"/>
                    </a:lnTo>
                    <a:lnTo>
                      <a:pt x="6381" y="1246"/>
                    </a:lnTo>
                    <a:lnTo>
                      <a:pt x="6383" y="1245"/>
                    </a:lnTo>
                    <a:lnTo>
                      <a:pt x="6385" y="1243"/>
                    </a:lnTo>
                    <a:lnTo>
                      <a:pt x="6389" y="1238"/>
                    </a:lnTo>
                    <a:lnTo>
                      <a:pt x="6393" y="1232"/>
                    </a:lnTo>
                    <a:lnTo>
                      <a:pt x="6398" y="1225"/>
                    </a:lnTo>
                    <a:lnTo>
                      <a:pt x="6405" y="1216"/>
                    </a:lnTo>
                    <a:lnTo>
                      <a:pt x="6411" y="1205"/>
                    </a:lnTo>
                    <a:lnTo>
                      <a:pt x="6419" y="1193"/>
                    </a:lnTo>
                    <a:lnTo>
                      <a:pt x="6427" y="1179"/>
                    </a:lnTo>
                    <a:lnTo>
                      <a:pt x="6438" y="1165"/>
                    </a:lnTo>
                    <a:lnTo>
                      <a:pt x="6448" y="1149"/>
                    </a:lnTo>
                    <a:lnTo>
                      <a:pt x="6459" y="1131"/>
                    </a:lnTo>
                    <a:lnTo>
                      <a:pt x="6472" y="1114"/>
                    </a:lnTo>
                    <a:lnTo>
                      <a:pt x="6485" y="1094"/>
                    </a:lnTo>
                    <a:lnTo>
                      <a:pt x="6501" y="1073"/>
                    </a:lnTo>
                    <a:lnTo>
                      <a:pt x="6516" y="1052"/>
                    </a:lnTo>
                    <a:lnTo>
                      <a:pt x="6533" y="1029"/>
                    </a:lnTo>
                    <a:lnTo>
                      <a:pt x="6550" y="1006"/>
                    </a:lnTo>
                    <a:lnTo>
                      <a:pt x="6569" y="982"/>
                    </a:lnTo>
                    <a:lnTo>
                      <a:pt x="6589" y="957"/>
                    </a:lnTo>
                    <a:lnTo>
                      <a:pt x="6610" y="932"/>
                    </a:lnTo>
                    <a:lnTo>
                      <a:pt x="6633" y="905"/>
                    </a:lnTo>
                    <a:lnTo>
                      <a:pt x="6655" y="880"/>
                    </a:lnTo>
                    <a:lnTo>
                      <a:pt x="6680" y="852"/>
                    </a:lnTo>
                    <a:lnTo>
                      <a:pt x="6706" y="824"/>
                    </a:lnTo>
                    <a:lnTo>
                      <a:pt x="6734" y="796"/>
                    </a:lnTo>
                    <a:lnTo>
                      <a:pt x="6762" y="768"/>
                    </a:lnTo>
                    <a:lnTo>
                      <a:pt x="6792" y="740"/>
                    </a:lnTo>
                    <a:lnTo>
                      <a:pt x="6822" y="711"/>
                    </a:lnTo>
                    <a:lnTo>
                      <a:pt x="6855" y="682"/>
                    </a:lnTo>
                    <a:lnTo>
                      <a:pt x="6888" y="652"/>
                    </a:lnTo>
                    <a:lnTo>
                      <a:pt x="6923" y="623"/>
                    </a:lnTo>
                    <a:lnTo>
                      <a:pt x="6959" y="594"/>
                    </a:lnTo>
                    <a:lnTo>
                      <a:pt x="6996" y="565"/>
                    </a:lnTo>
                    <a:lnTo>
                      <a:pt x="7035" y="536"/>
                    </a:lnTo>
                    <a:lnTo>
                      <a:pt x="7076" y="507"/>
                    </a:lnTo>
                    <a:lnTo>
                      <a:pt x="7117" y="478"/>
                    </a:lnTo>
                    <a:lnTo>
                      <a:pt x="7160" y="450"/>
                    </a:lnTo>
                    <a:lnTo>
                      <a:pt x="7205" y="422"/>
                    </a:lnTo>
                    <a:lnTo>
                      <a:pt x="7250" y="395"/>
                    </a:lnTo>
                    <a:lnTo>
                      <a:pt x="7297" y="368"/>
                    </a:lnTo>
                    <a:lnTo>
                      <a:pt x="7347" y="341"/>
                    </a:lnTo>
                    <a:lnTo>
                      <a:pt x="7398" y="314"/>
                    </a:lnTo>
                    <a:lnTo>
                      <a:pt x="7449" y="290"/>
                    </a:lnTo>
                    <a:lnTo>
                      <a:pt x="7503" y="265"/>
                    </a:lnTo>
                    <a:lnTo>
                      <a:pt x="7559" y="240"/>
                    </a:lnTo>
                    <a:lnTo>
                      <a:pt x="7615" y="217"/>
                    </a:lnTo>
                    <a:lnTo>
                      <a:pt x="7674" y="195"/>
                    </a:lnTo>
                    <a:lnTo>
                      <a:pt x="7734" y="173"/>
                    </a:lnTo>
                    <a:lnTo>
                      <a:pt x="7796" y="153"/>
                    </a:lnTo>
                    <a:lnTo>
                      <a:pt x="7859" y="134"/>
                    </a:lnTo>
                    <a:lnTo>
                      <a:pt x="7924" y="115"/>
                    </a:lnTo>
                    <a:lnTo>
                      <a:pt x="7991" y="98"/>
                    </a:lnTo>
                    <a:lnTo>
                      <a:pt x="8059" y="81"/>
                    </a:lnTo>
                    <a:lnTo>
                      <a:pt x="8130" y="67"/>
                    </a:lnTo>
                    <a:lnTo>
                      <a:pt x="8202" y="54"/>
                    </a:lnTo>
                    <a:lnTo>
                      <a:pt x="8275" y="41"/>
                    </a:lnTo>
                    <a:lnTo>
                      <a:pt x="8350" y="31"/>
                    </a:lnTo>
                    <a:lnTo>
                      <a:pt x="8428" y="22"/>
                    </a:lnTo>
                    <a:lnTo>
                      <a:pt x="8507" y="14"/>
                    </a:lnTo>
                    <a:lnTo>
                      <a:pt x="8589" y="8"/>
                    </a:lnTo>
                    <a:lnTo>
                      <a:pt x="8671" y="4"/>
                    </a:lnTo>
                    <a:lnTo>
                      <a:pt x="8756" y="1"/>
                    </a:lnTo>
                    <a:lnTo>
                      <a:pt x="8843" y="0"/>
                    </a:lnTo>
                    <a:lnTo>
                      <a:pt x="9062" y="0"/>
                    </a:lnTo>
                    <a:lnTo>
                      <a:pt x="9114" y="4"/>
                    </a:lnTo>
                    <a:lnTo>
                      <a:pt x="9166" y="8"/>
                    </a:lnTo>
                    <a:lnTo>
                      <a:pt x="9217" y="14"/>
                    </a:lnTo>
                    <a:lnTo>
                      <a:pt x="9266" y="23"/>
                    </a:lnTo>
                    <a:lnTo>
                      <a:pt x="9316" y="31"/>
                    </a:lnTo>
                    <a:lnTo>
                      <a:pt x="9365" y="41"/>
                    </a:lnTo>
                    <a:lnTo>
                      <a:pt x="9413" y="52"/>
                    </a:lnTo>
                    <a:lnTo>
                      <a:pt x="9460" y="64"/>
                    </a:lnTo>
                    <a:lnTo>
                      <a:pt x="9507" y="77"/>
                    </a:lnTo>
                    <a:lnTo>
                      <a:pt x="9553" y="91"/>
                    </a:lnTo>
                    <a:lnTo>
                      <a:pt x="9643" y="123"/>
                    </a:lnTo>
                    <a:lnTo>
                      <a:pt x="9731" y="158"/>
                    </a:lnTo>
                    <a:lnTo>
                      <a:pt x="9815" y="196"/>
                    </a:lnTo>
                    <a:lnTo>
                      <a:pt x="9897" y="237"/>
                    </a:lnTo>
                    <a:lnTo>
                      <a:pt x="9976" y="280"/>
                    </a:lnTo>
                    <a:lnTo>
                      <a:pt x="10053" y="327"/>
                    </a:lnTo>
                    <a:lnTo>
                      <a:pt x="10126" y="375"/>
                    </a:lnTo>
                    <a:lnTo>
                      <a:pt x="10197" y="425"/>
                    </a:lnTo>
                    <a:lnTo>
                      <a:pt x="10265" y="477"/>
                    </a:lnTo>
                    <a:lnTo>
                      <a:pt x="10330" y="531"/>
                    </a:lnTo>
                    <a:lnTo>
                      <a:pt x="10393" y="584"/>
                    </a:lnTo>
                    <a:lnTo>
                      <a:pt x="10453" y="639"/>
                    </a:lnTo>
                    <a:lnTo>
                      <a:pt x="10511" y="693"/>
                    </a:lnTo>
                    <a:lnTo>
                      <a:pt x="10565" y="747"/>
                    </a:lnTo>
                    <a:lnTo>
                      <a:pt x="10617" y="801"/>
                    </a:lnTo>
                    <a:lnTo>
                      <a:pt x="10666" y="855"/>
                    </a:lnTo>
                    <a:lnTo>
                      <a:pt x="10712" y="908"/>
                    </a:lnTo>
                    <a:lnTo>
                      <a:pt x="10756" y="958"/>
                    </a:lnTo>
                    <a:lnTo>
                      <a:pt x="10797" y="1007"/>
                    </a:lnTo>
                    <a:lnTo>
                      <a:pt x="10835" y="1056"/>
                    </a:lnTo>
                    <a:lnTo>
                      <a:pt x="10870" y="1101"/>
                    </a:lnTo>
                    <a:lnTo>
                      <a:pt x="10903" y="1143"/>
                    </a:lnTo>
                    <a:lnTo>
                      <a:pt x="10933" y="1184"/>
                    </a:lnTo>
                    <a:lnTo>
                      <a:pt x="10960" y="1221"/>
                    </a:lnTo>
                    <a:lnTo>
                      <a:pt x="10985" y="1254"/>
                    </a:lnTo>
                    <a:lnTo>
                      <a:pt x="11007" y="1284"/>
                    </a:lnTo>
                    <a:lnTo>
                      <a:pt x="11016" y="1297"/>
                    </a:lnTo>
                    <a:lnTo>
                      <a:pt x="11025" y="1309"/>
                    </a:lnTo>
                    <a:lnTo>
                      <a:pt x="10993" y="1309"/>
                    </a:lnTo>
                    <a:lnTo>
                      <a:pt x="10963" y="1311"/>
                    </a:lnTo>
                    <a:lnTo>
                      <a:pt x="10931" y="1316"/>
                    </a:lnTo>
                    <a:lnTo>
                      <a:pt x="10898" y="1324"/>
                    </a:lnTo>
                    <a:lnTo>
                      <a:pt x="10864" y="1334"/>
                    </a:lnTo>
                    <a:lnTo>
                      <a:pt x="10830" y="1345"/>
                    </a:lnTo>
                    <a:lnTo>
                      <a:pt x="10797" y="1359"/>
                    </a:lnTo>
                    <a:lnTo>
                      <a:pt x="10764" y="1372"/>
                    </a:lnTo>
                    <a:lnTo>
                      <a:pt x="10732" y="1388"/>
                    </a:lnTo>
                    <a:lnTo>
                      <a:pt x="10703" y="1402"/>
                    </a:lnTo>
                    <a:lnTo>
                      <a:pt x="10675" y="1415"/>
                    </a:lnTo>
                    <a:lnTo>
                      <a:pt x="10651" y="1429"/>
                    </a:lnTo>
                    <a:lnTo>
                      <a:pt x="10630" y="1440"/>
                    </a:lnTo>
                    <a:lnTo>
                      <a:pt x="10621" y="1446"/>
                    </a:lnTo>
                    <a:lnTo>
                      <a:pt x="10612" y="1450"/>
                    </a:lnTo>
                    <a:lnTo>
                      <a:pt x="10605" y="1454"/>
                    </a:lnTo>
                    <a:lnTo>
                      <a:pt x="10600" y="1459"/>
                    </a:lnTo>
                    <a:lnTo>
                      <a:pt x="10595" y="1461"/>
                    </a:lnTo>
                    <a:lnTo>
                      <a:pt x="10592" y="1463"/>
                    </a:lnTo>
                    <a:lnTo>
                      <a:pt x="10590" y="1465"/>
                    </a:lnTo>
                    <a:lnTo>
                      <a:pt x="10589" y="1465"/>
                    </a:lnTo>
                    <a:lnTo>
                      <a:pt x="10868" y="1465"/>
                    </a:lnTo>
                    <a:lnTo>
                      <a:pt x="10914" y="1465"/>
                    </a:lnTo>
                    <a:lnTo>
                      <a:pt x="10957" y="1466"/>
                    </a:lnTo>
                    <a:lnTo>
                      <a:pt x="10997" y="1467"/>
                    </a:lnTo>
                    <a:lnTo>
                      <a:pt x="11037" y="1469"/>
                    </a:lnTo>
                    <a:lnTo>
                      <a:pt x="11074" y="1472"/>
                    </a:lnTo>
                    <a:lnTo>
                      <a:pt x="11110" y="1478"/>
                    </a:lnTo>
                    <a:lnTo>
                      <a:pt x="11145" y="1485"/>
                    </a:lnTo>
                    <a:lnTo>
                      <a:pt x="11180" y="1496"/>
                    </a:lnTo>
                    <a:lnTo>
                      <a:pt x="11215" y="1508"/>
                    </a:lnTo>
                    <a:lnTo>
                      <a:pt x="11249" y="1521"/>
                    </a:lnTo>
                    <a:lnTo>
                      <a:pt x="11283" y="1535"/>
                    </a:lnTo>
                    <a:lnTo>
                      <a:pt x="11316" y="1551"/>
                    </a:lnTo>
                    <a:lnTo>
                      <a:pt x="11349" y="1568"/>
                    </a:lnTo>
                    <a:lnTo>
                      <a:pt x="11383" y="1587"/>
                    </a:lnTo>
                    <a:lnTo>
                      <a:pt x="11416" y="1609"/>
                    </a:lnTo>
                    <a:lnTo>
                      <a:pt x="11449" y="1633"/>
                    </a:lnTo>
                    <a:lnTo>
                      <a:pt x="11484" y="1658"/>
                    </a:lnTo>
                    <a:lnTo>
                      <a:pt x="11518" y="1687"/>
                    </a:lnTo>
                    <a:lnTo>
                      <a:pt x="11553" y="1719"/>
                    </a:lnTo>
                    <a:lnTo>
                      <a:pt x="11589" y="1754"/>
                    </a:lnTo>
                    <a:lnTo>
                      <a:pt x="11625" y="1793"/>
                    </a:lnTo>
                    <a:lnTo>
                      <a:pt x="11663" y="1836"/>
                    </a:lnTo>
                    <a:lnTo>
                      <a:pt x="11682" y="1858"/>
                    </a:lnTo>
                    <a:lnTo>
                      <a:pt x="11701" y="1882"/>
                    </a:lnTo>
                    <a:lnTo>
                      <a:pt x="11721" y="1907"/>
                    </a:lnTo>
                    <a:lnTo>
                      <a:pt x="11742" y="1932"/>
                    </a:lnTo>
                    <a:lnTo>
                      <a:pt x="11769" y="1967"/>
                    </a:lnTo>
                    <a:lnTo>
                      <a:pt x="11794" y="2004"/>
                    </a:lnTo>
                    <a:lnTo>
                      <a:pt x="11816" y="2040"/>
                    </a:lnTo>
                    <a:lnTo>
                      <a:pt x="11833" y="2075"/>
                    </a:lnTo>
                    <a:lnTo>
                      <a:pt x="11848" y="2109"/>
                    </a:lnTo>
                    <a:lnTo>
                      <a:pt x="11859" y="2143"/>
                    </a:lnTo>
                    <a:lnTo>
                      <a:pt x="11867" y="2174"/>
                    </a:lnTo>
                    <a:lnTo>
                      <a:pt x="11871" y="2204"/>
                    </a:lnTo>
                    <a:lnTo>
                      <a:pt x="11871" y="2219"/>
                    </a:lnTo>
                    <a:lnTo>
                      <a:pt x="11870" y="2233"/>
                    </a:lnTo>
                    <a:lnTo>
                      <a:pt x="11868" y="2246"/>
                    </a:lnTo>
                    <a:lnTo>
                      <a:pt x="11864" y="2258"/>
                    </a:lnTo>
                    <a:lnTo>
                      <a:pt x="11861" y="2270"/>
                    </a:lnTo>
                    <a:lnTo>
                      <a:pt x="11856" y="2281"/>
                    </a:lnTo>
                    <a:lnTo>
                      <a:pt x="11850" y="2291"/>
                    </a:lnTo>
                    <a:lnTo>
                      <a:pt x="11843" y="2300"/>
                    </a:lnTo>
                    <a:lnTo>
                      <a:pt x="11833" y="2308"/>
                    </a:lnTo>
                    <a:lnTo>
                      <a:pt x="11824" y="2316"/>
                    </a:lnTo>
                    <a:lnTo>
                      <a:pt x="11814" y="2322"/>
                    </a:lnTo>
                    <a:lnTo>
                      <a:pt x="11801" y="2328"/>
                    </a:lnTo>
                    <a:lnTo>
                      <a:pt x="11788" y="2332"/>
                    </a:lnTo>
                    <a:lnTo>
                      <a:pt x="11775" y="2335"/>
                    </a:lnTo>
                    <a:lnTo>
                      <a:pt x="11758" y="2336"/>
                    </a:lnTo>
                    <a:lnTo>
                      <a:pt x="11742" y="2337"/>
                    </a:lnTo>
                    <a:lnTo>
                      <a:pt x="11648" y="2337"/>
                    </a:lnTo>
                    <a:lnTo>
                      <a:pt x="11619" y="2337"/>
                    </a:lnTo>
                    <a:lnTo>
                      <a:pt x="11592" y="2338"/>
                    </a:lnTo>
                    <a:lnTo>
                      <a:pt x="11566" y="2339"/>
                    </a:lnTo>
                    <a:lnTo>
                      <a:pt x="11541" y="2340"/>
                    </a:lnTo>
                    <a:lnTo>
                      <a:pt x="11519" y="2341"/>
                    </a:lnTo>
                    <a:lnTo>
                      <a:pt x="11496" y="2343"/>
                    </a:lnTo>
                    <a:lnTo>
                      <a:pt x="11475" y="2345"/>
                    </a:lnTo>
                    <a:lnTo>
                      <a:pt x="11456" y="2348"/>
                    </a:lnTo>
                    <a:lnTo>
                      <a:pt x="11419" y="2354"/>
                    </a:lnTo>
                    <a:lnTo>
                      <a:pt x="11384" y="2360"/>
                    </a:lnTo>
                    <a:lnTo>
                      <a:pt x="11353" y="2368"/>
                    </a:lnTo>
                    <a:lnTo>
                      <a:pt x="11325" y="2376"/>
                    </a:lnTo>
                    <a:lnTo>
                      <a:pt x="11298" y="2385"/>
                    </a:lnTo>
                    <a:lnTo>
                      <a:pt x="11272" y="2395"/>
                    </a:lnTo>
                    <a:lnTo>
                      <a:pt x="11222" y="2416"/>
                    </a:lnTo>
                    <a:lnTo>
                      <a:pt x="11199" y="2427"/>
                    </a:lnTo>
                    <a:lnTo>
                      <a:pt x="11173" y="2438"/>
                    </a:lnTo>
                    <a:lnTo>
                      <a:pt x="11146" y="2451"/>
                    </a:lnTo>
                    <a:lnTo>
                      <a:pt x="11118" y="2462"/>
                    </a:lnTo>
                    <a:lnTo>
                      <a:pt x="11132" y="2461"/>
                    </a:lnTo>
                    <a:lnTo>
                      <a:pt x="11147" y="2457"/>
                    </a:lnTo>
                    <a:lnTo>
                      <a:pt x="11165" y="2453"/>
                    </a:lnTo>
                    <a:lnTo>
                      <a:pt x="11184" y="2446"/>
                    </a:lnTo>
                    <a:lnTo>
                      <a:pt x="11206" y="2441"/>
                    </a:lnTo>
                    <a:lnTo>
                      <a:pt x="11228" y="2436"/>
                    </a:lnTo>
                    <a:lnTo>
                      <a:pt x="11251" y="2432"/>
                    </a:lnTo>
                    <a:lnTo>
                      <a:pt x="11274" y="2431"/>
                    </a:lnTo>
                    <a:lnTo>
                      <a:pt x="11321" y="2432"/>
                    </a:lnTo>
                    <a:lnTo>
                      <a:pt x="11345" y="2433"/>
                    </a:lnTo>
                    <a:lnTo>
                      <a:pt x="11369" y="2435"/>
                    </a:lnTo>
                    <a:lnTo>
                      <a:pt x="11393" y="2439"/>
                    </a:lnTo>
                    <a:lnTo>
                      <a:pt x="11415" y="2444"/>
                    </a:lnTo>
                    <a:lnTo>
                      <a:pt x="11438" y="2453"/>
                    </a:lnTo>
                    <a:lnTo>
                      <a:pt x="11461" y="2463"/>
                    </a:lnTo>
                    <a:lnTo>
                      <a:pt x="11483" y="2476"/>
                    </a:lnTo>
                    <a:lnTo>
                      <a:pt x="11503" y="2493"/>
                    </a:lnTo>
                    <a:lnTo>
                      <a:pt x="11523" y="2513"/>
                    </a:lnTo>
                    <a:lnTo>
                      <a:pt x="11532" y="2526"/>
                    </a:lnTo>
                    <a:lnTo>
                      <a:pt x="11540" y="2538"/>
                    </a:lnTo>
                    <a:lnTo>
                      <a:pt x="11550" y="2551"/>
                    </a:lnTo>
                    <a:lnTo>
                      <a:pt x="11558" y="2567"/>
                    </a:lnTo>
                    <a:lnTo>
                      <a:pt x="11566" y="2582"/>
                    </a:lnTo>
                    <a:lnTo>
                      <a:pt x="11573" y="2600"/>
                    </a:lnTo>
                    <a:lnTo>
                      <a:pt x="11581" y="2618"/>
                    </a:lnTo>
                    <a:lnTo>
                      <a:pt x="11588" y="2638"/>
                    </a:lnTo>
                    <a:lnTo>
                      <a:pt x="11594" y="2660"/>
                    </a:lnTo>
                    <a:lnTo>
                      <a:pt x="11600" y="2682"/>
                    </a:lnTo>
                    <a:lnTo>
                      <a:pt x="11600" y="2715"/>
                    </a:lnTo>
                    <a:lnTo>
                      <a:pt x="11600" y="2746"/>
                    </a:lnTo>
                    <a:lnTo>
                      <a:pt x="11599" y="2774"/>
                    </a:lnTo>
                    <a:lnTo>
                      <a:pt x="11598" y="2800"/>
                    </a:lnTo>
                    <a:lnTo>
                      <a:pt x="11595" y="2824"/>
                    </a:lnTo>
                    <a:lnTo>
                      <a:pt x="11592" y="2846"/>
                    </a:lnTo>
                    <a:lnTo>
                      <a:pt x="11588" y="2866"/>
                    </a:lnTo>
                    <a:lnTo>
                      <a:pt x="11583" y="2883"/>
                    </a:lnTo>
                    <a:lnTo>
                      <a:pt x="11575" y="2900"/>
                    </a:lnTo>
                    <a:lnTo>
                      <a:pt x="11568" y="2913"/>
                    </a:lnTo>
                    <a:lnTo>
                      <a:pt x="11559" y="2925"/>
                    </a:lnTo>
                    <a:lnTo>
                      <a:pt x="11549" y="2937"/>
                    </a:lnTo>
                    <a:lnTo>
                      <a:pt x="11537" y="2946"/>
                    </a:lnTo>
                    <a:lnTo>
                      <a:pt x="11524" y="2953"/>
                    </a:lnTo>
                    <a:lnTo>
                      <a:pt x="11509" y="2959"/>
                    </a:lnTo>
                    <a:lnTo>
                      <a:pt x="11493" y="2965"/>
                    </a:lnTo>
                    <a:lnTo>
                      <a:pt x="11518" y="2955"/>
                    </a:lnTo>
                    <a:lnTo>
                      <a:pt x="11540" y="2948"/>
                    </a:lnTo>
                    <a:lnTo>
                      <a:pt x="11564" y="2943"/>
                    </a:lnTo>
                    <a:lnTo>
                      <a:pt x="11577" y="2940"/>
                    </a:lnTo>
                    <a:lnTo>
                      <a:pt x="11591" y="2938"/>
                    </a:lnTo>
                    <a:lnTo>
                      <a:pt x="11606" y="2937"/>
                    </a:lnTo>
                    <a:lnTo>
                      <a:pt x="11623" y="2935"/>
                    </a:lnTo>
                    <a:lnTo>
                      <a:pt x="11641" y="2934"/>
                    </a:lnTo>
                    <a:lnTo>
                      <a:pt x="11662" y="2933"/>
                    </a:lnTo>
                    <a:lnTo>
                      <a:pt x="11686" y="2932"/>
                    </a:lnTo>
                    <a:lnTo>
                      <a:pt x="11712" y="2931"/>
                    </a:lnTo>
                    <a:lnTo>
                      <a:pt x="11741" y="2931"/>
                    </a:lnTo>
                    <a:lnTo>
                      <a:pt x="11773" y="2930"/>
                    </a:lnTo>
                    <a:lnTo>
                      <a:pt x="11796" y="2931"/>
                    </a:lnTo>
                    <a:lnTo>
                      <a:pt x="11820" y="2933"/>
                    </a:lnTo>
                    <a:lnTo>
                      <a:pt x="11844" y="2937"/>
                    </a:lnTo>
                    <a:lnTo>
                      <a:pt x="11868" y="2943"/>
                    </a:lnTo>
                    <a:lnTo>
                      <a:pt x="11890" y="2950"/>
                    </a:lnTo>
                    <a:lnTo>
                      <a:pt x="11914" y="2959"/>
                    </a:lnTo>
                    <a:lnTo>
                      <a:pt x="11936" y="2970"/>
                    </a:lnTo>
                    <a:lnTo>
                      <a:pt x="11957" y="2981"/>
                    </a:lnTo>
                    <a:lnTo>
                      <a:pt x="11978" y="2994"/>
                    </a:lnTo>
                    <a:lnTo>
                      <a:pt x="11998" y="3008"/>
                    </a:lnTo>
                    <a:lnTo>
                      <a:pt x="12016" y="3023"/>
                    </a:lnTo>
                    <a:lnTo>
                      <a:pt x="12033" y="3040"/>
                    </a:lnTo>
                    <a:lnTo>
                      <a:pt x="12048" y="3057"/>
                    </a:lnTo>
                    <a:lnTo>
                      <a:pt x="12063" y="3076"/>
                    </a:lnTo>
                    <a:lnTo>
                      <a:pt x="12074" y="3095"/>
                    </a:lnTo>
                    <a:lnTo>
                      <a:pt x="12084" y="3116"/>
                    </a:lnTo>
                    <a:lnTo>
                      <a:pt x="12094" y="3137"/>
                    </a:lnTo>
                    <a:lnTo>
                      <a:pt x="12102" y="3157"/>
                    </a:lnTo>
                    <a:lnTo>
                      <a:pt x="12110" y="3176"/>
                    </a:lnTo>
                    <a:lnTo>
                      <a:pt x="12117" y="3194"/>
                    </a:lnTo>
                    <a:lnTo>
                      <a:pt x="12124" y="3213"/>
                    </a:lnTo>
                    <a:lnTo>
                      <a:pt x="12128" y="3231"/>
                    </a:lnTo>
                    <a:lnTo>
                      <a:pt x="12130" y="3251"/>
                    </a:lnTo>
                    <a:lnTo>
                      <a:pt x="12130" y="3269"/>
                    </a:lnTo>
                    <a:lnTo>
                      <a:pt x="12127" y="3290"/>
                    </a:lnTo>
                    <a:lnTo>
                      <a:pt x="12120" y="3312"/>
                    </a:lnTo>
                    <a:lnTo>
                      <a:pt x="12111" y="3334"/>
                    </a:lnTo>
                    <a:lnTo>
                      <a:pt x="12105" y="3347"/>
                    </a:lnTo>
                    <a:lnTo>
                      <a:pt x="12098" y="3359"/>
                    </a:lnTo>
                    <a:lnTo>
                      <a:pt x="12090" y="3371"/>
                    </a:lnTo>
                    <a:lnTo>
                      <a:pt x="12080" y="3385"/>
                    </a:lnTo>
                    <a:lnTo>
                      <a:pt x="12070" y="3399"/>
                    </a:lnTo>
                    <a:lnTo>
                      <a:pt x="12058" y="3414"/>
                    </a:lnTo>
                    <a:lnTo>
                      <a:pt x="12045" y="3429"/>
                    </a:lnTo>
                    <a:lnTo>
                      <a:pt x="12031" y="3445"/>
                    </a:lnTo>
                    <a:lnTo>
                      <a:pt x="12015" y="3461"/>
                    </a:lnTo>
                    <a:lnTo>
                      <a:pt x="11999" y="3479"/>
                    </a:lnTo>
                    <a:lnTo>
                      <a:pt x="12016" y="3462"/>
                    </a:lnTo>
                    <a:lnTo>
                      <a:pt x="12035" y="3446"/>
                    </a:lnTo>
                    <a:lnTo>
                      <a:pt x="12053" y="3431"/>
                    </a:lnTo>
                    <a:lnTo>
                      <a:pt x="12073" y="3418"/>
                    </a:lnTo>
                    <a:lnTo>
                      <a:pt x="12093" y="3405"/>
                    </a:lnTo>
                    <a:lnTo>
                      <a:pt x="12113" y="3394"/>
                    </a:lnTo>
                    <a:lnTo>
                      <a:pt x="12134" y="3385"/>
                    </a:lnTo>
                    <a:lnTo>
                      <a:pt x="12156" y="3376"/>
                    </a:lnTo>
                    <a:lnTo>
                      <a:pt x="12199" y="3360"/>
                    </a:lnTo>
                    <a:lnTo>
                      <a:pt x="12243" y="3348"/>
                    </a:lnTo>
                    <a:lnTo>
                      <a:pt x="12288" y="3339"/>
                    </a:lnTo>
                    <a:lnTo>
                      <a:pt x="12333" y="3334"/>
                    </a:lnTo>
                    <a:lnTo>
                      <a:pt x="12350" y="3333"/>
                    </a:lnTo>
                    <a:lnTo>
                      <a:pt x="12367" y="3333"/>
                    </a:lnTo>
                    <a:lnTo>
                      <a:pt x="12385" y="3334"/>
                    </a:lnTo>
                    <a:lnTo>
                      <a:pt x="12401" y="3336"/>
                    </a:lnTo>
                    <a:lnTo>
                      <a:pt x="12418" y="3341"/>
                    </a:lnTo>
                    <a:lnTo>
                      <a:pt x="12433" y="3347"/>
                    </a:lnTo>
                    <a:lnTo>
                      <a:pt x="12447" y="3355"/>
                    </a:lnTo>
                    <a:lnTo>
                      <a:pt x="12458" y="3365"/>
                    </a:lnTo>
                    <a:lnTo>
                      <a:pt x="12474" y="3382"/>
                    </a:lnTo>
                    <a:lnTo>
                      <a:pt x="12487" y="3397"/>
                    </a:lnTo>
                    <a:lnTo>
                      <a:pt x="12499" y="3413"/>
                    </a:lnTo>
                    <a:lnTo>
                      <a:pt x="12511" y="3427"/>
                    </a:lnTo>
                    <a:lnTo>
                      <a:pt x="12520" y="3442"/>
                    </a:lnTo>
                    <a:lnTo>
                      <a:pt x="12528" y="3458"/>
                    </a:lnTo>
                    <a:lnTo>
                      <a:pt x="12534" y="3474"/>
                    </a:lnTo>
                    <a:lnTo>
                      <a:pt x="12539" y="3492"/>
                    </a:lnTo>
                    <a:lnTo>
                      <a:pt x="12542" y="3511"/>
                    </a:lnTo>
                    <a:lnTo>
                      <a:pt x="12544" y="3534"/>
                    </a:lnTo>
                    <a:lnTo>
                      <a:pt x="12543" y="3558"/>
                    </a:lnTo>
                    <a:lnTo>
                      <a:pt x="12541" y="3586"/>
                    </a:lnTo>
                    <a:lnTo>
                      <a:pt x="12537" y="3618"/>
                    </a:lnTo>
                    <a:lnTo>
                      <a:pt x="12533" y="3634"/>
                    </a:lnTo>
                    <a:lnTo>
                      <a:pt x="12529" y="3653"/>
                    </a:lnTo>
                    <a:lnTo>
                      <a:pt x="12526" y="3671"/>
                    </a:lnTo>
                    <a:lnTo>
                      <a:pt x="12521" y="3692"/>
                    </a:lnTo>
                    <a:lnTo>
                      <a:pt x="12516" y="3713"/>
                    </a:lnTo>
                    <a:lnTo>
                      <a:pt x="12511" y="3736"/>
                    </a:lnTo>
                    <a:lnTo>
                      <a:pt x="12505" y="3766"/>
                    </a:lnTo>
                    <a:lnTo>
                      <a:pt x="12497" y="3797"/>
                    </a:lnTo>
                    <a:lnTo>
                      <a:pt x="12483" y="3861"/>
                    </a:lnTo>
                    <a:lnTo>
                      <a:pt x="12465" y="3927"/>
                    </a:lnTo>
                    <a:lnTo>
                      <a:pt x="12447" y="3995"/>
                    </a:lnTo>
                    <a:lnTo>
                      <a:pt x="12427" y="4063"/>
                    </a:lnTo>
                    <a:lnTo>
                      <a:pt x="12407" y="4131"/>
                    </a:lnTo>
                    <a:lnTo>
                      <a:pt x="12387" y="4196"/>
                    </a:lnTo>
                    <a:lnTo>
                      <a:pt x="12367" y="4259"/>
                    </a:lnTo>
                    <a:lnTo>
                      <a:pt x="12358" y="4290"/>
                    </a:lnTo>
                    <a:lnTo>
                      <a:pt x="12349" y="4319"/>
                    </a:lnTo>
                    <a:lnTo>
                      <a:pt x="12339" y="4348"/>
                    </a:lnTo>
                    <a:lnTo>
                      <a:pt x="12330" y="4375"/>
                    </a:lnTo>
                    <a:lnTo>
                      <a:pt x="12322" y="4399"/>
                    </a:lnTo>
                    <a:lnTo>
                      <a:pt x="12315" y="4424"/>
                    </a:lnTo>
                    <a:lnTo>
                      <a:pt x="12306" y="4446"/>
                    </a:lnTo>
                    <a:lnTo>
                      <a:pt x="12300" y="4466"/>
                    </a:lnTo>
                    <a:lnTo>
                      <a:pt x="12294" y="4485"/>
                    </a:lnTo>
                    <a:lnTo>
                      <a:pt x="12288" y="4501"/>
                    </a:lnTo>
                    <a:lnTo>
                      <a:pt x="12283" y="4516"/>
                    </a:lnTo>
                    <a:lnTo>
                      <a:pt x="12278" y="4527"/>
                    </a:lnTo>
                    <a:lnTo>
                      <a:pt x="12275" y="4537"/>
                    </a:lnTo>
                    <a:lnTo>
                      <a:pt x="12273" y="4544"/>
                    </a:lnTo>
                    <a:lnTo>
                      <a:pt x="12272" y="4549"/>
                    </a:lnTo>
                    <a:lnTo>
                      <a:pt x="12271" y="4550"/>
                    </a:lnTo>
                    <a:lnTo>
                      <a:pt x="12272" y="4548"/>
                    </a:lnTo>
                    <a:lnTo>
                      <a:pt x="12276" y="4544"/>
                    </a:lnTo>
                    <a:lnTo>
                      <a:pt x="12283" y="4535"/>
                    </a:lnTo>
                    <a:lnTo>
                      <a:pt x="12291" y="4525"/>
                    </a:lnTo>
                    <a:lnTo>
                      <a:pt x="12301" y="4511"/>
                    </a:lnTo>
                    <a:lnTo>
                      <a:pt x="12314" y="4493"/>
                    </a:lnTo>
                    <a:lnTo>
                      <a:pt x="12328" y="4473"/>
                    </a:lnTo>
                    <a:lnTo>
                      <a:pt x="12343" y="4449"/>
                    </a:lnTo>
                    <a:lnTo>
                      <a:pt x="12360" y="4422"/>
                    </a:lnTo>
                    <a:lnTo>
                      <a:pt x="12379" y="4392"/>
                    </a:lnTo>
                    <a:lnTo>
                      <a:pt x="12398" y="4359"/>
                    </a:lnTo>
                    <a:lnTo>
                      <a:pt x="12419" y="4323"/>
                    </a:lnTo>
                    <a:lnTo>
                      <a:pt x="12439" y="4284"/>
                    </a:lnTo>
                    <a:lnTo>
                      <a:pt x="12462" y="4242"/>
                    </a:lnTo>
                    <a:lnTo>
                      <a:pt x="12484" y="4196"/>
                    </a:lnTo>
                    <a:lnTo>
                      <a:pt x="12507" y="4147"/>
                    </a:lnTo>
                    <a:lnTo>
                      <a:pt x="12529" y="4096"/>
                    </a:lnTo>
                    <a:lnTo>
                      <a:pt x="12553" y="4041"/>
                    </a:lnTo>
                    <a:lnTo>
                      <a:pt x="12576" y="3983"/>
                    </a:lnTo>
                    <a:lnTo>
                      <a:pt x="12597" y="3922"/>
                    </a:lnTo>
                    <a:lnTo>
                      <a:pt x="12620" y="3858"/>
                    </a:lnTo>
                    <a:lnTo>
                      <a:pt x="12642" y="3791"/>
                    </a:lnTo>
                    <a:lnTo>
                      <a:pt x="12662" y="3721"/>
                    </a:lnTo>
                    <a:lnTo>
                      <a:pt x="12682" y="3647"/>
                    </a:lnTo>
                    <a:lnTo>
                      <a:pt x="12701" y="3571"/>
                    </a:lnTo>
                    <a:lnTo>
                      <a:pt x="12718" y="3491"/>
                    </a:lnTo>
                    <a:lnTo>
                      <a:pt x="12735" y="3408"/>
                    </a:lnTo>
                    <a:lnTo>
                      <a:pt x="12749" y="3323"/>
                    </a:lnTo>
                    <a:lnTo>
                      <a:pt x="12763" y="3234"/>
                    </a:lnTo>
                    <a:lnTo>
                      <a:pt x="12773" y="3143"/>
                    </a:lnTo>
                    <a:lnTo>
                      <a:pt x="12782" y="3048"/>
                    </a:lnTo>
                    <a:lnTo>
                      <a:pt x="12789" y="2950"/>
                    </a:lnTo>
                    <a:lnTo>
                      <a:pt x="12793" y="2897"/>
                    </a:lnTo>
                    <a:lnTo>
                      <a:pt x="12795" y="2844"/>
                    </a:lnTo>
                    <a:lnTo>
                      <a:pt x="12796" y="2794"/>
                    </a:lnTo>
                    <a:lnTo>
                      <a:pt x="12797" y="2743"/>
                    </a:lnTo>
                    <a:lnTo>
                      <a:pt x="12798" y="2695"/>
                    </a:lnTo>
                    <a:lnTo>
                      <a:pt x="12798" y="2647"/>
                    </a:lnTo>
                    <a:lnTo>
                      <a:pt x="12798" y="2601"/>
                    </a:lnTo>
                    <a:lnTo>
                      <a:pt x="12798" y="2556"/>
                    </a:lnTo>
                    <a:lnTo>
                      <a:pt x="12797" y="2511"/>
                    </a:lnTo>
                    <a:lnTo>
                      <a:pt x="12796" y="2468"/>
                    </a:lnTo>
                    <a:lnTo>
                      <a:pt x="12794" y="2426"/>
                    </a:lnTo>
                    <a:lnTo>
                      <a:pt x="12791" y="2385"/>
                    </a:lnTo>
                    <a:lnTo>
                      <a:pt x="12789" y="2344"/>
                    </a:lnTo>
                    <a:lnTo>
                      <a:pt x="12787" y="2305"/>
                    </a:lnTo>
                    <a:lnTo>
                      <a:pt x="12781" y="2231"/>
                    </a:lnTo>
                    <a:lnTo>
                      <a:pt x="12774" y="2159"/>
                    </a:lnTo>
                    <a:lnTo>
                      <a:pt x="12767" y="2092"/>
                    </a:lnTo>
                    <a:lnTo>
                      <a:pt x="12759" y="2028"/>
                    </a:lnTo>
                    <a:lnTo>
                      <a:pt x="12751" y="1968"/>
                    </a:lnTo>
                    <a:lnTo>
                      <a:pt x="12742" y="1911"/>
                    </a:lnTo>
                    <a:lnTo>
                      <a:pt x="12734" y="1857"/>
                    </a:lnTo>
                    <a:lnTo>
                      <a:pt x="12724" y="1808"/>
                    </a:lnTo>
                    <a:lnTo>
                      <a:pt x="12716" y="1760"/>
                    </a:lnTo>
                    <a:lnTo>
                      <a:pt x="12708" y="1715"/>
                    </a:lnTo>
                    <a:lnTo>
                      <a:pt x="12701" y="1674"/>
                    </a:lnTo>
                    <a:lnTo>
                      <a:pt x="12693" y="1635"/>
                    </a:lnTo>
                    <a:lnTo>
                      <a:pt x="12687" y="1599"/>
                    </a:lnTo>
                    <a:lnTo>
                      <a:pt x="12683" y="1565"/>
                    </a:lnTo>
                    <a:lnTo>
                      <a:pt x="12679" y="1533"/>
                    </a:lnTo>
                    <a:lnTo>
                      <a:pt x="12676" y="1504"/>
                    </a:lnTo>
                    <a:lnTo>
                      <a:pt x="12675" y="1476"/>
                    </a:lnTo>
                    <a:lnTo>
                      <a:pt x="12676" y="1450"/>
                    </a:lnTo>
                    <a:lnTo>
                      <a:pt x="12678" y="1427"/>
                    </a:lnTo>
                    <a:lnTo>
                      <a:pt x="12682" y="1405"/>
                    </a:lnTo>
                    <a:lnTo>
                      <a:pt x="12688" y="1385"/>
                    </a:lnTo>
                    <a:lnTo>
                      <a:pt x="12697" y="1366"/>
                    </a:lnTo>
                    <a:lnTo>
                      <a:pt x="12707" y="1348"/>
                    </a:lnTo>
                    <a:lnTo>
                      <a:pt x="12720" y="1333"/>
                    </a:lnTo>
                    <a:lnTo>
                      <a:pt x="12737" y="1317"/>
                    </a:lnTo>
                    <a:lnTo>
                      <a:pt x="12752" y="1301"/>
                    </a:lnTo>
                    <a:lnTo>
                      <a:pt x="12769" y="1286"/>
                    </a:lnTo>
                    <a:lnTo>
                      <a:pt x="12786" y="1271"/>
                    </a:lnTo>
                    <a:lnTo>
                      <a:pt x="12805" y="1258"/>
                    </a:lnTo>
                    <a:lnTo>
                      <a:pt x="12825" y="1245"/>
                    </a:lnTo>
                    <a:lnTo>
                      <a:pt x="12845" y="1234"/>
                    </a:lnTo>
                    <a:lnTo>
                      <a:pt x="12890" y="1213"/>
                    </a:lnTo>
                    <a:lnTo>
                      <a:pt x="12938" y="1196"/>
                    </a:lnTo>
                    <a:lnTo>
                      <a:pt x="12989" y="1179"/>
                    </a:lnTo>
                    <a:lnTo>
                      <a:pt x="13041" y="1165"/>
                    </a:lnTo>
                    <a:lnTo>
                      <a:pt x="13096" y="1150"/>
                    </a:lnTo>
                    <a:lnTo>
                      <a:pt x="13153" y="1133"/>
                    </a:lnTo>
                    <a:lnTo>
                      <a:pt x="13210" y="1117"/>
                    </a:lnTo>
                    <a:lnTo>
                      <a:pt x="13267" y="1096"/>
                    </a:lnTo>
                    <a:lnTo>
                      <a:pt x="13326" y="1073"/>
                    </a:lnTo>
                    <a:lnTo>
                      <a:pt x="13355" y="1061"/>
                    </a:lnTo>
                    <a:lnTo>
                      <a:pt x="13383" y="1047"/>
                    </a:lnTo>
                    <a:lnTo>
                      <a:pt x="13412" y="1031"/>
                    </a:lnTo>
                    <a:lnTo>
                      <a:pt x="13440" y="1015"/>
                    </a:lnTo>
                    <a:lnTo>
                      <a:pt x="13468" y="997"/>
                    </a:lnTo>
                    <a:lnTo>
                      <a:pt x="13496" y="978"/>
                    </a:lnTo>
                    <a:lnTo>
                      <a:pt x="13522" y="957"/>
                    </a:lnTo>
                    <a:lnTo>
                      <a:pt x="13549" y="934"/>
                    </a:lnTo>
                    <a:lnTo>
                      <a:pt x="13569" y="919"/>
                    </a:lnTo>
                    <a:lnTo>
                      <a:pt x="13588" y="903"/>
                    </a:lnTo>
                    <a:lnTo>
                      <a:pt x="13625" y="868"/>
                    </a:lnTo>
                    <a:lnTo>
                      <a:pt x="13658" y="830"/>
                    </a:lnTo>
                    <a:lnTo>
                      <a:pt x="13689" y="791"/>
                    </a:lnTo>
                    <a:lnTo>
                      <a:pt x="13717" y="750"/>
                    </a:lnTo>
                    <a:lnTo>
                      <a:pt x="13745" y="709"/>
                    </a:lnTo>
                    <a:lnTo>
                      <a:pt x="13772" y="667"/>
                    </a:lnTo>
                    <a:lnTo>
                      <a:pt x="13799" y="626"/>
                    </a:lnTo>
                    <a:lnTo>
                      <a:pt x="13825" y="588"/>
                    </a:lnTo>
                    <a:lnTo>
                      <a:pt x="13852" y="552"/>
                    </a:lnTo>
                    <a:lnTo>
                      <a:pt x="13865" y="536"/>
                    </a:lnTo>
                    <a:lnTo>
                      <a:pt x="13880" y="520"/>
                    </a:lnTo>
                    <a:lnTo>
                      <a:pt x="13894" y="506"/>
                    </a:lnTo>
                    <a:lnTo>
                      <a:pt x="13908" y="491"/>
                    </a:lnTo>
                    <a:lnTo>
                      <a:pt x="13924" y="479"/>
                    </a:lnTo>
                    <a:lnTo>
                      <a:pt x="13939" y="469"/>
                    </a:lnTo>
                    <a:lnTo>
                      <a:pt x="13956" y="458"/>
                    </a:lnTo>
                    <a:lnTo>
                      <a:pt x="13972" y="451"/>
                    </a:lnTo>
                    <a:lnTo>
                      <a:pt x="13990" y="444"/>
                    </a:lnTo>
                    <a:lnTo>
                      <a:pt x="14009" y="440"/>
                    </a:lnTo>
                    <a:lnTo>
                      <a:pt x="14028" y="437"/>
                    </a:lnTo>
                    <a:lnTo>
                      <a:pt x="14048" y="436"/>
                    </a:lnTo>
                    <a:lnTo>
                      <a:pt x="14063" y="438"/>
                    </a:lnTo>
                    <a:lnTo>
                      <a:pt x="14081" y="442"/>
                    </a:lnTo>
                    <a:lnTo>
                      <a:pt x="14100" y="450"/>
                    </a:lnTo>
                    <a:lnTo>
                      <a:pt x="14122" y="463"/>
                    </a:lnTo>
                    <a:lnTo>
                      <a:pt x="14145" y="478"/>
                    </a:lnTo>
                    <a:lnTo>
                      <a:pt x="14170" y="498"/>
                    </a:lnTo>
                    <a:lnTo>
                      <a:pt x="14182" y="509"/>
                    </a:lnTo>
                    <a:lnTo>
                      <a:pt x="14195" y="521"/>
                    </a:lnTo>
                    <a:lnTo>
                      <a:pt x="14209" y="535"/>
                    </a:lnTo>
                    <a:lnTo>
                      <a:pt x="14222" y="549"/>
                    </a:lnTo>
                    <a:lnTo>
                      <a:pt x="14236" y="565"/>
                    </a:lnTo>
                    <a:lnTo>
                      <a:pt x="14250" y="582"/>
                    </a:lnTo>
                    <a:lnTo>
                      <a:pt x="14265" y="600"/>
                    </a:lnTo>
                    <a:lnTo>
                      <a:pt x="14279" y="619"/>
                    </a:lnTo>
                    <a:lnTo>
                      <a:pt x="14294" y="639"/>
                    </a:lnTo>
                    <a:lnTo>
                      <a:pt x="14308" y="660"/>
                    </a:lnTo>
                    <a:lnTo>
                      <a:pt x="14323" y="683"/>
                    </a:lnTo>
                    <a:lnTo>
                      <a:pt x="14338" y="707"/>
                    </a:lnTo>
                    <a:lnTo>
                      <a:pt x="14353" y="732"/>
                    </a:lnTo>
                    <a:lnTo>
                      <a:pt x="14369" y="759"/>
                    </a:lnTo>
                    <a:lnTo>
                      <a:pt x="14384" y="787"/>
                    </a:lnTo>
                    <a:lnTo>
                      <a:pt x="14399" y="816"/>
                    </a:lnTo>
                    <a:lnTo>
                      <a:pt x="14414" y="847"/>
                    </a:lnTo>
                    <a:lnTo>
                      <a:pt x="14430" y="879"/>
                    </a:lnTo>
                    <a:lnTo>
                      <a:pt x="14445" y="912"/>
                    </a:lnTo>
                    <a:lnTo>
                      <a:pt x="14461" y="947"/>
                    </a:lnTo>
                    <a:lnTo>
                      <a:pt x="14476" y="983"/>
                    </a:lnTo>
                    <a:lnTo>
                      <a:pt x="14492" y="1020"/>
                    </a:lnTo>
                    <a:lnTo>
                      <a:pt x="14506" y="1059"/>
                    </a:lnTo>
                    <a:lnTo>
                      <a:pt x="14522" y="1100"/>
                    </a:lnTo>
                    <a:lnTo>
                      <a:pt x="14536" y="1142"/>
                    </a:lnTo>
                    <a:lnTo>
                      <a:pt x="14552" y="1186"/>
                    </a:lnTo>
                    <a:lnTo>
                      <a:pt x="14566" y="1231"/>
                    </a:lnTo>
                    <a:lnTo>
                      <a:pt x="14580" y="1277"/>
                    </a:lnTo>
                    <a:lnTo>
                      <a:pt x="14595" y="1326"/>
                    </a:lnTo>
                    <a:lnTo>
                      <a:pt x="14608" y="1376"/>
                    </a:lnTo>
                    <a:lnTo>
                      <a:pt x="14623" y="1428"/>
                    </a:lnTo>
                    <a:lnTo>
                      <a:pt x="14636" y="1481"/>
                    </a:lnTo>
                    <a:lnTo>
                      <a:pt x="14650" y="1536"/>
                    </a:lnTo>
                    <a:lnTo>
                      <a:pt x="14663" y="1593"/>
                    </a:lnTo>
                    <a:lnTo>
                      <a:pt x="14675" y="1651"/>
                    </a:lnTo>
                    <a:lnTo>
                      <a:pt x="14688" y="1712"/>
                    </a:lnTo>
                    <a:lnTo>
                      <a:pt x="14700" y="1774"/>
                    </a:lnTo>
                    <a:lnTo>
                      <a:pt x="14712" y="1838"/>
                    </a:lnTo>
                    <a:lnTo>
                      <a:pt x="14723" y="1903"/>
                    </a:lnTo>
                    <a:lnTo>
                      <a:pt x="14734" y="1971"/>
                    </a:lnTo>
                    <a:lnTo>
                      <a:pt x="14745" y="2040"/>
                    </a:lnTo>
                    <a:lnTo>
                      <a:pt x="14754" y="2111"/>
                    </a:lnTo>
                    <a:lnTo>
                      <a:pt x="14764" y="2184"/>
                    </a:lnTo>
                    <a:lnTo>
                      <a:pt x="14774" y="2259"/>
                    </a:lnTo>
                    <a:lnTo>
                      <a:pt x="14782" y="2335"/>
                    </a:lnTo>
                    <a:lnTo>
                      <a:pt x="14790" y="2414"/>
                    </a:lnTo>
                    <a:lnTo>
                      <a:pt x="14797" y="2495"/>
                    </a:lnTo>
                    <a:lnTo>
                      <a:pt x="14805" y="2578"/>
                    </a:lnTo>
                    <a:lnTo>
                      <a:pt x="14812" y="2663"/>
                    </a:lnTo>
                    <a:lnTo>
                      <a:pt x="14817" y="2749"/>
                    </a:lnTo>
                    <a:lnTo>
                      <a:pt x="14822" y="2839"/>
                    </a:lnTo>
                    <a:lnTo>
                      <a:pt x="14827" y="2930"/>
                    </a:lnTo>
                    <a:lnTo>
                      <a:pt x="14830" y="3041"/>
                    </a:lnTo>
                    <a:lnTo>
                      <a:pt x="14832" y="3151"/>
                    </a:lnTo>
                    <a:lnTo>
                      <a:pt x="14831" y="3260"/>
                    </a:lnTo>
                    <a:lnTo>
                      <a:pt x="14829" y="3366"/>
                    </a:lnTo>
                    <a:lnTo>
                      <a:pt x="14825" y="3471"/>
                    </a:lnTo>
                    <a:lnTo>
                      <a:pt x="14819" y="3575"/>
                    </a:lnTo>
                    <a:lnTo>
                      <a:pt x="14811" y="3677"/>
                    </a:lnTo>
                    <a:lnTo>
                      <a:pt x="14800" y="3777"/>
                    </a:lnTo>
                    <a:lnTo>
                      <a:pt x="14789" y="3876"/>
                    </a:lnTo>
                    <a:lnTo>
                      <a:pt x="14777" y="3974"/>
                    </a:lnTo>
                    <a:lnTo>
                      <a:pt x="14761" y="4069"/>
                    </a:lnTo>
                    <a:lnTo>
                      <a:pt x="14746" y="4162"/>
                    </a:lnTo>
                    <a:lnTo>
                      <a:pt x="14727" y="4255"/>
                    </a:lnTo>
                    <a:lnTo>
                      <a:pt x="14707" y="4346"/>
                    </a:lnTo>
                    <a:lnTo>
                      <a:pt x="14687" y="4434"/>
                    </a:lnTo>
                    <a:lnTo>
                      <a:pt x="14664" y="4522"/>
                    </a:lnTo>
                    <a:lnTo>
                      <a:pt x="14640" y="4607"/>
                    </a:lnTo>
                    <a:lnTo>
                      <a:pt x="14615" y="4691"/>
                    </a:lnTo>
                    <a:lnTo>
                      <a:pt x="14589" y="4773"/>
                    </a:lnTo>
                    <a:lnTo>
                      <a:pt x="14560" y="4854"/>
                    </a:lnTo>
                    <a:lnTo>
                      <a:pt x="14531" y="4932"/>
                    </a:lnTo>
                    <a:lnTo>
                      <a:pt x="14500" y="5009"/>
                    </a:lnTo>
                    <a:lnTo>
                      <a:pt x="14469" y="5085"/>
                    </a:lnTo>
                    <a:lnTo>
                      <a:pt x="14436" y="5159"/>
                    </a:lnTo>
                    <a:lnTo>
                      <a:pt x="14402" y="5231"/>
                    </a:lnTo>
                    <a:lnTo>
                      <a:pt x="14366" y="5301"/>
                    </a:lnTo>
                    <a:lnTo>
                      <a:pt x="14330" y="5370"/>
                    </a:lnTo>
                    <a:lnTo>
                      <a:pt x="14292" y="5437"/>
                    </a:lnTo>
                    <a:lnTo>
                      <a:pt x="14254" y="5502"/>
                    </a:lnTo>
                    <a:lnTo>
                      <a:pt x="14215" y="5565"/>
                    </a:lnTo>
                    <a:lnTo>
                      <a:pt x="14175" y="5627"/>
                    </a:lnTo>
                    <a:lnTo>
                      <a:pt x="14134" y="5687"/>
                    </a:lnTo>
                    <a:lnTo>
                      <a:pt x="14091" y="5746"/>
                    </a:lnTo>
                    <a:lnTo>
                      <a:pt x="14048" y="5802"/>
                    </a:lnTo>
                    <a:lnTo>
                      <a:pt x="14004" y="5857"/>
                    </a:lnTo>
                    <a:lnTo>
                      <a:pt x="13960" y="5909"/>
                    </a:lnTo>
                    <a:lnTo>
                      <a:pt x="13915" y="5961"/>
                    </a:lnTo>
                    <a:lnTo>
                      <a:pt x="13869" y="6010"/>
                    </a:lnTo>
                    <a:lnTo>
                      <a:pt x="13823" y="6059"/>
                    </a:lnTo>
                    <a:lnTo>
                      <a:pt x="13775" y="6104"/>
                    </a:lnTo>
                    <a:lnTo>
                      <a:pt x="13728" y="6148"/>
                    </a:lnTo>
                    <a:lnTo>
                      <a:pt x="13679" y="6192"/>
                    </a:lnTo>
                    <a:lnTo>
                      <a:pt x="13631" y="6232"/>
                    </a:lnTo>
                    <a:lnTo>
                      <a:pt x="13581" y="6271"/>
                    </a:lnTo>
                    <a:lnTo>
                      <a:pt x="13532" y="6308"/>
                    </a:lnTo>
                    <a:lnTo>
                      <a:pt x="13482" y="6343"/>
                    </a:lnTo>
                    <a:lnTo>
                      <a:pt x="13432" y="6377"/>
                    </a:lnTo>
                    <a:lnTo>
                      <a:pt x="13381" y="6409"/>
                    </a:lnTo>
                    <a:lnTo>
                      <a:pt x="13329" y="6439"/>
                    </a:lnTo>
                    <a:lnTo>
                      <a:pt x="13278" y="6467"/>
                    </a:lnTo>
                    <a:lnTo>
                      <a:pt x="13226" y="6493"/>
                    </a:lnTo>
                    <a:lnTo>
                      <a:pt x="13174" y="6517"/>
                    </a:lnTo>
                    <a:lnTo>
                      <a:pt x="13123" y="6541"/>
                    </a:lnTo>
                    <a:lnTo>
                      <a:pt x="13071" y="6561"/>
                    </a:lnTo>
                    <a:lnTo>
                      <a:pt x="13019" y="6580"/>
                    </a:lnTo>
                    <a:lnTo>
                      <a:pt x="12967" y="6598"/>
                    </a:lnTo>
                    <a:lnTo>
                      <a:pt x="12914" y="6613"/>
                    </a:lnTo>
                    <a:lnTo>
                      <a:pt x="12863" y="6626"/>
                    </a:lnTo>
                    <a:lnTo>
                      <a:pt x="12810" y="6638"/>
                    </a:lnTo>
                    <a:lnTo>
                      <a:pt x="12758" y="6648"/>
                    </a:lnTo>
                    <a:lnTo>
                      <a:pt x="12707" y="6656"/>
                    </a:lnTo>
                    <a:lnTo>
                      <a:pt x="12655" y="6662"/>
                    </a:lnTo>
                    <a:lnTo>
                      <a:pt x="12604" y="6667"/>
                    </a:lnTo>
                    <a:lnTo>
                      <a:pt x="12552" y="6669"/>
                    </a:lnTo>
                    <a:lnTo>
                      <a:pt x="12458" y="6669"/>
                    </a:lnTo>
                    <a:lnTo>
                      <a:pt x="12375" y="6668"/>
                    </a:lnTo>
                    <a:lnTo>
                      <a:pt x="12294" y="6665"/>
                    </a:lnTo>
                    <a:lnTo>
                      <a:pt x="12214" y="6660"/>
                    </a:lnTo>
                    <a:lnTo>
                      <a:pt x="12136" y="6654"/>
                    </a:lnTo>
                    <a:lnTo>
                      <a:pt x="12059" y="6647"/>
                    </a:lnTo>
                    <a:lnTo>
                      <a:pt x="11982" y="6638"/>
                    </a:lnTo>
                    <a:lnTo>
                      <a:pt x="11908" y="6627"/>
                    </a:lnTo>
                    <a:lnTo>
                      <a:pt x="11835" y="6615"/>
                    </a:lnTo>
                    <a:lnTo>
                      <a:pt x="11762" y="6602"/>
                    </a:lnTo>
                    <a:lnTo>
                      <a:pt x="11691" y="6587"/>
                    </a:lnTo>
                    <a:lnTo>
                      <a:pt x="11622" y="6571"/>
                    </a:lnTo>
                    <a:lnTo>
                      <a:pt x="11554" y="6553"/>
                    </a:lnTo>
                    <a:lnTo>
                      <a:pt x="11487" y="6536"/>
                    </a:lnTo>
                    <a:lnTo>
                      <a:pt x="11422" y="6516"/>
                    </a:lnTo>
                    <a:lnTo>
                      <a:pt x="11358" y="6496"/>
                    </a:lnTo>
                    <a:lnTo>
                      <a:pt x="11295" y="6474"/>
                    </a:lnTo>
                    <a:lnTo>
                      <a:pt x="11233" y="6451"/>
                    </a:lnTo>
                    <a:lnTo>
                      <a:pt x="11173" y="6429"/>
                    </a:lnTo>
                    <a:lnTo>
                      <a:pt x="11114" y="6404"/>
                    </a:lnTo>
                    <a:lnTo>
                      <a:pt x="11056" y="6379"/>
                    </a:lnTo>
                    <a:lnTo>
                      <a:pt x="11000" y="6354"/>
                    </a:lnTo>
                    <a:lnTo>
                      <a:pt x="10946" y="6328"/>
                    </a:lnTo>
                    <a:lnTo>
                      <a:pt x="10892" y="6302"/>
                    </a:lnTo>
                    <a:lnTo>
                      <a:pt x="10839" y="6274"/>
                    </a:lnTo>
                    <a:lnTo>
                      <a:pt x="10788" y="6246"/>
                    </a:lnTo>
                    <a:lnTo>
                      <a:pt x="10738" y="6218"/>
                    </a:lnTo>
                    <a:lnTo>
                      <a:pt x="10690" y="6191"/>
                    </a:lnTo>
                    <a:lnTo>
                      <a:pt x="10643" y="6162"/>
                    </a:lnTo>
                    <a:lnTo>
                      <a:pt x="10597" y="6133"/>
                    </a:lnTo>
                    <a:lnTo>
                      <a:pt x="10552" y="6104"/>
                    </a:lnTo>
                    <a:lnTo>
                      <a:pt x="10509" y="6074"/>
                    </a:lnTo>
                    <a:lnTo>
                      <a:pt x="10468" y="6045"/>
                    </a:lnTo>
                    <a:lnTo>
                      <a:pt x="10426" y="6017"/>
                    </a:lnTo>
                    <a:lnTo>
                      <a:pt x="10387" y="5987"/>
                    </a:lnTo>
                    <a:lnTo>
                      <a:pt x="10349" y="5958"/>
                    </a:lnTo>
                    <a:lnTo>
                      <a:pt x="10313" y="5929"/>
                    </a:lnTo>
                    <a:lnTo>
                      <a:pt x="10278" y="5900"/>
                    </a:lnTo>
                    <a:lnTo>
                      <a:pt x="10243" y="5872"/>
                    </a:lnTo>
                    <a:lnTo>
                      <a:pt x="10211" y="5845"/>
                    </a:lnTo>
                    <a:lnTo>
                      <a:pt x="10179" y="5817"/>
                    </a:lnTo>
                    <a:lnTo>
                      <a:pt x="10149" y="5790"/>
                    </a:lnTo>
                    <a:lnTo>
                      <a:pt x="10120" y="5763"/>
                    </a:lnTo>
                    <a:lnTo>
                      <a:pt x="10092" y="5736"/>
                    </a:lnTo>
                    <a:lnTo>
                      <a:pt x="10066" y="5712"/>
                    </a:lnTo>
                    <a:lnTo>
                      <a:pt x="10040" y="5687"/>
                    </a:lnTo>
                    <a:lnTo>
                      <a:pt x="10017" y="5662"/>
                    </a:lnTo>
                    <a:lnTo>
                      <a:pt x="9994" y="5640"/>
                    </a:lnTo>
                    <a:lnTo>
                      <a:pt x="9973" y="5617"/>
                    </a:lnTo>
                    <a:lnTo>
                      <a:pt x="9954" y="5595"/>
                    </a:lnTo>
                    <a:lnTo>
                      <a:pt x="9935" y="5575"/>
                    </a:lnTo>
                    <a:lnTo>
                      <a:pt x="9918" y="5556"/>
                    </a:lnTo>
                    <a:lnTo>
                      <a:pt x="9901" y="5538"/>
                    </a:lnTo>
                    <a:lnTo>
                      <a:pt x="9887" y="5520"/>
                    </a:lnTo>
                    <a:lnTo>
                      <a:pt x="9873" y="5504"/>
                    </a:lnTo>
                    <a:lnTo>
                      <a:pt x="9861" y="5489"/>
                    </a:lnTo>
                    <a:lnTo>
                      <a:pt x="9850" y="5476"/>
                    </a:lnTo>
                    <a:lnTo>
                      <a:pt x="9840" y="5463"/>
                    </a:lnTo>
                    <a:lnTo>
                      <a:pt x="9832" y="5453"/>
                    </a:lnTo>
                    <a:lnTo>
                      <a:pt x="9826" y="5444"/>
                    </a:lnTo>
                    <a:lnTo>
                      <a:pt x="9819" y="5437"/>
                    </a:lnTo>
                    <a:lnTo>
                      <a:pt x="9815" y="5430"/>
                    </a:lnTo>
                    <a:lnTo>
                      <a:pt x="9812" y="5426"/>
                    </a:lnTo>
                    <a:lnTo>
                      <a:pt x="9810" y="5423"/>
                    </a:lnTo>
                    <a:lnTo>
                      <a:pt x="9809" y="5422"/>
                    </a:lnTo>
                    <a:lnTo>
                      <a:pt x="9809" y="5423"/>
                    </a:lnTo>
                    <a:lnTo>
                      <a:pt x="9808" y="5427"/>
                    </a:lnTo>
                    <a:lnTo>
                      <a:pt x="9807" y="5434"/>
                    </a:lnTo>
                    <a:lnTo>
                      <a:pt x="9806" y="5443"/>
                    </a:lnTo>
                    <a:lnTo>
                      <a:pt x="9805" y="5454"/>
                    </a:lnTo>
                    <a:lnTo>
                      <a:pt x="9803" y="5468"/>
                    </a:lnTo>
                    <a:lnTo>
                      <a:pt x="9801" y="5484"/>
                    </a:lnTo>
                    <a:lnTo>
                      <a:pt x="9799" y="5502"/>
                    </a:lnTo>
                    <a:lnTo>
                      <a:pt x="9797" y="5521"/>
                    </a:lnTo>
                    <a:lnTo>
                      <a:pt x="9795" y="5543"/>
                    </a:lnTo>
                    <a:lnTo>
                      <a:pt x="9792" y="5567"/>
                    </a:lnTo>
                    <a:lnTo>
                      <a:pt x="9790" y="5592"/>
                    </a:lnTo>
                    <a:lnTo>
                      <a:pt x="9786" y="5620"/>
                    </a:lnTo>
                    <a:lnTo>
                      <a:pt x="9784" y="5649"/>
                    </a:lnTo>
                    <a:lnTo>
                      <a:pt x="9781" y="5679"/>
                    </a:lnTo>
                    <a:lnTo>
                      <a:pt x="9779" y="5711"/>
                    </a:lnTo>
                    <a:lnTo>
                      <a:pt x="9777" y="5745"/>
                    </a:lnTo>
                    <a:lnTo>
                      <a:pt x="9775" y="5779"/>
                    </a:lnTo>
                    <a:lnTo>
                      <a:pt x="9773" y="5815"/>
                    </a:lnTo>
                    <a:lnTo>
                      <a:pt x="9772" y="5852"/>
                    </a:lnTo>
                    <a:lnTo>
                      <a:pt x="9770" y="5890"/>
                    </a:lnTo>
                    <a:lnTo>
                      <a:pt x="9769" y="5928"/>
                    </a:lnTo>
                    <a:lnTo>
                      <a:pt x="9768" y="6009"/>
                    </a:lnTo>
                    <a:lnTo>
                      <a:pt x="9769" y="6093"/>
                    </a:lnTo>
                    <a:lnTo>
                      <a:pt x="9771" y="6178"/>
                    </a:lnTo>
                    <a:lnTo>
                      <a:pt x="9775" y="6265"/>
                    </a:lnTo>
                    <a:lnTo>
                      <a:pt x="9782" y="6353"/>
                    </a:lnTo>
                    <a:lnTo>
                      <a:pt x="9792" y="6442"/>
                    </a:lnTo>
                    <a:lnTo>
                      <a:pt x="9804" y="6530"/>
                    </a:lnTo>
                    <a:lnTo>
                      <a:pt x="9819" y="6617"/>
                    </a:lnTo>
                    <a:lnTo>
                      <a:pt x="9838" y="6702"/>
                    </a:lnTo>
                    <a:lnTo>
                      <a:pt x="9861" y="6785"/>
                    </a:lnTo>
                    <a:lnTo>
                      <a:pt x="9873" y="6825"/>
                    </a:lnTo>
                    <a:lnTo>
                      <a:pt x="9888" y="6865"/>
                    </a:lnTo>
                    <a:lnTo>
                      <a:pt x="9902" y="6903"/>
                    </a:lnTo>
                    <a:lnTo>
                      <a:pt x="9919" y="6942"/>
                    </a:lnTo>
                    <a:lnTo>
                      <a:pt x="9935" y="6978"/>
                    </a:lnTo>
                    <a:lnTo>
                      <a:pt x="9954" y="7014"/>
                    </a:lnTo>
                    <a:lnTo>
                      <a:pt x="9973" y="7048"/>
                    </a:lnTo>
                    <a:lnTo>
                      <a:pt x="9994" y="7081"/>
                    </a:lnTo>
                    <a:lnTo>
                      <a:pt x="10016" y="7112"/>
                    </a:lnTo>
                    <a:lnTo>
                      <a:pt x="10039" y="7141"/>
                    </a:lnTo>
                    <a:lnTo>
                      <a:pt x="10064" y="7170"/>
                    </a:lnTo>
                    <a:lnTo>
                      <a:pt x="10090" y="7197"/>
                    </a:lnTo>
                    <a:lnTo>
                      <a:pt x="10118" y="7222"/>
                    </a:lnTo>
                    <a:lnTo>
                      <a:pt x="10147" y="7244"/>
                    </a:lnTo>
                    <a:lnTo>
                      <a:pt x="10177" y="7266"/>
                    </a:lnTo>
                    <a:lnTo>
                      <a:pt x="10209" y="7286"/>
                    </a:lnTo>
                    <a:lnTo>
                      <a:pt x="10242" y="7302"/>
                    </a:lnTo>
                    <a:lnTo>
                      <a:pt x="10277" y="7318"/>
                    </a:lnTo>
                    <a:lnTo>
                      <a:pt x="10313" y="7330"/>
                    </a:lnTo>
                    <a:lnTo>
                      <a:pt x="10351" y="7341"/>
                    </a:lnTo>
                    <a:lnTo>
                      <a:pt x="10391" y="7349"/>
                    </a:lnTo>
                    <a:lnTo>
                      <a:pt x="10433" y="7355"/>
                    </a:lnTo>
                    <a:lnTo>
                      <a:pt x="10495" y="7355"/>
                    </a:lnTo>
                    <a:lnTo>
                      <a:pt x="10535" y="7353"/>
                    </a:lnTo>
                    <a:lnTo>
                      <a:pt x="10574" y="7348"/>
                    </a:lnTo>
                    <a:lnTo>
                      <a:pt x="10612" y="7340"/>
                    </a:lnTo>
                    <a:lnTo>
                      <a:pt x="10649" y="7329"/>
                    </a:lnTo>
                    <a:lnTo>
                      <a:pt x="10686" y="7315"/>
                    </a:lnTo>
                    <a:lnTo>
                      <a:pt x="10720" y="7300"/>
                    </a:lnTo>
                    <a:lnTo>
                      <a:pt x="10754" y="7282"/>
                    </a:lnTo>
                    <a:lnTo>
                      <a:pt x="10786" y="7262"/>
                    </a:lnTo>
                    <a:lnTo>
                      <a:pt x="10817" y="7240"/>
                    </a:lnTo>
                    <a:lnTo>
                      <a:pt x="10847" y="7218"/>
                    </a:lnTo>
                    <a:lnTo>
                      <a:pt x="10876" y="7193"/>
                    </a:lnTo>
                    <a:lnTo>
                      <a:pt x="10903" y="7167"/>
                    </a:lnTo>
                    <a:lnTo>
                      <a:pt x="10929" y="7140"/>
                    </a:lnTo>
                    <a:lnTo>
                      <a:pt x="10955" y="7114"/>
                    </a:lnTo>
                    <a:lnTo>
                      <a:pt x="10979" y="7086"/>
                    </a:lnTo>
                    <a:lnTo>
                      <a:pt x="11001" y="7059"/>
                    </a:lnTo>
                    <a:lnTo>
                      <a:pt x="11022" y="7031"/>
                    </a:lnTo>
                    <a:lnTo>
                      <a:pt x="11043" y="7003"/>
                    </a:lnTo>
                    <a:lnTo>
                      <a:pt x="11061" y="6977"/>
                    </a:lnTo>
                    <a:lnTo>
                      <a:pt x="11078" y="6950"/>
                    </a:lnTo>
                    <a:lnTo>
                      <a:pt x="11094" y="6924"/>
                    </a:lnTo>
                    <a:lnTo>
                      <a:pt x="11109" y="6899"/>
                    </a:lnTo>
                    <a:lnTo>
                      <a:pt x="11122" y="6877"/>
                    </a:lnTo>
                    <a:lnTo>
                      <a:pt x="11135" y="6855"/>
                    </a:lnTo>
                    <a:lnTo>
                      <a:pt x="11145" y="6835"/>
                    </a:lnTo>
                    <a:lnTo>
                      <a:pt x="11154" y="6817"/>
                    </a:lnTo>
                    <a:lnTo>
                      <a:pt x="11162" y="6801"/>
                    </a:lnTo>
                    <a:lnTo>
                      <a:pt x="11169" y="6788"/>
                    </a:lnTo>
                    <a:lnTo>
                      <a:pt x="11174" y="6777"/>
                    </a:lnTo>
                    <a:lnTo>
                      <a:pt x="11177" y="6769"/>
                    </a:lnTo>
                    <a:lnTo>
                      <a:pt x="11179" y="6764"/>
                    </a:lnTo>
                    <a:lnTo>
                      <a:pt x="11180" y="6762"/>
                    </a:lnTo>
                    <a:lnTo>
                      <a:pt x="11336" y="6793"/>
                    </a:lnTo>
                    <a:lnTo>
                      <a:pt x="11336" y="6794"/>
                    </a:lnTo>
                    <a:lnTo>
                      <a:pt x="11335" y="6796"/>
                    </a:lnTo>
                    <a:lnTo>
                      <a:pt x="11334" y="6799"/>
                    </a:lnTo>
                    <a:lnTo>
                      <a:pt x="11333" y="6804"/>
                    </a:lnTo>
                    <a:lnTo>
                      <a:pt x="11332" y="6810"/>
                    </a:lnTo>
                    <a:lnTo>
                      <a:pt x="11330" y="6816"/>
                    </a:lnTo>
                    <a:lnTo>
                      <a:pt x="11327" y="6824"/>
                    </a:lnTo>
                    <a:lnTo>
                      <a:pt x="11324" y="6833"/>
                    </a:lnTo>
                    <a:lnTo>
                      <a:pt x="11317" y="6855"/>
                    </a:lnTo>
                    <a:lnTo>
                      <a:pt x="11308" y="6880"/>
                    </a:lnTo>
                    <a:lnTo>
                      <a:pt x="11298" y="6908"/>
                    </a:lnTo>
                    <a:lnTo>
                      <a:pt x="11286" y="6939"/>
                    </a:lnTo>
                    <a:lnTo>
                      <a:pt x="11272" y="6973"/>
                    </a:lnTo>
                    <a:lnTo>
                      <a:pt x="11256" y="7011"/>
                    </a:lnTo>
                    <a:lnTo>
                      <a:pt x="11239" y="7049"/>
                    </a:lnTo>
                    <a:lnTo>
                      <a:pt x="11219" y="7089"/>
                    </a:lnTo>
                    <a:lnTo>
                      <a:pt x="11198" y="7131"/>
                    </a:lnTo>
                    <a:lnTo>
                      <a:pt x="11175" y="7173"/>
                    </a:lnTo>
                    <a:lnTo>
                      <a:pt x="11149" y="7218"/>
                    </a:lnTo>
                    <a:lnTo>
                      <a:pt x="11122" y="7261"/>
                    </a:lnTo>
                    <a:lnTo>
                      <a:pt x="11092" y="7305"/>
                    </a:lnTo>
                    <a:lnTo>
                      <a:pt x="11061" y="7348"/>
                    </a:lnTo>
                    <a:lnTo>
                      <a:pt x="11027" y="7391"/>
                    </a:lnTo>
                    <a:lnTo>
                      <a:pt x="10991" y="7433"/>
                    </a:lnTo>
                    <a:lnTo>
                      <a:pt x="10953" y="7473"/>
                    </a:lnTo>
                    <a:lnTo>
                      <a:pt x="10912" y="7511"/>
                    </a:lnTo>
                    <a:lnTo>
                      <a:pt x="10869" y="7548"/>
                    </a:lnTo>
                    <a:lnTo>
                      <a:pt x="10824" y="7582"/>
                    </a:lnTo>
                    <a:lnTo>
                      <a:pt x="10776" y="7614"/>
                    </a:lnTo>
                    <a:lnTo>
                      <a:pt x="10726" y="7642"/>
                    </a:lnTo>
                    <a:lnTo>
                      <a:pt x="10673" y="7667"/>
                    </a:lnTo>
                    <a:lnTo>
                      <a:pt x="10617" y="7688"/>
                    </a:lnTo>
                    <a:lnTo>
                      <a:pt x="10590" y="7698"/>
                    </a:lnTo>
                    <a:lnTo>
                      <a:pt x="10560" y="7706"/>
                    </a:lnTo>
                    <a:lnTo>
                      <a:pt x="10530" y="7712"/>
                    </a:lnTo>
                    <a:lnTo>
                      <a:pt x="10500" y="7718"/>
                    </a:lnTo>
                    <a:lnTo>
                      <a:pt x="10469" y="7722"/>
                    </a:lnTo>
                    <a:lnTo>
                      <a:pt x="10437" y="7725"/>
                    </a:lnTo>
                    <a:lnTo>
                      <a:pt x="10404" y="7727"/>
                    </a:lnTo>
                    <a:lnTo>
                      <a:pt x="10371" y="7729"/>
                    </a:lnTo>
                    <a:lnTo>
                      <a:pt x="10324" y="7727"/>
                    </a:lnTo>
                    <a:lnTo>
                      <a:pt x="10277" y="7722"/>
                    </a:lnTo>
                    <a:lnTo>
                      <a:pt x="10230" y="7715"/>
                    </a:lnTo>
                    <a:lnTo>
                      <a:pt x="10184" y="7705"/>
                    </a:lnTo>
                    <a:lnTo>
                      <a:pt x="10136" y="7692"/>
                    </a:lnTo>
                    <a:lnTo>
                      <a:pt x="10090" y="7676"/>
                    </a:lnTo>
                    <a:lnTo>
                      <a:pt x="10042" y="7656"/>
                    </a:lnTo>
                    <a:lnTo>
                      <a:pt x="9996" y="7635"/>
                    </a:lnTo>
                    <a:lnTo>
                      <a:pt x="9943" y="7610"/>
                    </a:lnTo>
                    <a:lnTo>
                      <a:pt x="9889" y="7581"/>
                    </a:lnTo>
                    <a:lnTo>
                      <a:pt x="9833" y="7549"/>
                    </a:lnTo>
                    <a:lnTo>
                      <a:pt x="9778" y="7515"/>
                    </a:lnTo>
                    <a:lnTo>
                      <a:pt x="9721" y="7478"/>
                    </a:lnTo>
                    <a:lnTo>
                      <a:pt x="9666" y="7439"/>
                    </a:lnTo>
                    <a:lnTo>
                      <a:pt x="9611" y="7398"/>
                    </a:lnTo>
                    <a:lnTo>
                      <a:pt x="9556" y="7355"/>
                    </a:lnTo>
                    <a:lnTo>
                      <a:pt x="9503" y="7310"/>
                    </a:lnTo>
                    <a:lnTo>
                      <a:pt x="9450" y="7264"/>
                    </a:lnTo>
                    <a:lnTo>
                      <a:pt x="9400" y="7218"/>
                    </a:lnTo>
                    <a:lnTo>
                      <a:pt x="9352" y="7170"/>
                    </a:lnTo>
                    <a:lnTo>
                      <a:pt x="9305" y="7123"/>
                    </a:lnTo>
                    <a:lnTo>
                      <a:pt x="9263" y="7075"/>
                    </a:lnTo>
                    <a:lnTo>
                      <a:pt x="9223" y="7028"/>
                    </a:lnTo>
                    <a:lnTo>
                      <a:pt x="9186" y="6981"/>
                    </a:lnTo>
                    <a:lnTo>
                      <a:pt x="9136" y="6968"/>
                    </a:lnTo>
                    <a:lnTo>
                      <a:pt x="9086" y="6953"/>
                    </a:lnTo>
                    <a:lnTo>
                      <a:pt x="9038" y="6936"/>
                    </a:lnTo>
                    <a:lnTo>
                      <a:pt x="8989" y="6918"/>
                    </a:lnTo>
                    <a:lnTo>
                      <a:pt x="8941" y="6898"/>
                    </a:lnTo>
                    <a:lnTo>
                      <a:pt x="8894" y="6877"/>
                    </a:lnTo>
                    <a:lnTo>
                      <a:pt x="8847" y="6854"/>
                    </a:lnTo>
                    <a:lnTo>
                      <a:pt x="8802" y="6830"/>
                    </a:lnTo>
                    <a:lnTo>
                      <a:pt x="8756" y="6807"/>
                    </a:lnTo>
                    <a:lnTo>
                      <a:pt x="8713" y="6781"/>
                    </a:lnTo>
                    <a:lnTo>
                      <a:pt x="8669" y="6755"/>
                    </a:lnTo>
                    <a:lnTo>
                      <a:pt x="8627" y="6728"/>
                    </a:lnTo>
                    <a:lnTo>
                      <a:pt x="8587" y="6703"/>
                    </a:lnTo>
                    <a:lnTo>
                      <a:pt x="8548" y="6676"/>
                    </a:lnTo>
                    <a:lnTo>
                      <a:pt x="8509" y="6649"/>
                    </a:lnTo>
                    <a:lnTo>
                      <a:pt x="8473" y="6622"/>
                    </a:lnTo>
                    <a:lnTo>
                      <a:pt x="8438" y="6596"/>
                    </a:lnTo>
                    <a:lnTo>
                      <a:pt x="8404" y="6571"/>
                    </a:lnTo>
                    <a:lnTo>
                      <a:pt x="8373" y="6546"/>
                    </a:lnTo>
                    <a:lnTo>
                      <a:pt x="8343" y="6522"/>
                    </a:lnTo>
                    <a:lnTo>
                      <a:pt x="8315" y="6499"/>
                    </a:lnTo>
                    <a:lnTo>
                      <a:pt x="8290" y="6477"/>
                    </a:lnTo>
                    <a:lnTo>
                      <a:pt x="8266" y="6456"/>
                    </a:lnTo>
                    <a:lnTo>
                      <a:pt x="8244" y="6438"/>
                    </a:lnTo>
                    <a:lnTo>
                      <a:pt x="8225" y="6420"/>
                    </a:lnTo>
                    <a:lnTo>
                      <a:pt x="8207" y="6404"/>
                    </a:lnTo>
                    <a:lnTo>
                      <a:pt x="8193" y="6390"/>
                    </a:lnTo>
                    <a:lnTo>
                      <a:pt x="8180" y="6379"/>
                    </a:lnTo>
                    <a:lnTo>
                      <a:pt x="8170" y="6370"/>
                    </a:lnTo>
                    <a:lnTo>
                      <a:pt x="8164" y="6363"/>
                    </a:lnTo>
                    <a:lnTo>
                      <a:pt x="8158" y="6359"/>
                    </a:lnTo>
                    <a:lnTo>
                      <a:pt x="8157" y="6358"/>
                    </a:lnTo>
                    <a:lnTo>
                      <a:pt x="8157" y="6360"/>
                    </a:lnTo>
                    <a:lnTo>
                      <a:pt x="8159" y="6365"/>
                    </a:lnTo>
                    <a:lnTo>
                      <a:pt x="8162" y="6374"/>
                    </a:lnTo>
                    <a:lnTo>
                      <a:pt x="8166" y="6385"/>
                    </a:lnTo>
                    <a:lnTo>
                      <a:pt x="8171" y="6401"/>
                    </a:lnTo>
                    <a:lnTo>
                      <a:pt x="8177" y="6420"/>
                    </a:lnTo>
                    <a:lnTo>
                      <a:pt x="8185" y="6442"/>
                    </a:lnTo>
                    <a:lnTo>
                      <a:pt x="8197" y="6467"/>
                    </a:lnTo>
                    <a:lnTo>
                      <a:pt x="8209" y="6495"/>
                    </a:lnTo>
                    <a:lnTo>
                      <a:pt x="8225" y="6524"/>
                    </a:lnTo>
                    <a:lnTo>
                      <a:pt x="8242" y="6558"/>
                    </a:lnTo>
                    <a:lnTo>
                      <a:pt x="8263" y="6594"/>
                    </a:lnTo>
                    <a:lnTo>
                      <a:pt x="8285" y="6633"/>
                    </a:lnTo>
                    <a:lnTo>
                      <a:pt x="8312" y="6674"/>
                    </a:lnTo>
                    <a:lnTo>
                      <a:pt x="8342" y="6717"/>
                    </a:lnTo>
                    <a:lnTo>
                      <a:pt x="8375" y="6762"/>
                    </a:lnTo>
                    <a:lnTo>
                      <a:pt x="8424" y="6820"/>
                    </a:lnTo>
                    <a:lnTo>
                      <a:pt x="8473" y="6876"/>
                    </a:lnTo>
                    <a:lnTo>
                      <a:pt x="8526" y="6930"/>
                    </a:lnTo>
                    <a:lnTo>
                      <a:pt x="8579" y="6982"/>
                    </a:lnTo>
                    <a:lnTo>
                      <a:pt x="8630" y="7031"/>
                    </a:lnTo>
                    <a:lnTo>
                      <a:pt x="8682" y="7078"/>
                    </a:lnTo>
                    <a:lnTo>
                      <a:pt x="8732" y="7121"/>
                    </a:lnTo>
                    <a:lnTo>
                      <a:pt x="8781" y="7160"/>
                    </a:lnTo>
                    <a:lnTo>
                      <a:pt x="8826" y="7196"/>
                    </a:lnTo>
                    <a:lnTo>
                      <a:pt x="8847" y="7212"/>
                    </a:lnTo>
                    <a:lnTo>
                      <a:pt x="8868" y="7228"/>
                    </a:lnTo>
                    <a:lnTo>
                      <a:pt x="8886" y="7243"/>
                    </a:lnTo>
                    <a:lnTo>
                      <a:pt x="8905" y="7257"/>
                    </a:lnTo>
                    <a:lnTo>
                      <a:pt x="8921" y="7269"/>
                    </a:lnTo>
                    <a:lnTo>
                      <a:pt x="8937" y="7279"/>
                    </a:lnTo>
                    <a:lnTo>
                      <a:pt x="8950" y="7290"/>
                    </a:lnTo>
                    <a:lnTo>
                      <a:pt x="8963" y="7299"/>
                    </a:lnTo>
                    <a:lnTo>
                      <a:pt x="8973" y="7306"/>
                    </a:lnTo>
                    <a:lnTo>
                      <a:pt x="8982" y="7312"/>
                    </a:lnTo>
                    <a:lnTo>
                      <a:pt x="8989" y="7318"/>
                    </a:lnTo>
                    <a:lnTo>
                      <a:pt x="8995" y="7321"/>
                    </a:lnTo>
                    <a:lnTo>
                      <a:pt x="8998" y="7323"/>
                    </a:lnTo>
                    <a:lnTo>
                      <a:pt x="8999" y="7324"/>
                    </a:lnTo>
                    <a:lnTo>
                      <a:pt x="8999" y="7325"/>
                    </a:lnTo>
                    <a:lnTo>
                      <a:pt x="8997" y="7329"/>
                    </a:lnTo>
                    <a:lnTo>
                      <a:pt x="8995" y="7334"/>
                    </a:lnTo>
                    <a:lnTo>
                      <a:pt x="8992" y="7342"/>
                    </a:lnTo>
                    <a:lnTo>
                      <a:pt x="8987" y="7353"/>
                    </a:lnTo>
                    <a:lnTo>
                      <a:pt x="8983" y="7365"/>
                    </a:lnTo>
                    <a:lnTo>
                      <a:pt x="8978" y="7379"/>
                    </a:lnTo>
                    <a:lnTo>
                      <a:pt x="8971" y="7396"/>
                    </a:lnTo>
                    <a:lnTo>
                      <a:pt x="8965" y="7413"/>
                    </a:lnTo>
                    <a:lnTo>
                      <a:pt x="8956" y="7434"/>
                    </a:lnTo>
                    <a:lnTo>
                      <a:pt x="8948" y="7456"/>
                    </a:lnTo>
                    <a:lnTo>
                      <a:pt x="8939" y="7479"/>
                    </a:lnTo>
                    <a:lnTo>
                      <a:pt x="8930" y="7504"/>
                    </a:lnTo>
                    <a:lnTo>
                      <a:pt x="8918" y="7531"/>
                    </a:lnTo>
                    <a:lnTo>
                      <a:pt x="8908" y="7559"/>
                    </a:lnTo>
                    <a:lnTo>
                      <a:pt x="8896" y="7588"/>
                    </a:lnTo>
                    <a:lnTo>
                      <a:pt x="8884" y="7619"/>
                    </a:lnTo>
                    <a:lnTo>
                      <a:pt x="8871" y="7652"/>
                    </a:lnTo>
                    <a:lnTo>
                      <a:pt x="8857" y="7685"/>
                    </a:lnTo>
                    <a:lnTo>
                      <a:pt x="8844" y="7720"/>
                    </a:lnTo>
                    <a:lnTo>
                      <a:pt x="8829" y="7756"/>
                    </a:lnTo>
                    <a:lnTo>
                      <a:pt x="8815" y="7792"/>
                    </a:lnTo>
                    <a:lnTo>
                      <a:pt x="8783" y="7870"/>
                    </a:lnTo>
                    <a:lnTo>
                      <a:pt x="8751" y="7949"/>
                    </a:lnTo>
                    <a:lnTo>
                      <a:pt x="8717" y="8032"/>
                    </a:lnTo>
                    <a:lnTo>
                      <a:pt x="8681" y="8117"/>
                    </a:lnTo>
                    <a:lnTo>
                      <a:pt x="8645" y="8204"/>
                    </a:lnTo>
                    <a:lnTo>
                      <a:pt x="8606" y="8292"/>
                    </a:lnTo>
                    <a:lnTo>
                      <a:pt x="8568" y="8381"/>
                    </a:lnTo>
                    <a:lnTo>
                      <a:pt x="8489" y="8559"/>
                    </a:lnTo>
                    <a:lnTo>
                      <a:pt x="8449" y="8647"/>
                    </a:lnTo>
                    <a:lnTo>
                      <a:pt x="8408" y="8734"/>
                    </a:lnTo>
                    <a:lnTo>
                      <a:pt x="8368" y="8818"/>
                    </a:lnTo>
                    <a:lnTo>
                      <a:pt x="8328" y="8901"/>
                    </a:lnTo>
                    <a:lnTo>
                      <a:pt x="8289" y="8981"/>
                    </a:lnTo>
                    <a:lnTo>
                      <a:pt x="8249" y="9057"/>
                    </a:lnTo>
                    <a:lnTo>
                      <a:pt x="8230" y="9093"/>
                    </a:lnTo>
                    <a:lnTo>
                      <a:pt x="8210" y="9129"/>
                    </a:lnTo>
                    <a:lnTo>
                      <a:pt x="8191" y="9163"/>
                    </a:lnTo>
                    <a:lnTo>
                      <a:pt x="8173" y="9196"/>
                    </a:lnTo>
                    <a:lnTo>
                      <a:pt x="8154" y="9228"/>
                    </a:lnTo>
                    <a:lnTo>
                      <a:pt x="8136" y="9259"/>
                    </a:lnTo>
                    <a:lnTo>
                      <a:pt x="8117" y="9288"/>
                    </a:lnTo>
                    <a:lnTo>
                      <a:pt x="8100" y="9316"/>
                    </a:lnTo>
                    <a:lnTo>
                      <a:pt x="8082" y="9343"/>
                    </a:lnTo>
                    <a:lnTo>
                      <a:pt x="8066" y="9367"/>
                    </a:lnTo>
                    <a:lnTo>
                      <a:pt x="8049" y="9390"/>
                    </a:lnTo>
                    <a:lnTo>
                      <a:pt x="8032" y="9412"/>
                    </a:lnTo>
                    <a:lnTo>
                      <a:pt x="7999" y="9452"/>
                    </a:lnTo>
                    <a:lnTo>
                      <a:pt x="7966" y="9492"/>
                    </a:lnTo>
                    <a:lnTo>
                      <a:pt x="7896" y="9571"/>
                    </a:lnTo>
                    <a:lnTo>
                      <a:pt x="7822" y="9647"/>
                    </a:lnTo>
                    <a:lnTo>
                      <a:pt x="7744" y="9723"/>
                    </a:lnTo>
                    <a:lnTo>
                      <a:pt x="7664" y="9797"/>
                    </a:lnTo>
                    <a:lnTo>
                      <a:pt x="7581" y="9869"/>
                    </a:lnTo>
                    <a:lnTo>
                      <a:pt x="7497" y="9941"/>
                    </a:lnTo>
                    <a:lnTo>
                      <a:pt x="7409" y="10011"/>
                    </a:lnTo>
                    <a:lnTo>
                      <a:pt x="7321" y="10081"/>
                    </a:lnTo>
                    <a:lnTo>
                      <a:pt x="7231" y="10150"/>
                    </a:lnTo>
                    <a:lnTo>
                      <a:pt x="7051" y="10288"/>
                    </a:lnTo>
                    <a:lnTo>
                      <a:pt x="6870" y="10425"/>
                    </a:lnTo>
                    <a:lnTo>
                      <a:pt x="6781" y="10494"/>
                    </a:lnTo>
                    <a:lnTo>
                      <a:pt x="6693" y="10564"/>
                    </a:lnTo>
                    <a:lnTo>
                      <a:pt x="6658" y="10592"/>
                    </a:lnTo>
                    <a:lnTo>
                      <a:pt x="6625" y="10618"/>
                    </a:lnTo>
                    <a:lnTo>
                      <a:pt x="6593" y="10643"/>
                    </a:lnTo>
                    <a:lnTo>
                      <a:pt x="6564" y="10664"/>
                    </a:lnTo>
                    <a:lnTo>
                      <a:pt x="6534" y="10684"/>
                    </a:lnTo>
                    <a:lnTo>
                      <a:pt x="6506" y="10701"/>
                    </a:lnTo>
                    <a:lnTo>
                      <a:pt x="6478" y="10718"/>
                    </a:lnTo>
                    <a:lnTo>
                      <a:pt x="6451" y="10732"/>
                    </a:lnTo>
                    <a:lnTo>
                      <a:pt x="6425" y="10744"/>
                    </a:lnTo>
                    <a:lnTo>
                      <a:pt x="6400" y="10755"/>
                    </a:lnTo>
                    <a:lnTo>
                      <a:pt x="6376" y="10763"/>
                    </a:lnTo>
                    <a:lnTo>
                      <a:pt x="6351" y="10770"/>
                    </a:lnTo>
                    <a:lnTo>
                      <a:pt x="6327" y="10775"/>
                    </a:lnTo>
                    <a:lnTo>
                      <a:pt x="6303" y="10779"/>
                    </a:lnTo>
                    <a:lnTo>
                      <a:pt x="6281" y="10782"/>
                    </a:lnTo>
                    <a:lnTo>
                      <a:pt x="6257" y="10783"/>
                    </a:lnTo>
                    <a:lnTo>
                      <a:pt x="6239" y="10782"/>
                    </a:lnTo>
                    <a:lnTo>
                      <a:pt x="6222" y="10781"/>
                    </a:lnTo>
                    <a:lnTo>
                      <a:pt x="6204" y="10777"/>
                    </a:lnTo>
                    <a:lnTo>
                      <a:pt x="6188" y="10773"/>
                    </a:lnTo>
                    <a:lnTo>
                      <a:pt x="6170" y="10769"/>
                    </a:lnTo>
                    <a:lnTo>
                      <a:pt x="6154" y="10763"/>
                    </a:lnTo>
                    <a:lnTo>
                      <a:pt x="6136" y="10756"/>
                    </a:lnTo>
                    <a:lnTo>
                      <a:pt x="6119" y="10747"/>
                    </a:lnTo>
                    <a:lnTo>
                      <a:pt x="6101" y="10737"/>
                    </a:lnTo>
                    <a:lnTo>
                      <a:pt x="6083" y="10727"/>
                    </a:lnTo>
                    <a:lnTo>
                      <a:pt x="6066" y="10715"/>
                    </a:lnTo>
                    <a:lnTo>
                      <a:pt x="6047" y="10702"/>
                    </a:lnTo>
                    <a:lnTo>
                      <a:pt x="6029" y="10688"/>
                    </a:lnTo>
                    <a:lnTo>
                      <a:pt x="6010" y="10672"/>
                    </a:lnTo>
                    <a:lnTo>
                      <a:pt x="5992" y="10656"/>
                    </a:lnTo>
                    <a:lnTo>
                      <a:pt x="5972" y="10638"/>
                    </a:lnTo>
                    <a:lnTo>
                      <a:pt x="5951" y="10620"/>
                    </a:lnTo>
                    <a:lnTo>
                      <a:pt x="5932" y="10599"/>
                    </a:lnTo>
                    <a:lnTo>
                      <a:pt x="5910" y="10578"/>
                    </a:lnTo>
                    <a:lnTo>
                      <a:pt x="5888" y="10556"/>
                    </a:lnTo>
                    <a:lnTo>
                      <a:pt x="5867" y="10532"/>
                    </a:lnTo>
                    <a:lnTo>
                      <a:pt x="5844" y="10508"/>
                    </a:lnTo>
                    <a:lnTo>
                      <a:pt x="5820" y="10481"/>
                    </a:lnTo>
                    <a:lnTo>
                      <a:pt x="5795" y="10454"/>
                    </a:lnTo>
                    <a:lnTo>
                      <a:pt x="5771" y="10425"/>
                    </a:lnTo>
                    <a:lnTo>
                      <a:pt x="5745" y="10395"/>
                    </a:lnTo>
                    <a:lnTo>
                      <a:pt x="5718" y="10364"/>
                    </a:lnTo>
                    <a:lnTo>
                      <a:pt x="5690" y="10332"/>
                    </a:lnTo>
                    <a:lnTo>
                      <a:pt x="5662" y="10298"/>
                    </a:lnTo>
                    <a:lnTo>
                      <a:pt x="5632" y="10263"/>
                    </a:lnTo>
                    <a:lnTo>
                      <a:pt x="5602" y="10227"/>
                    </a:lnTo>
                    <a:lnTo>
                      <a:pt x="5570" y="10190"/>
                    </a:lnTo>
                    <a:lnTo>
                      <a:pt x="5570" y="10190"/>
                    </a:lnTo>
                    <a:close/>
                    <a:moveTo>
                      <a:pt x="9965" y="3553"/>
                    </a:moveTo>
                    <a:lnTo>
                      <a:pt x="10041" y="3496"/>
                    </a:lnTo>
                    <a:lnTo>
                      <a:pt x="10117" y="3444"/>
                    </a:lnTo>
                    <a:lnTo>
                      <a:pt x="10190" y="3394"/>
                    </a:lnTo>
                    <a:lnTo>
                      <a:pt x="10262" y="3348"/>
                    </a:lnTo>
                    <a:lnTo>
                      <a:pt x="10333" y="3305"/>
                    </a:lnTo>
                    <a:lnTo>
                      <a:pt x="10400" y="3267"/>
                    </a:lnTo>
                    <a:lnTo>
                      <a:pt x="10432" y="3250"/>
                    </a:lnTo>
                    <a:lnTo>
                      <a:pt x="10464" y="3233"/>
                    </a:lnTo>
                    <a:lnTo>
                      <a:pt x="10494" y="3217"/>
                    </a:lnTo>
                    <a:lnTo>
                      <a:pt x="10522" y="3201"/>
                    </a:lnTo>
                    <a:lnTo>
                      <a:pt x="10550" y="3188"/>
                    </a:lnTo>
                    <a:lnTo>
                      <a:pt x="10577" y="3175"/>
                    </a:lnTo>
                    <a:lnTo>
                      <a:pt x="10602" y="3162"/>
                    </a:lnTo>
                    <a:lnTo>
                      <a:pt x="10626" y="3151"/>
                    </a:lnTo>
                    <a:lnTo>
                      <a:pt x="10648" y="3141"/>
                    </a:lnTo>
                    <a:lnTo>
                      <a:pt x="10669" y="3130"/>
                    </a:lnTo>
                    <a:lnTo>
                      <a:pt x="10689" y="3122"/>
                    </a:lnTo>
                    <a:lnTo>
                      <a:pt x="10706" y="3114"/>
                    </a:lnTo>
                    <a:lnTo>
                      <a:pt x="10722" y="3108"/>
                    </a:lnTo>
                    <a:lnTo>
                      <a:pt x="10735" y="3102"/>
                    </a:lnTo>
                    <a:lnTo>
                      <a:pt x="10747" y="3096"/>
                    </a:lnTo>
                    <a:lnTo>
                      <a:pt x="10757" y="3092"/>
                    </a:lnTo>
                    <a:lnTo>
                      <a:pt x="10765" y="3089"/>
                    </a:lnTo>
                    <a:lnTo>
                      <a:pt x="10771" y="3087"/>
                    </a:lnTo>
                    <a:lnTo>
                      <a:pt x="10774" y="3085"/>
                    </a:lnTo>
                    <a:lnTo>
                      <a:pt x="10775" y="3085"/>
                    </a:lnTo>
                    <a:lnTo>
                      <a:pt x="10774" y="3085"/>
                    </a:lnTo>
                    <a:lnTo>
                      <a:pt x="10770" y="3085"/>
                    </a:lnTo>
                    <a:lnTo>
                      <a:pt x="10763" y="3085"/>
                    </a:lnTo>
                    <a:lnTo>
                      <a:pt x="10754" y="3086"/>
                    </a:lnTo>
                    <a:lnTo>
                      <a:pt x="10742" y="3087"/>
                    </a:lnTo>
                    <a:lnTo>
                      <a:pt x="10729" y="3088"/>
                    </a:lnTo>
                    <a:lnTo>
                      <a:pt x="10714" y="3090"/>
                    </a:lnTo>
                    <a:lnTo>
                      <a:pt x="10697" y="3093"/>
                    </a:lnTo>
                    <a:lnTo>
                      <a:pt x="10679" y="3096"/>
                    </a:lnTo>
                    <a:lnTo>
                      <a:pt x="10660" y="3101"/>
                    </a:lnTo>
                    <a:lnTo>
                      <a:pt x="10639" y="3106"/>
                    </a:lnTo>
                    <a:lnTo>
                      <a:pt x="10617" y="3112"/>
                    </a:lnTo>
                    <a:lnTo>
                      <a:pt x="10595" y="3119"/>
                    </a:lnTo>
                    <a:lnTo>
                      <a:pt x="10572" y="3127"/>
                    </a:lnTo>
                    <a:lnTo>
                      <a:pt x="10549" y="3137"/>
                    </a:lnTo>
                    <a:lnTo>
                      <a:pt x="10526" y="3148"/>
                    </a:lnTo>
                    <a:lnTo>
                      <a:pt x="10504" y="3154"/>
                    </a:lnTo>
                    <a:lnTo>
                      <a:pt x="10483" y="3159"/>
                    </a:lnTo>
                    <a:lnTo>
                      <a:pt x="10466" y="3165"/>
                    </a:lnTo>
                    <a:lnTo>
                      <a:pt x="10449" y="3171"/>
                    </a:lnTo>
                    <a:lnTo>
                      <a:pt x="10435" y="3176"/>
                    </a:lnTo>
                    <a:lnTo>
                      <a:pt x="10422" y="3181"/>
                    </a:lnTo>
                    <a:lnTo>
                      <a:pt x="10411" y="3186"/>
                    </a:lnTo>
                    <a:lnTo>
                      <a:pt x="10402" y="3190"/>
                    </a:lnTo>
                    <a:lnTo>
                      <a:pt x="10393" y="3194"/>
                    </a:lnTo>
                    <a:lnTo>
                      <a:pt x="10387" y="3198"/>
                    </a:lnTo>
                    <a:lnTo>
                      <a:pt x="10382" y="3201"/>
                    </a:lnTo>
                    <a:lnTo>
                      <a:pt x="10378" y="3205"/>
                    </a:lnTo>
                    <a:lnTo>
                      <a:pt x="10375" y="3207"/>
                    </a:lnTo>
                    <a:lnTo>
                      <a:pt x="10373" y="3209"/>
                    </a:lnTo>
                    <a:lnTo>
                      <a:pt x="10371" y="3210"/>
                    </a:lnTo>
                    <a:lnTo>
                      <a:pt x="10371" y="3208"/>
                    </a:lnTo>
                    <a:lnTo>
                      <a:pt x="10371" y="3202"/>
                    </a:lnTo>
                    <a:lnTo>
                      <a:pt x="10370" y="3194"/>
                    </a:lnTo>
                    <a:lnTo>
                      <a:pt x="10369" y="3184"/>
                    </a:lnTo>
                    <a:lnTo>
                      <a:pt x="10367" y="3170"/>
                    </a:lnTo>
                    <a:lnTo>
                      <a:pt x="10365" y="3154"/>
                    </a:lnTo>
                    <a:lnTo>
                      <a:pt x="10360" y="3136"/>
                    </a:lnTo>
                    <a:lnTo>
                      <a:pt x="10355" y="3116"/>
                    </a:lnTo>
                    <a:lnTo>
                      <a:pt x="10348" y="3095"/>
                    </a:lnTo>
                    <a:lnTo>
                      <a:pt x="10340" y="3073"/>
                    </a:lnTo>
                    <a:lnTo>
                      <a:pt x="10330" y="3050"/>
                    </a:lnTo>
                    <a:lnTo>
                      <a:pt x="10318" y="3026"/>
                    </a:lnTo>
                    <a:lnTo>
                      <a:pt x="10304" y="3002"/>
                    </a:lnTo>
                    <a:lnTo>
                      <a:pt x="10287" y="2977"/>
                    </a:lnTo>
                    <a:lnTo>
                      <a:pt x="10267" y="2953"/>
                    </a:lnTo>
                    <a:lnTo>
                      <a:pt x="10246" y="2930"/>
                    </a:lnTo>
                    <a:lnTo>
                      <a:pt x="10228" y="2907"/>
                    </a:lnTo>
                    <a:lnTo>
                      <a:pt x="10210" y="2887"/>
                    </a:lnTo>
                    <a:lnTo>
                      <a:pt x="10191" y="2869"/>
                    </a:lnTo>
                    <a:lnTo>
                      <a:pt x="10172" y="2852"/>
                    </a:lnTo>
                    <a:lnTo>
                      <a:pt x="10154" y="2838"/>
                    </a:lnTo>
                    <a:lnTo>
                      <a:pt x="10135" y="2825"/>
                    </a:lnTo>
                    <a:lnTo>
                      <a:pt x="10118" y="2814"/>
                    </a:lnTo>
                    <a:lnTo>
                      <a:pt x="10101" y="2805"/>
                    </a:lnTo>
                    <a:lnTo>
                      <a:pt x="10086" y="2797"/>
                    </a:lnTo>
                    <a:lnTo>
                      <a:pt x="10071" y="2789"/>
                    </a:lnTo>
                    <a:lnTo>
                      <a:pt x="10059" y="2784"/>
                    </a:lnTo>
                    <a:lnTo>
                      <a:pt x="10048" y="2780"/>
                    </a:lnTo>
                    <a:lnTo>
                      <a:pt x="10039" y="2777"/>
                    </a:lnTo>
                    <a:lnTo>
                      <a:pt x="10032" y="2775"/>
                    </a:lnTo>
                    <a:lnTo>
                      <a:pt x="10028" y="2773"/>
                    </a:lnTo>
                    <a:lnTo>
                      <a:pt x="10027" y="2773"/>
                    </a:lnTo>
                    <a:lnTo>
                      <a:pt x="10027" y="2772"/>
                    </a:lnTo>
                    <a:lnTo>
                      <a:pt x="10029" y="2768"/>
                    </a:lnTo>
                    <a:lnTo>
                      <a:pt x="10031" y="2765"/>
                    </a:lnTo>
                    <a:lnTo>
                      <a:pt x="10033" y="2762"/>
                    </a:lnTo>
                    <a:lnTo>
                      <a:pt x="10037" y="2758"/>
                    </a:lnTo>
                    <a:lnTo>
                      <a:pt x="10042" y="2753"/>
                    </a:lnTo>
                    <a:lnTo>
                      <a:pt x="10050" y="2749"/>
                    </a:lnTo>
                    <a:lnTo>
                      <a:pt x="10058" y="2744"/>
                    </a:lnTo>
                    <a:lnTo>
                      <a:pt x="10067" y="2739"/>
                    </a:lnTo>
                    <a:lnTo>
                      <a:pt x="10080" y="2734"/>
                    </a:lnTo>
                    <a:lnTo>
                      <a:pt x="10094" y="2729"/>
                    </a:lnTo>
                    <a:lnTo>
                      <a:pt x="10111" y="2722"/>
                    </a:lnTo>
                    <a:lnTo>
                      <a:pt x="10130" y="2717"/>
                    </a:lnTo>
                    <a:lnTo>
                      <a:pt x="10152" y="2711"/>
                    </a:lnTo>
                    <a:lnTo>
                      <a:pt x="10175" y="2705"/>
                    </a:lnTo>
                    <a:lnTo>
                      <a:pt x="10196" y="2700"/>
                    </a:lnTo>
                    <a:lnTo>
                      <a:pt x="10216" y="2694"/>
                    </a:lnTo>
                    <a:lnTo>
                      <a:pt x="10233" y="2688"/>
                    </a:lnTo>
                    <a:lnTo>
                      <a:pt x="10251" y="2683"/>
                    </a:lnTo>
                    <a:lnTo>
                      <a:pt x="10265" y="2678"/>
                    </a:lnTo>
                    <a:lnTo>
                      <a:pt x="10280" y="2673"/>
                    </a:lnTo>
                    <a:lnTo>
                      <a:pt x="10292" y="2668"/>
                    </a:lnTo>
                    <a:lnTo>
                      <a:pt x="10303" y="2664"/>
                    </a:lnTo>
                    <a:lnTo>
                      <a:pt x="10313" y="2660"/>
                    </a:lnTo>
                    <a:lnTo>
                      <a:pt x="10320" y="2657"/>
                    </a:lnTo>
                    <a:lnTo>
                      <a:pt x="10327" y="2653"/>
                    </a:lnTo>
                    <a:lnTo>
                      <a:pt x="10333" y="2651"/>
                    </a:lnTo>
                    <a:lnTo>
                      <a:pt x="10336" y="2649"/>
                    </a:lnTo>
                    <a:lnTo>
                      <a:pt x="10338" y="2648"/>
                    </a:lnTo>
                    <a:lnTo>
                      <a:pt x="10339" y="2648"/>
                    </a:lnTo>
                    <a:lnTo>
                      <a:pt x="10335" y="2648"/>
                    </a:lnTo>
                    <a:lnTo>
                      <a:pt x="10329" y="2648"/>
                    </a:lnTo>
                    <a:lnTo>
                      <a:pt x="10322" y="2648"/>
                    </a:lnTo>
                    <a:lnTo>
                      <a:pt x="10313" y="2649"/>
                    </a:lnTo>
                    <a:lnTo>
                      <a:pt x="10303" y="2649"/>
                    </a:lnTo>
                    <a:lnTo>
                      <a:pt x="10290" y="2650"/>
                    </a:lnTo>
                    <a:lnTo>
                      <a:pt x="10277" y="2651"/>
                    </a:lnTo>
                    <a:lnTo>
                      <a:pt x="10261" y="2652"/>
                    </a:lnTo>
                    <a:lnTo>
                      <a:pt x="10245" y="2653"/>
                    </a:lnTo>
                    <a:lnTo>
                      <a:pt x="10227" y="2656"/>
                    </a:lnTo>
                    <a:lnTo>
                      <a:pt x="10208" y="2659"/>
                    </a:lnTo>
                    <a:lnTo>
                      <a:pt x="10187" y="2662"/>
                    </a:lnTo>
                    <a:lnTo>
                      <a:pt x="10165" y="2665"/>
                    </a:lnTo>
                    <a:lnTo>
                      <a:pt x="10143" y="2669"/>
                    </a:lnTo>
                    <a:lnTo>
                      <a:pt x="10119" y="2674"/>
                    </a:lnTo>
                    <a:lnTo>
                      <a:pt x="10094" y="2679"/>
                    </a:lnTo>
                    <a:lnTo>
                      <a:pt x="10040" y="2693"/>
                    </a:lnTo>
                    <a:lnTo>
                      <a:pt x="9984" y="2709"/>
                    </a:lnTo>
                    <a:lnTo>
                      <a:pt x="9924" y="2730"/>
                    </a:lnTo>
                    <a:lnTo>
                      <a:pt x="9893" y="2741"/>
                    </a:lnTo>
                    <a:lnTo>
                      <a:pt x="9862" y="2754"/>
                    </a:lnTo>
                    <a:lnTo>
                      <a:pt x="9829" y="2768"/>
                    </a:lnTo>
                    <a:lnTo>
                      <a:pt x="9797" y="2782"/>
                    </a:lnTo>
                    <a:lnTo>
                      <a:pt x="9763" y="2799"/>
                    </a:lnTo>
                    <a:lnTo>
                      <a:pt x="9730" y="2816"/>
                    </a:lnTo>
                    <a:lnTo>
                      <a:pt x="9696" y="2835"/>
                    </a:lnTo>
                    <a:lnTo>
                      <a:pt x="9660" y="2854"/>
                    </a:lnTo>
                    <a:lnTo>
                      <a:pt x="9626" y="2876"/>
                    </a:lnTo>
                    <a:lnTo>
                      <a:pt x="9591" y="2899"/>
                    </a:lnTo>
                    <a:lnTo>
                      <a:pt x="9557" y="2920"/>
                    </a:lnTo>
                    <a:lnTo>
                      <a:pt x="9523" y="2942"/>
                    </a:lnTo>
                    <a:lnTo>
                      <a:pt x="9490" y="2966"/>
                    </a:lnTo>
                    <a:lnTo>
                      <a:pt x="9458" y="2990"/>
                    </a:lnTo>
                    <a:lnTo>
                      <a:pt x="9398" y="3043"/>
                    </a:lnTo>
                    <a:lnTo>
                      <a:pt x="9341" y="3097"/>
                    </a:lnTo>
                    <a:lnTo>
                      <a:pt x="9288" y="3154"/>
                    </a:lnTo>
                    <a:lnTo>
                      <a:pt x="9263" y="3182"/>
                    </a:lnTo>
                    <a:lnTo>
                      <a:pt x="9239" y="3211"/>
                    </a:lnTo>
                    <a:lnTo>
                      <a:pt x="9217" y="3240"/>
                    </a:lnTo>
                    <a:lnTo>
                      <a:pt x="9195" y="3267"/>
                    </a:lnTo>
                    <a:lnTo>
                      <a:pt x="9174" y="3295"/>
                    </a:lnTo>
                    <a:lnTo>
                      <a:pt x="9155" y="3323"/>
                    </a:lnTo>
                    <a:lnTo>
                      <a:pt x="9136" y="3350"/>
                    </a:lnTo>
                    <a:lnTo>
                      <a:pt x="9120" y="3376"/>
                    </a:lnTo>
                    <a:lnTo>
                      <a:pt x="9103" y="3400"/>
                    </a:lnTo>
                    <a:lnTo>
                      <a:pt x="9088" y="3424"/>
                    </a:lnTo>
                    <a:lnTo>
                      <a:pt x="9074" y="3447"/>
                    </a:lnTo>
                    <a:lnTo>
                      <a:pt x="9061" y="3468"/>
                    </a:lnTo>
                    <a:lnTo>
                      <a:pt x="9049" y="3489"/>
                    </a:lnTo>
                    <a:lnTo>
                      <a:pt x="9039" y="3507"/>
                    </a:lnTo>
                    <a:lnTo>
                      <a:pt x="9030" y="3524"/>
                    </a:lnTo>
                    <a:lnTo>
                      <a:pt x="9021" y="3539"/>
                    </a:lnTo>
                    <a:lnTo>
                      <a:pt x="9014" y="3552"/>
                    </a:lnTo>
                    <a:lnTo>
                      <a:pt x="9009" y="3563"/>
                    </a:lnTo>
                    <a:lnTo>
                      <a:pt x="9005" y="3572"/>
                    </a:lnTo>
                    <a:lnTo>
                      <a:pt x="9002" y="3578"/>
                    </a:lnTo>
                    <a:lnTo>
                      <a:pt x="9000" y="3583"/>
                    </a:lnTo>
                    <a:lnTo>
                      <a:pt x="8999" y="3584"/>
                    </a:lnTo>
                    <a:lnTo>
                      <a:pt x="9000" y="3583"/>
                    </a:lnTo>
                    <a:lnTo>
                      <a:pt x="9004" y="3578"/>
                    </a:lnTo>
                    <a:lnTo>
                      <a:pt x="9011" y="3571"/>
                    </a:lnTo>
                    <a:lnTo>
                      <a:pt x="9019" y="3563"/>
                    </a:lnTo>
                    <a:lnTo>
                      <a:pt x="9030" y="3553"/>
                    </a:lnTo>
                    <a:lnTo>
                      <a:pt x="9041" y="3541"/>
                    </a:lnTo>
                    <a:lnTo>
                      <a:pt x="9054" y="3528"/>
                    </a:lnTo>
                    <a:lnTo>
                      <a:pt x="9069" y="3514"/>
                    </a:lnTo>
                    <a:lnTo>
                      <a:pt x="9099" y="3484"/>
                    </a:lnTo>
                    <a:lnTo>
                      <a:pt x="9130" y="3453"/>
                    </a:lnTo>
                    <a:lnTo>
                      <a:pt x="9160" y="3423"/>
                    </a:lnTo>
                    <a:lnTo>
                      <a:pt x="9173" y="3410"/>
                    </a:lnTo>
                    <a:lnTo>
                      <a:pt x="9186" y="3397"/>
                    </a:lnTo>
                    <a:lnTo>
                      <a:pt x="9209" y="3376"/>
                    </a:lnTo>
                    <a:lnTo>
                      <a:pt x="9232" y="3356"/>
                    </a:lnTo>
                    <a:lnTo>
                      <a:pt x="9253" y="3339"/>
                    </a:lnTo>
                    <a:lnTo>
                      <a:pt x="9271" y="3327"/>
                    </a:lnTo>
                    <a:lnTo>
                      <a:pt x="9288" y="3317"/>
                    </a:lnTo>
                    <a:lnTo>
                      <a:pt x="9294" y="3313"/>
                    </a:lnTo>
                    <a:lnTo>
                      <a:pt x="9300" y="3310"/>
                    </a:lnTo>
                    <a:lnTo>
                      <a:pt x="9304" y="3307"/>
                    </a:lnTo>
                    <a:lnTo>
                      <a:pt x="9307" y="3304"/>
                    </a:lnTo>
                    <a:lnTo>
                      <a:pt x="9309" y="3303"/>
                    </a:lnTo>
                    <a:lnTo>
                      <a:pt x="9311" y="3303"/>
                    </a:lnTo>
                    <a:lnTo>
                      <a:pt x="9311" y="3310"/>
                    </a:lnTo>
                    <a:lnTo>
                      <a:pt x="9312" y="3318"/>
                    </a:lnTo>
                    <a:lnTo>
                      <a:pt x="9314" y="3327"/>
                    </a:lnTo>
                    <a:lnTo>
                      <a:pt x="9317" y="3337"/>
                    </a:lnTo>
                    <a:lnTo>
                      <a:pt x="9325" y="3360"/>
                    </a:lnTo>
                    <a:lnTo>
                      <a:pt x="9331" y="3372"/>
                    </a:lnTo>
                    <a:lnTo>
                      <a:pt x="9337" y="3385"/>
                    </a:lnTo>
                    <a:lnTo>
                      <a:pt x="9346" y="3398"/>
                    </a:lnTo>
                    <a:lnTo>
                      <a:pt x="9355" y="3412"/>
                    </a:lnTo>
                    <a:lnTo>
                      <a:pt x="9365" y="3426"/>
                    </a:lnTo>
                    <a:lnTo>
                      <a:pt x="9377" y="3439"/>
                    </a:lnTo>
                    <a:lnTo>
                      <a:pt x="9389" y="3453"/>
                    </a:lnTo>
                    <a:lnTo>
                      <a:pt x="9403" y="3465"/>
                    </a:lnTo>
                    <a:lnTo>
                      <a:pt x="9419" y="3478"/>
                    </a:lnTo>
                    <a:lnTo>
                      <a:pt x="9435" y="3490"/>
                    </a:lnTo>
                    <a:lnTo>
                      <a:pt x="9458" y="3513"/>
                    </a:lnTo>
                    <a:lnTo>
                      <a:pt x="9481" y="3532"/>
                    </a:lnTo>
                    <a:lnTo>
                      <a:pt x="9501" y="3551"/>
                    </a:lnTo>
                    <a:lnTo>
                      <a:pt x="9522" y="3567"/>
                    </a:lnTo>
                    <a:lnTo>
                      <a:pt x="9542" y="3582"/>
                    </a:lnTo>
                    <a:lnTo>
                      <a:pt x="9559" y="3594"/>
                    </a:lnTo>
                    <a:lnTo>
                      <a:pt x="9576" y="3605"/>
                    </a:lnTo>
                    <a:lnTo>
                      <a:pt x="9591" y="3615"/>
                    </a:lnTo>
                    <a:lnTo>
                      <a:pt x="9605" y="3623"/>
                    </a:lnTo>
                    <a:lnTo>
                      <a:pt x="9617" y="3630"/>
                    </a:lnTo>
                    <a:lnTo>
                      <a:pt x="9627" y="3635"/>
                    </a:lnTo>
                    <a:lnTo>
                      <a:pt x="9637" y="3639"/>
                    </a:lnTo>
                    <a:lnTo>
                      <a:pt x="9644" y="3642"/>
                    </a:lnTo>
                    <a:lnTo>
                      <a:pt x="9649" y="3644"/>
                    </a:lnTo>
                    <a:lnTo>
                      <a:pt x="9652" y="3646"/>
                    </a:lnTo>
                    <a:lnTo>
                      <a:pt x="9653" y="3646"/>
                    </a:lnTo>
                    <a:lnTo>
                      <a:pt x="9652" y="3647"/>
                    </a:lnTo>
                    <a:lnTo>
                      <a:pt x="9649" y="3651"/>
                    </a:lnTo>
                    <a:lnTo>
                      <a:pt x="9645" y="3656"/>
                    </a:lnTo>
                    <a:lnTo>
                      <a:pt x="9638" y="3663"/>
                    </a:lnTo>
                    <a:lnTo>
                      <a:pt x="9631" y="3671"/>
                    </a:lnTo>
                    <a:lnTo>
                      <a:pt x="9622" y="3680"/>
                    </a:lnTo>
                    <a:lnTo>
                      <a:pt x="9613" y="3692"/>
                    </a:lnTo>
                    <a:lnTo>
                      <a:pt x="9603" y="3704"/>
                    </a:lnTo>
                    <a:lnTo>
                      <a:pt x="9592" y="3719"/>
                    </a:lnTo>
                    <a:lnTo>
                      <a:pt x="9582" y="3733"/>
                    </a:lnTo>
                    <a:lnTo>
                      <a:pt x="9561" y="3764"/>
                    </a:lnTo>
                    <a:lnTo>
                      <a:pt x="9543" y="3798"/>
                    </a:lnTo>
                    <a:lnTo>
                      <a:pt x="9535" y="3815"/>
                    </a:lnTo>
                    <a:lnTo>
                      <a:pt x="9528" y="3833"/>
                    </a:lnTo>
                    <a:lnTo>
                      <a:pt x="9507" y="3869"/>
                    </a:lnTo>
                    <a:lnTo>
                      <a:pt x="9488" y="3907"/>
                    </a:lnTo>
                    <a:lnTo>
                      <a:pt x="9472" y="3943"/>
                    </a:lnTo>
                    <a:lnTo>
                      <a:pt x="9465" y="3961"/>
                    </a:lnTo>
                    <a:lnTo>
                      <a:pt x="9459" y="3977"/>
                    </a:lnTo>
                    <a:lnTo>
                      <a:pt x="9453" y="3993"/>
                    </a:lnTo>
                    <a:lnTo>
                      <a:pt x="9449" y="4007"/>
                    </a:lnTo>
                    <a:lnTo>
                      <a:pt x="9445" y="4019"/>
                    </a:lnTo>
                    <a:lnTo>
                      <a:pt x="9442" y="4031"/>
                    </a:lnTo>
                    <a:lnTo>
                      <a:pt x="9439" y="4039"/>
                    </a:lnTo>
                    <a:lnTo>
                      <a:pt x="9436" y="4046"/>
                    </a:lnTo>
                    <a:lnTo>
                      <a:pt x="9435" y="4050"/>
                    </a:lnTo>
                    <a:lnTo>
                      <a:pt x="9435" y="4051"/>
                    </a:lnTo>
                    <a:lnTo>
                      <a:pt x="9436" y="4050"/>
                    </a:lnTo>
                    <a:lnTo>
                      <a:pt x="9439" y="4048"/>
                    </a:lnTo>
                    <a:lnTo>
                      <a:pt x="9442" y="4044"/>
                    </a:lnTo>
                    <a:lnTo>
                      <a:pt x="9447" y="4039"/>
                    </a:lnTo>
                    <a:lnTo>
                      <a:pt x="9453" y="4032"/>
                    </a:lnTo>
                    <a:lnTo>
                      <a:pt x="9460" y="4024"/>
                    </a:lnTo>
                    <a:lnTo>
                      <a:pt x="9468" y="4014"/>
                    </a:lnTo>
                    <a:lnTo>
                      <a:pt x="9479" y="4004"/>
                    </a:lnTo>
                    <a:lnTo>
                      <a:pt x="9490" y="3993"/>
                    </a:lnTo>
                    <a:lnTo>
                      <a:pt x="9501" y="3979"/>
                    </a:lnTo>
                    <a:lnTo>
                      <a:pt x="9515" y="3966"/>
                    </a:lnTo>
                    <a:lnTo>
                      <a:pt x="9529" y="3951"/>
                    </a:lnTo>
                    <a:lnTo>
                      <a:pt x="9560" y="3919"/>
                    </a:lnTo>
                    <a:lnTo>
                      <a:pt x="9595" y="3884"/>
                    </a:lnTo>
                    <a:lnTo>
                      <a:pt x="9633" y="3846"/>
                    </a:lnTo>
                    <a:lnTo>
                      <a:pt x="9674" y="3806"/>
                    </a:lnTo>
                    <a:lnTo>
                      <a:pt x="9718" y="3765"/>
                    </a:lnTo>
                    <a:lnTo>
                      <a:pt x="9764" y="3723"/>
                    </a:lnTo>
                    <a:lnTo>
                      <a:pt x="9812" y="3679"/>
                    </a:lnTo>
                    <a:lnTo>
                      <a:pt x="9862" y="3637"/>
                    </a:lnTo>
                    <a:lnTo>
                      <a:pt x="9912" y="3594"/>
                    </a:lnTo>
                    <a:lnTo>
                      <a:pt x="9965" y="3553"/>
                    </a:lnTo>
                    <a:lnTo>
                      <a:pt x="9965" y="3553"/>
                    </a:lnTo>
                    <a:close/>
                    <a:moveTo>
                      <a:pt x="5828" y="2799"/>
                    </a:moveTo>
                    <a:lnTo>
                      <a:pt x="5843" y="2776"/>
                    </a:lnTo>
                    <a:lnTo>
                      <a:pt x="5857" y="2754"/>
                    </a:lnTo>
                    <a:lnTo>
                      <a:pt x="5871" y="2734"/>
                    </a:lnTo>
                    <a:lnTo>
                      <a:pt x="5884" y="2714"/>
                    </a:lnTo>
                    <a:lnTo>
                      <a:pt x="5909" y="2678"/>
                    </a:lnTo>
                    <a:lnTo>
                      <a:pt x="5933" y="2645"/>
                    </a:lnTo>
                    <a:lnTo>
                      <a:pt x="5955" y="2616"/>
                    </a:lnTo>
                    <a:lnTo>
                      <a:pt x="5976" y="2592"/>
                    </a:lnTo>
                    <a:lnTo>
                      <a:pt x="5995" y="2569"/>
                    </a:lnTo>
                    <a:lnTo>
                      <a:pt x="6011" y="2550"/>
                    </a:lnTo>
                    <a:lnTo>
                      <a:pt x="6027" y="2534"/>
                    </a:lnTo>
                    <a:lnTo>
                      <a:pt x="6040" y="2521"/>
                    </a:lnTo>
                    <a:lnTo>
                      <a:pt x="6051" y="2510"/>
                    </a:lnTo>
                    <a:lnTo>
                      <a:pt x="6061" y="2501"/>
                    </a:lnTo>
                    <a:lnTo>
                      <a:pt x="6068" y="2495"/>
                    </a:lnTo>
                    <a:lnTo>
                      <a:pt x="6073" y="2491"/>
                    </a:lnTo>
                    <a:lnTo>
                      <a:pt x="6076" y="2489"/>
                    </a:lnTo>
                    <a:lnTo>
                      <a:pt x="6077" y="2488"/>
                    </a:lnTo>
                    <a:lnTo>
                      <a:pt x="6076" y="2490"/>
                    </a:lnTo>
                    <a:lnTo>
                      <a:pt x="6075" y="2495"/>
                    </a:lnTo>
                    <a:lnTo>
                      <a:pt x="6072" y="2503"/>
                    </a:lnTo>
                    <a:lnTo>
                      <a:pt x="6068" y="2514"/>
                    </a:lnTo>
                    <a:lnTo>
                      <a:pt x="6064" y="2528"/>
                    </a:lnTo>
                    <a:lnTo>
                      <a:pt x="6060" y="2543"/>
                    </a:lnTo>
                    <a:lnTo>
                      <a:pt x="6055" y="2562"/>
                    </a:lnTo>
                    <a:lnTo>
                      <a:pt x="6050" y="2581"/>
                    </a:lnTo>
                    <a:lnTo>
                      <a:pt x="6046" y="2602"/>
                    </a:lnTo>
                    <a:lnTo>
                      <a:pt x="6042" y="2625"/>
                    </a:lnTo>
                    <a:lnTo>
                      <a:pt x="6040" y="2647"/>
                    </a:lnTo>
                    <a:lnTo>
                      <a:pt x="6038" y="2671"/>
                    </a:lnTo>
                    <a:lnTo>
                      <a:pt x="6038" y="2696"/>
                    </a:lnTo>
                    <a:lnTo>
                      <a:pt x="6039" y="2720"/>
                    </a:lnTo>
                    <a:lnTo>
                      <a:pt x="6041" y="2744"/>
                    </a:lnTo>
                    <a:lnTo>
                      <a:pt x="6046" y="2768"/>
                    </a:lnTo>
                    <a:lnTo>
                      <a:pt x="6053" y="2819"/>
                    </a:lnTo>
                    <a:lnTo>
                      <a:pt x="6061" y="2870"/>
                    </a:lnTo>
                    <a:lnTo>
                      <a:pt x="6069" y="2918"/>
                    </a:lnTo>
                    <a:lnTo>
                      <a:pt x="6079" y="2965"/>
                    </a:lnTo>
                    <a:lnTo>
                      <a:pt x="6089" y="3008"/>
                    </a:lnTo>
                    <a:lnTo>
                      <a:pt x="6100" y="3049"/>
                    </a:lnTo>
                    <a:lnTo>
                      <a:pt x="6110" y="3087"/>
                    </a:lnTo>
                    <a:lnTo>
                      <a:pt x="6121" y="3122"/>
                    </a:lnTo>
                    <a:lnTo>
                      <a:pt x="6131" y="3154"/>
                    </a:lnTo>
                    <a:lnTo>
                      <a:pt x="6140" y="3183"/>
                    </a:lnTo>
                    <a:lnTo>
                      <a:pt x="6149" y="3208"/>
                    </a:lnTo>
                    <a:lnTo>
                      <a:pt x="6153" y="3218"/>
                    </a:lnTo>
                    <a:lnTo>
                      <a:pt x="6156" y="3228"/>
                    </a:lnTo>
                    <a:lnTo>
                      <a:pt x="6160" y="3236"/>
                    </a:lnTo>
                    <a:lnTo>
                      <a:pt x="6162" y="3245"/>
                    </a:lnTo>
                    <a:lnTo>
                      <a:pt x="6165" y="3251"/>
                    </a:lnTo>
                    <a:lnTo>
                      <a:pt x="6167" y="3256"/>
                    </a:lnTo>
                    <a:lnTo>
                      <a:pt x="6169" y="3261"/>
                    </a:lnTo>
                    <a:lnTo>
                      <a:pt x="6170" y="3264"/>
                    </a:lnTo>
                    <a:lnTo>
                      <a:pt x="6171" y="3265"/>
                    </a:lnTo>
                    <a:lnTo>
                      <a:pt x="6171" y="3266"/>
                    </a:lnTo>
                    <a:lnTo>
                      <a:pt x="6171" y="3264"/>
                    </a:lnTo>
                    <a:lnTo>
                      <a:pt x="6171" y="3260"/>
                    </a:lnTo>
                    <a:lnTo>
                      <a:pt x="6172" y="3252"/>
                    </a:lnTo>
                    <a:lnTo>
                      <a:pt x="6173" y="3241"/>
                    </a:lnTo>
                    <a:lnTo>
                      <a:pt x="6174" y="3226"/>
                    </a:lnTo>
                    <a:lnTo>
                      <a:pt x="6175" y="3210"/>
                    </a:lnTo>
                    <a:lnTo>
                      <a:pt x="6177" y="3191"/>
                    </a:lnTo>
                    <a:lnTo>
                      <a:pt x="6179" y="3170"/>
                    </a:lnTo>
                    <a:lnTo>
                      <a:pt x="6183" y="3146"/>
                    </a:lnTo>
                    <a:lnTo>
                      <a:pt x="6185" y="3120"/>
                    </a:lnTo>
                    <a:lnTo>
                      <a:pt x="6189" y="3093"/>
                    </a:lnTo>
                    <a:lnTo>
                      <a:pt x="6193" y="3064"/>
                    </a:lnTo>
                    <a:lnTo>
                      <a:pt x="6197" y="3034"/>
                    </a:lnTo>
                    <a:lnTo>
                      <a:pt x="6202" y="3002"/>
                    </a:lnTo>
                    <a:lnTo>
                      <a:pt x="6207" y="2969"/>
                    </a:lnTo>
                    <a:lnTo>
                      <a:pt x="6214" y="2936"/>
                    </a:lnTo>
                    <a:lnTo>
                      <a:pt x="6228" y="2865"/>
                    </a:lnTo>
                    <a:lnTo>
                      <a:pt x="6246" y="2794"/>
                    </a:lnTo>
                    <a:lnTo>
                      <a:pt x="6266" y="2720"/>
                    </a:lnTo>
                    <a:lnTo>
                      <a:pt x="6289" y="2648"/>
                    </a:lnTo>
                    <a:lnTo>
                      <a:pt x="6316" y="2578"/>
                    </a:lnTo>
                    <a:lnTo>
                      <a:pt x="6331" y="2544"/>
                    </a:lnTo>
                    <a:lnTo>
                      <a:pt x="6347" y="2512"/>
                    </a:lnTo>
                    <a:lnTo>
                      <a:pt x="6363" y="2480"/>
                    </a:lnTo>
                    <a:lnTo>
                      <a:pt x="6382" y="2450"/>
                    </a:lnTo>
                    <a:lnTo>
                      <a:pt x="6400" y="2421"/>
                    </a:lnTo>
                    <a:lnTo>
                      <a:pt x="6420" y="2394"/>
                    </a:lnTo>
                    <a:lnTo>
                      <a:pt x="6444" y="2365"/>
                    </a:lnTo>
                    <a:lnTo>
                      <a:pt x="6470" y="2338"/>
                    </a:lnTo>
                    <a:lnTo>
                      <a:pt x="6496" y="2313"/>
                    </a:lnTo>
                    <a:lnTo>
                      <a:pt x="6525" y="2289"/>
                    </a:lnTo>
                    <a:lnTo>
                      <a:pt x="6554" y="2265"/>
                    </a:lnTo>
                    <a:lnTo>
                      <a:pt x="6585" y="2244"/>
                    </a:lnTo>
                    <a:lnTo>
                      <a:pt x="6617" y="2223"/>
                    </a:lnTo>
                    <a:lnTo>
                      <a:pt x="6650" y="2203"/>
                    </a:lnTo>
                    <a:lnTo>
                      <a:pt x="6684" y="2185"/>
                    </a:lnTo>
                    <a:lnTo>
                      <a:pt x="6719" y="2167"/>
                    </a:lnTo>
                    <a:lnTo>
                      <a:pt x="6793" y="2135"/>
                    </a:lnTo>
                    <a:lnTo>
                      <a:pt x="6869" y="2108"/>
                    </a:lnTo>
                    <a:lnTo>
                      <a:pt x="6950" y="2083"/>
                    </a:lnTo>
                    <a:lnTo>
                      <a:pt x="6992" y="2069"/>
                    </a:lnTo>
                    <a:lnTo>
                      <a:pt x="7035" y="2054"/>
                    </a:lnTo>
                    <a:lnTo>
                      <a:pt x="7080" y="2036"/>
                    </a:lnTo>
                    <a:lnTo>
                      <a:pt x="7125" y="2017"/>
                    </a:lnTo>
                    <a:lnTo>
                      <a:pt x="7169" y="1997"/>
                    </a:lnTo>
                    <a:lnTo>
                      <a:pt x="7214" y="1977"/>
                    </a:lnTo>
                    <a:lnTo>
                      <a:pt x="7256" y="1955"/>
                    </a:lnTo>
                    <a:lnTo>
                      <a:pt x="7297" y="1934"/>
                    </a:lnTo>
                    <a:lnTo>
                      <a:pt x="7335" y="1915"/>
                    </a:lnTo>
                    <a:lnTo>
                      <a:pt x="7370" y="1896"/>
                    </a:lnTo>
                    <a:lnTo>
                      <a:pt x="7386" y="1887"/>
                    </a:lnTo>
                    <a:lnTo>
                      <a:pt x="7402" y="1879"/>
                    </a:lnTo>
                    <a:lnTo>
                      <a:pt x="7415" y="1871"/>
                    </a:lnTo>
                    <a:lnTo>
                      <a:pt x="7429" y="1863"/>
                    </a:lnTo>
                    <a:lnTo>
                      <a:pt x="7440" y="1857"/>
                    </a:lnTo>
                    <a:lnTo>
                      <a:pt x="7450" y="1851"/>
                    </a:lnTo>
                    <a:lnTo>
                      <a:pt x="7459" y="1846"/>
                    </a:lnTo>
                    <a:lnTo>
                      <a:pt x="7467" y="1842"/>
                    </a:lnTo>
                    <a:lnTo>
                      <a:pt x="7472" y="1839"/>
                    </a:lnTo>
                    <a:lnTo>
                      <a:pt x="7477" y="1836"/>
                    </a:lnTo>
                    <a:lnTo>
                      <a:pt x="7479" y="1835"/>
                    </a:lnTo>
                    <a:lnTo>
                      <a:pt x="7480" y="1834"/>
                    </a:lnTo>
                    <a:lnTo>
                      <a:pt x="7479" y="1834"/>
                    </a:lnTo>
                    <a:lnTo>
                      <a:pt x="7478" y="1835"/>
                    </a:lnTo>
                    <a:lnTo>
                      <a:pt x="7475" y="1836"/>
                    </a:lnTo>
                    <a:lnTo>
                      <a:pt x="7471" y="1837"/>
                    </a:lnTo>
                    <a:lnTo>
                      <a:pt x="7467" y="1838"/>
                    </a:lnTo>
                    <a:lnTo>
                      <a:pt x="7461" y="1840"/>
                    </a:lnTo>
                    <a:lnTo>
                      <a:pt x="7453" y="1842"/>
                    </a:lnTo>
                    <a:lnTo>
                      <a:pt x="7444" y="1844"/>
                    </a:lnTo>
                    <a:lnTo>
                      <a:pt x="7435" y="1847"/>
                    </a:lnTo>
                    <a:lnTo>
                      <a:pt x="7424" y="1850"/>
                    </a:lnTo>
                    <a:lnTo>
                      <a:pt x="7412" y="1853"/>
                    </a:lnTo>
                    <a:lnTo>
                      <a:pt x="7400" y="1856"/>
                    </a:lnTo>
                    <a:lnTo>
                      <a:pt x="7385" y="1860"/>
                    </a:lnTo>
                    <a:lnTo>
                      <a:pt x="7370" y="1864"/>
                    </a:lnTo>
                    <a:lnTo>
                      <a:pt x="7353" y="1869"/>
                    </a:lnTo>
                    <a:lnTo>
                      <a:pt x="7336" y="1873"/>
                    </a:lnTo>
                    <a:lnTo>
                      <a:pt x="7317" y="1877"/>
                    </a:lnTo>
                    <a:lnTo>
                      <a:pt x="7296" y="1881"/>
                    </a:lnTo>
                    <a:lnTo>
                      <a:pt x="7276" y="1886"/>
                    </a:lnTo>
                    <a:lnTo>
                      <a:pt x="7253" y="1891"/>
                    </a:lnTo>
                    <a:lnTo>
                      <a:pt x="7229" y="1896"/>
                    </a:lnTo>
                    <a:lnTo>
                      <a:pt x="7205" y="1902"/>
                    </a:lnTo>
                    <a:lnTo>
                      <a:pt x="7179" y="1907"/>
                    </a:lnTo>
                    <a:lnTo>
                      <a:pt x="7151" y="1912"/>
                    </a:lnTo>
                    <a:lnTo>
                      <a:pt x="7122" y="1918"/>
                    </a:lnTo>
                    <a:lnTo>
                      <a:pt x="7093" y="1923"/>
                    </a:lnTo>
                    <a:lnTo>
                      <a:pt x="7062" y="1929"/>
                    </a:lnTo>
                    <a:lnTo>
                      <a:pt x="7029" y="1934"/>
                    </a:lnTo>
                    <a:lnTo>
                      <a:pt x="6996" y="1941"/>
                    </a:lnTo>
                    <a:lnTo>
                      <a:pt x="6961" y="1947"/>
                    </a:lnTo>
                    <a:lnTo>
                      <a:pt x="6925" y="1952"/>
                    </a:lnTo>
                    <a:lnTo>
                      <a:pt x="6888" y="1958"/>
                    </a:lnTo>
                    <a:lnTo>
                      <a:pt x="6818" y="1968"/>
                    </a:lnTo>
                    <a:lnTo>
                      <a:pt x="6752" y="1978"/>
                    </a:lnTo>
                    <a:lnTo>
                      <a:pt x="6687" y="1985"/>
                    </a:lnTo>
                    <a:lnTo>
                      <a:pt x="6624" y="1990"/>
                    </a:lnTo>
                    <a:lnTo>
                      <a:pt x="6565" y="1995"/>
                    </a:lnTo>
                    <a:lnTo>
                      <a:pt x="6507" y="2000"/>
                    </a:lnTo>
                    <a:lnTo>
                      <a:pt x="6451" y="2005"/>
                    </a:lnTo>
                    <a:lnTo>
                      <a:pt x="6397" y="2009"/>
                    </a:lnTo>
                    <a:lnTo>
                      <a:pt x="6346" y="2013"/>
                    </a:lnTo>
                    <a:lnTo>
                      <a:pt x="6296" y="2019"/>
                    </a:lnTo>
                    <a:lnTo>
                      <a:pt x="6249" y="2025"/>
                    </a:lnTo>
                    <a:lnTo>
                      <a:pt x="6204" y="2032"/>
                    </a:lnTo>
                    <a:lnTo>
                      <a:pt x="6161" y="2042"/>
                    </a:lnTo>
                    <a:lnTo>
                      <a:pt x="6121" y="2053"/>
                    </a:lnTo>
                    <a:lnTo>
                      <a:pt x="6082" y="2066"/>
                    </a:lnTo>
                    <a:lnTo>
                      <a:pt x="6046" y="2083"/>
                    </a:lnTo>
                    <a:lnTo>
                      <a:pt x="5996" y="2113"/>
                    </a:lnTo>
                    <a:lnTo>
                      <a:pt x="5948" y="2146"/>
                    </a:lnTo>
                    <a:lnTo>
                      <a:pt x="5904" y="2181"/>
                    </a:lnTo>
                    <a:lnTo>
                      <a:pt x="5863" y="2218"/>
                    </a:lnTo>
                    <a:lnTo>
                      <a:pt x="5824" y="2258"/>
                    </a:lnTo>
                    <a:lnTo>
                      <a:pt x="5788" y="2300"/>
                    </a:lnTo>
                    <a:lnTo>
                      <a:pt x="5754" y="2345"/>
                    </a:lnTo>
                    <a:lnTo>
                      <a:pt x="5723" y="2394"/>
                    </a:lnTo>
                    <a:lnTo>
                      <a:pt x="5693" y="2445"/>
                    </a:lnTo>
                    <a:lnTo>
                      <a:pt x="5664" y="2499"/>
                    </a:lnTo>
                    <a:lnTo>
                      <a:pt x="5638" y="2557"/>
                    </a:lnTo>
                    <a:lnTo>
                      <a:pt x="5613" y="2617"/>
                    </a:lnTo>
                    <a:lnTo>
                      <a:pt x="5588" y="2680"/>
                    </a:lnTo>
                    <a:lnTo>
                      <a:pt x="5563" y="2748"/>
                    </a:lnTo>
                    <a:lnTo>
                      <a:pt x="5540" y="2818"/>
                    </a:lnTo>
                    <a:lnTo>
                      <a:pt x="5517" y="2892"/>
                    </a:lnTo>
                    <a:lnTo>
                      <a:pt x="5502" y="2937"/>
                    </a:lnTo>
                    <a:lnTo>
                      <a:pt x="5490" y="2981"/>
                    </a:lnTo>
                    <a:lnTo>
                      <a:pt x="5466" y="3073"/>
                    </a:lnTo>
                    <a:lnTo>
                      <a:pt x="5448" y="3164"/>
                    </a:lnTo>
                    <a:lnTo>
                      <a:pt x="5431" y="3255"/>
                    </a:lnTo>
                    <a:lnTo>
                      <a:pt x="5419" y="3346"/>
                    </a:lnTo>
                    <a:lnTo>
                      <a:pt x="5408" y="3433"/>
                    </a:lnTo>
                    <a:lnTo>
                      <a:pt x="5404" y="3476"/>
                    </a:lnTo>
                    <a:lnTo>
                      <a:pt x="5401" y="3518"/>
                    </a:lnTo>
                    <a:lnTo>
                      <a:pt x="5398" y="3559"/>
                    </a:lnTo>
                    <a:lnTo>
                      <a:pt x="5396" y="3598"/>
                    </a:lnTo>
                    <a:lnTo>
                      <a:pt x="5394" y="3636"/>
                    </a:lnTo>
                    <a:lnTo>
                      <a:pt x="5392" y="3672"/>
                    </a:lnTo>
                    <a:lnTo>
                      <a:pt x="5391" y="3707"/>
                    </a:lnTo>
                    <a:lnTo>
                      <a:pt x="5391" y="3740"/>
                    </a:lnTo>
                    <a:lnTo>
                      <a:pt x="5390" y="3771"/>
                    </a:lnTo>
                    <a:lnTo>
                      <a:pt x="5390" y="3801"/>
                    </a:lnTo>
                    <a:lnTo>
                      <a:pt x="5390" y="3828"/>
                    </a:lnTo>
                    <a:lnTo>
                      <a:pt x="5390" y="3852"/>
                    </a:lnTo>
                    <a:lnTo>
                      <a:pt x="5390" y="3875"/>
                    </a:lnTo>
                    <a:lnTo>
                      <a:pt x="5390" y="3895"/>
                    </a:lnTo>
                    <a:lnTo>
                      <a:pt x="5391" y="3912"/>
                    </a:lnTo>
                    <a:lnTo>
                      <a:pt x="5391" y="3926"/>
                    </a:lnTo>
                    <a:lnTo>
                      <a:pt x="5391" y="3937"/>
                    </a:lnTo>
                    <a:lnTo>
                      <a:pt x="5392" y="3945"/>
                    </a:lnTo>
                    <a:lnTo>
                      <a:pt x="5392" y="3950"/>
                    </a:lnTo>
                    <a:lnTo>
                      <a:pt x="5392" y="3952"/>
                    </a:lnTo>
                    <a:lnTo>
                      <a:pt x="5392" y="3951"/>
                    </a:lnTo>
                    <a:lnTo>
                      <a:pt x="5393" y="3950"/>
                    </a:lnTo>
                    <a:lnTo>
                      <a:pt x="5393" y="3947"/>
                    </a:lnTo>
                    <a:lnTo>
                      <a:pt x="5394" y="3943"/>
                    </a:lnTo>
                    <a:lnTo>
                      <a:pt x="5396" y="3938"/>
                    </a:lnTo>
                    <a:lnTo>
                      <a:pt x="5397" y="3932"/>
                    </a:lnTo>
                    <a:lnTo>
                      <a:pt x="5399" y="3924"/>
                    </a:lnTo>
                    <a:lnTo>
                      <a:pt x="5402" y="3915"/>
                    </a:lnTo>
                    <a:lnTo>
                      <a:pt x="5407" y="3896"/>
                    </a:lnTo>
                    <a:lnTo>
                      <a:pt x="5413" y="3873"/>
                    </a:lnTo>
                    <a:lnTo>
                      <a:pt x="5421" y="3846"/>
                    </a:lnTo>
                    <a:lnTo>
                      <a:pt x="5429" y="3816"/>
                    </a:lnTo>
                    <a:lnTo>
                      <a:pt x="5438" y="3783"/>
                    </a:lnTo>
                    <a:lnTo>
                      <a:pt x="5449" y="3747"/>
                    </a:lnTo>
                    <a:lnTo>
                      <a:pt x="5460" y="3709"/>
                    </a:lnTo>
                    <a:lnTo>
                      <a:pt x="5472" y="3670"/>
                    </a:lnTo>
                    <a:lnTo>
                      <a:pt x="5485" y="3628"/>
                    </a:lnTo>
                    <a:lnTo>
                      <a:pt x="5499" y="3584"/>
                    </a:lnTo>
                    <a:lnTo>
                      <a:pt x="5513" y="3539"/>
                    </a:lnTo>
                    <a:lnTo>
                      <a:pt x="5528" y="3493"/>
                    </a:lnTo>
                    <a:lnTo>
                      <a:pt x="5560" y="3397"/>
                    </a:lnTo>
                    <a:lnTo>
                      <a:pt x="5594" y="3301"/>
                    </a:lnTo>
                    <a:lnTo>
                      <a:pt x="5630" y="3205"/>
                    </a:lnTo>
                    <a:lnTo>
                      <a:pt x="5649" y="3157"/>
                    </a:lnTo>
                    <a:lnTo>
                      <a:pt x="5668" y="3111"/>
                    </a:lnTo>
                    <a:lnTo>
                      <a:pt x="5687" y="3065"/>
                    </a:lnTo>
                    <a:lnTo>
                      <a:pt x="5707" y="3021"/>
                    </a:lnTo>
                    <a:lnTo>
                      <a:pt x="5727" y="2979"/>
                    </a:lnTo>
                    <a:lnTo>
                      <a:pt x="5747" y="2938"/>
                    </a:lnTo>
                    <a:lnTo>
                      <a:pt x="5768" y="2900"/>
                    </a:lnTo>
                    <a:lnTo>
                      <a:pt x="5787" y="2864"/>
                    </a:lnTo>
                    <a:lnTo>
                      <a:pt x="5808" y="2830"/>
                    </a:lnTo>
                    <a:lnTo>
                      <a:pt x="5828" y="2799"/>
                    </a:lnTo>
                    <a:lnTo>
                      <a:pt x="5828" y="2799"/>
                    </a:lnTo>
                    <a:close/>
                    <a:moveTo>
                      <a:pt x="8937" y="2088"/>
                    </a:moveTo>
                    <a:lnTo>
                      <a:pt x="8957" y="2070"/>
                    </a:lnTo>
                    <a:lnTo>
                      <a:pt x="8979" y="2055"/>
                    </a:lnTo>
                    <a:lnTo>
                      <a:pt x="9002" y="2040"/>
                    </a:lnTo>
                    <a:lnTo>
                      <a:pt x="9025" y="2026"/>
                    </a:lnTo>
                    <a:lnTo>
                      <a:pt x="9072" y="2001"/>
                    </a:lnTo>
                    <a:lnTo>
                      <a:pt x="9122" y="1980"/>
                    </a:lnTo>
                    <a:lnTo>
                      <a:pt x="9170" y="1961"/>
                    </a:lnTo>
                    <a:lnTo>
                      <a:pt x="9220" y="1946"/>
                    </a:lnTo>
                    <a:lnTo>
                      <a:pt x="9268" y="1933"/>
                    </a:lnTo>
                    <a:lnTo>
                      <a:pt x="9315" y="1924"/>
                    </a:lnTo>
                    <a:lnTo>
                      <a:pt x="9358" y="1916"/>
                    </a:lnTo>
                    <a:lnTo>
                      <a:pt x="9398" y="1911"/>
                    </a:lnTo>
                    <a:lnTo>
                      <a:pt x="9418" y="1908"/>
                    </a:lnTo>
                    <a:lnTo>
                      <a:pt x="9435" y="1907"/>
                    </a:lnTo>
                    <a:lnTo>
                      <a:pt x="9452" y="1905"/>
                    </a:lnTo>
                    <a:lnTo>
                      <a:pt x="9466" y="1904"/>
                    </a:lnTo>
                    <a:lnTo>
                      <a:pt x="9480" y="1903"/>
                    </a:lnTo>
                    <a:lnTo>
                      <a:pt x="9492" y="1902"/>
                    </a:lnTo>
                    <a:lnTo>
                      <a:pt x="9503" y="1902"/>
                    </a:lnTo>
                    <a:lnTo>
                      <a:pt x="9512" y="1901"/>
                    </a:lnTo>
                    <a:lnTo>
                      <a:pt x="9519" y="1901"/>
                    </a:lnTo>
                    <a:lnTo>
                      <a:pt x="9524" y="1901"/>
                    </a:lnTo>
                    <a:lnTo>
                      <a:pt x="9527" y="1901"/>
                    </a:lnTo>
                    <a:lnTo>
                      <a:pt x="9528" y="1901"/>
                    </a:lnTo>
                    <a:lnTo>
                      <a:pt x="9527" y="1901"/>
                    </a:lnTo>
                    <a:lnTo>
                      <a:pt x="9525" y="1899"/>
                    </a:lnTo>
                    <a:lnTo>
                      <a:pt x="9520" y="1898"/>
                    </a:lnTo>
                    <a:lnTo>
                      <a:pt x="9515" y="1896"/>
                    </a:lnTo>
                    <a:lnTo>
                      <a:pt x="9507" y="1894"/>
                    </a:lnTo>
                    <a:lnTo>
                      <a:pt x="9498" y="1892"/>
                    </a:lnTo>
                    <a:lnTo>
                      <a:pt x="9488" y="1889"/>
                    </a:lnTo>
                    <a:lnTo>
                      <a:pt x="9476" y="1886"/>
                    </a:lnTo>
                    <a:lnTo>
                      <a:pt x="9463" y="1883"/>
                    </a:lnTo>
                    <a:lnTo>
                      <a:pt x="9449" y="1879"/>
                    </a:lnTo>
                    <a:lnTo>
                      <a:pt x="9433" y="1875"/>
                    </a:lnTo>
                    <a:lnTo>
                      <a:pt x="9417" y="1872"/>
                    </a:lnTo>
                    <a:lnTo>
                      <a:pt x="9381" y="1862"/>
                    </a:lnTo>
                    <a:lnTo>
                      <a:pt x="9341" y="1854"/>
                    </a:lnTo>
                    <a:lnTo>
                      <a:pt x="9299" y="1846"/>
                    </a:lnTo>
                    <a:lnTo>
                      <a:pt x="9255" y="1838"/>
                    </a:lnTo>
                    <a:lnTo>
                      <a:pt x="9208" y="1829"/>
                    </a:lnTo>
                    <a:lnTo>
                      <a:pt x="9161" y="1822"/>
                    </a:lnTo>
                    <a:lnTo>
                      <a:pt x="9112" y="1816"/>
                    </a:lnTo>
                    <a:lnTo>
                      <a:pt x="9064" y="1812"/>
                    </a:lnTo>
                    <a:lnTo>
                      <a:pt x="9015" y="1809"/>
                    </a:lnTo>
                    <a:lnTo>
                      <a:pt x="8968" y="1808"/>
                    </a:lnTo>
                    <a:lnTo>
                      <a:pt x="8933" y="1808"/>
                    </a:lnTo>
                    <a:lnTo>
                      <a:pt x="8898" y="1809"/>
                    </a:lnTo>
                    <a:lnTo>
                      <a:pt x="8865" y="1811"/>
                    </a:lnTo>
                    <a:lnTo>
                      <a:pt x="8832" y="1816"/>
                    </a:lnTo>
                    <a:lnTo>
                      <a:pt x="8800" y="1823"/>
                    </a:lnTo>
                    <a:lnTo>
                      <a:pt x="8785" y="1828"/>
                    </a:lnTo>
                    <a:lnTo>
                      <a:pt x="8771" y="1834"/>
                    </a:lnTo>
                    <a:lnTo>
                      <a:pt x="8756" y="1841"/>
                    </a:lnTo>
                    <a:lnTo>
                      <a:pt x="8743" y="1849"/>
                    </a:lnTo>
                    <a:lnTo>
                      <a:pt x="8730" y="1858"/>
                    </a:lnTo>
                    <a:lnTo>
                      <a:pt x="8718" y="1870"/>
                    </a:lnTo>
                    <a:lnTo>
                      <a:pt x="8711" y="1875"/>
                    </a:lnTo>
                    <a:lnTo>
                      <a:pt x="8704" y="1881"/>
                    </a:lnTo>
                    <a:lnTo>
                      <a:pt x="8689" y="1895"/>
                    </a:lnTo>
                    <a:lnTo>
                      <a:pt x="8676" y="1914"/>
                    </a:lnTo>
                    <a:lnTo>
                      <a:pt x="8662" y="1937"/>
                    </a:lnTo>
                    <a:lnTo>
                      <a:pt x="8650" y="1962"/>
                    </a:lnTo>
                    <a:lnTo>
                      <a:pt x="8637" y="1991"/>
                    </a:lnTo>
                    <a:lnTo>
                      <a:pt x="8625" y="2022"/>
                    </a:lnTo>
                    <a:lnTo>
                      <a:pt x="8614" y="2055"/>
                    </a:lnTo>
                    <a:lnTo>
                      <a:pt x="8602" y="2091"/>
                    </a:lnTo>
                    <a:lnTo>
                      <a:pt x="8591" y="2128"/>
                    </a:lnTo>
                    <a:lnTo>
                      <a:pt x="8581" y="2167"/>
                    </a:lnTo>
                    <a:lnTo>
                      <a:pt x="8570" y="2206"/>
                    </a:lnTo>
                    <a:lnTo>
                      <a:pt x="8552" y="2289"/>
                    </a:lnTo>
                    <a:lnTo>
                      <a:pt x="8535" y="2372"/>
                    </a:lnTo>
                    <a:lnTo>
                      <a:pt x="8520" y="2455"/>
                    </a:lnTo>
                    <a:lnTo>
                      <a:pt x="8514" y="2495"/>
                    </a:lnTo>
                    <a:lnTo>
                      <a:pt x="8506" y="2534"/>
                    </a:lnTo>
                    <a:lnTo>
                      <a:pt x="8501" y="2571"/>
                    </a:lnTo>
                    <a:lnTo>
                      <a:pt x="8496" y="2607"/>
                    </a:lnTo>
                    <a:lnTo>
                      <a:pt x="8491" y="2640"/>
                    </a:lnTo>
                    <a:lnTo>
                      <a:pt x="8486" y="2672"/>
                    </a:lnTo>
                    <a:lnTo>
                      <a:pt x="8483" y="2701"/>
                    </a:lnTo>
                    <a:lnTo>
                      <a:pt x="8478" y="2727"/>
                    </a:lnTo>
                    <a:lnTo>
                      <a:pt x="8476" y="2749"/>
                    </a:lnTo>
                    <a:lnTo>
                      <a:pt x="8473" y="2769"/>
                    </a:lnTo>
                    <a:lnTo>
                      <a:pt x="8471" y="2784"/>
                    </a:lnTo>
                    <a:lnTo>
                      <a:pt x="8471" y="2790"/>
                    </a:lnTo>
                    <a:lnTo>
                      <a:pt x="8470" y="2796"/>
                    </a:lnTo>
                    <a:lnTo>
                      <a:pt x="8470" y="2800"/>
                    </a:lnTo>
                    <a:lnTo>
                      <a:pt x="8469" y="2803"/>
                    </a:lnTo>
                    <a:lnTo>
                      <a:pt x="8469" y="2804"/>
                    </a:lnTo>
                    <a:lnTo>
                      <a:pt x="8469" y="2805"/>
                    </a:lnTo>
                    <a:lnTo>
                      <a:pt x="8470" y="2803"/>
                    </a:lnTo>
                    <a:lnTo>
                      <a:pt x="8472" y="2799"/>
                    </a:lnTo>
                    <a:lnTo>
                      <a:pt x="8476" y="2790"/>
                    </a:lnTo>
                    <a:lnTo>
                      <a:pt x="8482" y="2780"/>
                    </a:lnTo>
                    <a:lnTo>
                      <a:pt x="8489" y="2768"/>
                    </a:lnTo>
                    <a:lnTo>
                      <a:pt x="8496" y="2752"/>
                    </a:lnTo>
                    <a:lnTo>
                      <a:pt x="8505" y="2735"/>
                    </a:lnTo>
                    <a:lnTo>
                      <a:pt x="8516" y="2715"/>
                    </a:lnTo>
                    <a:lnTo>
                      <a:pt x="8528" y="2694"/>
                    </a:lnTo>
                    <a:lnTo>
                      <a:pt x="8540" y="2670"/>
                    </a:lnTo>
                    <a:lnTo>
                      <a:pt x="8554" y="2645"/>
                    </a:lnTo>
                    <a:lnTo>
                      <a:pt x="8568" y="2619"/>
                    </a:lnTo>
                    <a:lnTo>
                      <a:pt x="8583" y="2592"/>
                    </a:lnTo>
                    <a:lnTo>
                      <a:pt x="8599" y="2564"/>
                    </a:lnTo>
                    <a:lnTo>
                      <a:pt x="8633" y="2505"/>
                    </a:lnTo>
                    <a:lnTo>
                      <a:pt x="8669" y="2444"/>
                    </a:lnTo>
                    <a:lnTo>
                      <a:pt x="8707" y="2384"/>
                    </a:lnTo>
                    <a:lnTo>
                      <a:pt x="8746" y="2323"/>
                    </a:lnTo>
                    <a:lnTo>
                      <a:pt x="8785" y="2265"/>
                    </a:lnTo>
                    <a:lnTo>
                      <a:pt x="8805" y="2238"/>
                    </a:lnTo>
                    <a:lnTo>
                      <a:pt x="8824" y="2212"/>
                    </a:lnTo>
                    <a:lnTo>
                      <a:pt x="8844" y="2187"/>
                    </a:lnTo>
                    <a:lnTo>
                      <a:pt x="8864" y="2163"/>
                    </a:lnTo>
                    <a:lnTo>
                      <a:pt x="8882" y="2142"/>
                    </a:lnTo>
                    <a:lnTo>
                      <a:pt x="8901" y="2122"/>
                    </a:lnTo>
                    <a:lnTo>
                      <a:pt x="8919" y="2103"/>
                    </a:lnTo>
                    <a:lnTo>
                      <a:pt x="8937" y="2088"/>
                    </a:lnTo>
                    <a:lnTo>
                      <a:pt x="8937" y="2088"/>
                    </a:lnTo>
                    <a:close/>
                    <a:moveTo>
                      <a:pt x="13635" y="1364"/>
                    </a:moveTo>
                    <a:lnTo>
                      <a:pt x="13659" y="1346"/>
                    </a:lnTo>
                    <a:lnTo>
                      <a:pt x="13681" y="1327"/>
                    </a:lnTo>
                    <a:lnTo>
                      <a:pt x="13726" y="1287"/>
                    </a:lnTo>
                    <a:lnTo>
                      <a:pt x="13768" y="1242"/>
                    </a:lnTo>
                    <a:lnTo>
                      <a:pt x="13807" y="1196"/>
                    </a:lnTo>
                    <a:lnTo>
                      <a:pt x="13845" y="1149"/>
                    </a:lnTo>
                    <a:lnTo>
                      <a:pt x="13880" y="1100"/>
                    </a:lnTo>
                    <a:lnTo>
                      <a:pt x="13912" y="1051"/>
                    </a:lnTo>
                    <a:lnTo>
                      <a:pt x="13939" y="1002"/>
                    </a:lnTo>
                    <a:lnTo>
                      <a:pt x="13963" y="955"/>
                    </a:lnTo>
                    <a:lnTo>
                      <a:pt x="13975" y="931"/>
                    </a:lnTo>
                    <a:lnTo>
                      <a:pt x="13984" y="909"/>
                    </a:lnTo>
                    <a:lnTo>
                      <a:pt x="13993" y="887"/>
                    </a:lnTo>
                    <a:lnTo>
                      <a:pt x="14000" y="865"/>
                    </a:lnTo>
                    <a:lnTo>
                      <a:pt x="14007" y="845"/>
                    </a:lnTo>
                    <a:lnTo>
                      <a:pt x="14013" y="825"/>
                    </a:lnTo>
                    <a:lnTo>
                      <a:pt x="14017" y="807"/>
                    </a:lnTo>
                    <a:lnTo>
                      <a:pt x="14020" y="789"/>
                    </a:lnTo>
                    <a:lnTo>
                      <a:pt x="14021" y="773"/>
                    </a:lnTo>
                    <a:lnTo>
                      <a:pt x="14022" y="757"/>
                    </a:lnTo>
                    <a:lnTo>
                      <a:pt x="14021" y="743"/>
                    </a:lnTo>
                    <a:lnTo>
                      <a:pt x="14019" y="730"/>
                    </a:lnTo>
                    <a:lnTo>
                      <a:pt x="14015" y="719"/>
                    </a:lnTo>
                    <a:lnTo>
                      <a:pt x="14010" y="710"/>
                    </a:lnTo>
                    <a:lnTo>
                      <a:pt x="14010" y="709"/>
                    </a:lnTo>
                    <a:lnTo>
                      <a:pt x="14010" y="705"/>
                    </a:lnTo>
                    <a:lnTo>
                      <a:pt x="14008" y="701"/>
                    </a:lnTo>
                    <a:lnTo>
                      <a:pt x="14005" y="694"/>
                    </a:lnTo>
                    <a:lnTo>
                      <a:pt x="14001" y="689"/>
                    </a:lnTo>
                    <a:lnTo>
                      <a:pt x="13996" y="684"/>
                    </a:lnTo>
                    <a:lnTo>
                      <a:pt x="13988" y="680"/>
                    </a:lnTo>
                    <a:lnTo>
                      <a:pt x="13978" y="679"/>
                    </a:lnTo>
                    <a:lnTo>
                      <a:pt x="13968" y="680"/>
                    </a:lnTo>
                    <a:lnTo>
                      <a:pt x="13959" y="683"/>
                    </a:lnTo>
                    <a:lnTo>
                      <a:pt x="13950" y="687"/>
                    </a:lnTo>
                    <a:lnTo>
                      <a:pt x="13939" y="694"/>
                    </a:lnTo>
                    <a:lnTo>
                      <a:pt x="13929" y="702"/>
                    </a:lnTo>
                    <a:lnTo>
                      <a:pt x="13919" y="712"/>
                    </a:lnTo>
                    <a:lnTo>
                      <a:pt x="13907" y="722"/>
                    </a:lnTo>
                    <a:lnTo>
                      <a:pt x="13896" y="734"/>
                    </a:lnTo>
                    <a:lnTo>
                      <a:pt x="13885" y="748"/>
                    </a:lnTo>
                    <a:lnTo>
                      <a:pt x="13872" y="763"/>
                    </a:lnTo>
                    <a:lnTo>
                      <a:pt x="13860" y="779"/>
                    </a:lnTo>
                    <a:lnTo>
                      <a:pt x="13847" y="795"/>
                    </a:lnTo>
                    <a:lnTo>
                      <a:pt x="13820" y="831"/>
                    </a:lnTo>
                    <a:lnTo>
                      <a:pt x="13791" y="869"/>
                    </a:lnTo>
                    <a:lnTo>
                      <a:pt x="13761" y="910"/>
                    </a:lnTo>
                    <a:lnTo>
                      <a:pt x="13730" y="951"/>
                    </a:lnTo>
                    <a:lnTo>
                      <a:pt x="13697" y="992"/>
                    </a:lnTo>
                    <a:lnTo>
                      <a:pt x="13663" y="1033"/>
                    </a:lnTo>
                    <a:lnTo>
                      <a:pt x="13627" y="1073"/>
                    </a:lnTo>
                    <a:lnTo>
                      <a:pt x="13589" y="1111"/>
                    </a:lnTo>
                    <a:lnTo>
                      <a:pt x="13551" y="1147"/>
                    </a:lnTo>
                    <a:lnTo>
                      <a:pt x="13532" y="1162"/>
                    </a:lnTo>
                    <a:lnTo>
                      <a:pt x="13511" y="1177"/>
                    </a:lnTo>
                    <a:lnTo>
                      <a:pt x="13475" y="1206"/>
                    </a:lnTo>
                    <a:lnTo>
                      <a:pt x="13436" y="1233"/>
                    </a:lnTo>
                    <a:lnTo>
                      <a:pt x="13395" y="1258"/>
                    </a:lnTo>
                    <a:lnTo>
                      <a:pt x="13354" y="1282"/>
                    </a:lnTo>
                    <a:lnTo>
                      <a:pt x="13313" y="1304"/>
                    </a:lnTo>
                    <a:lnTo>
                      <a:pt x="13272" y="1325"/>
                    </a:lnTo>
                    <a:lnTo>
                      <a:pt x="13230" y="1343"/>
                    </a:lnTo>
                    <a:lnTo>
                      <a:pt x="13192" y="1361"/>
                    </a:lnTo>
                    <a:lnTo>
                      <a:pt x="13155" y="1375"/>
                    </a:lnTo>
                    <a:lnTo>
                      <a:pt x="13121" y="1389"/>
                    </a:lnTo>
                    <a:lnTo>
                      <a:pt x="13091" y="1400"/>
                    </a:lnTo>
                    <a:lnTo>
                      <a:pt x="13076" y="1405"/>
                    </a:lnTo>
                    <a:lnTo>
                      <a:pt x="13064" y="1409"/>
                    </a:lnTo>
                    <a:lnTo>
                      <a:pt x="13053" y="1413"/>
                    </a:lnTo>
                    <a:lnTo>
                      <a:pt x="13042" y="1417"/>
                    </a:lnTo>
                    <a:lnTo>
                      <a:pt x="13034" y="1419"/>
                    </a:lnTo>
                    <a:lnTo>
                      <a:pt x="13026" y="1423"/>
                    </a:lnTo>
                    <a:lnTo>
                      <a:pt x="13021" y="1425"/>
                    </a:lnTo>
                    <a:lnTo>
                      <a:pt x="13016" y="1426"/>
                    </a:lnTo>
                    <a:lnTo>
                      <a:pt x="13013" y="1427"/>
                    </a:lnTo>
                    <a:lnTo>
                      <a:pt x="13012" y="1427"/>
                    </a:lnTo>
                    <a:lnTo>
                      <a:pt x="13011" y="1427"/>
                    </a:lnTo>
                    <a:lnTo>
                      <a:pt x="13009" y="1427"/>
                    </a:lnTo>
                    <a:lnTo>
                      <a:pt x="13003" y="1428"/>
                    </a:lnTo>
                    <a:lnTo>
                      <a:pt x="12994" y="1432"/>
                    </a:lnTo>
                    <a:lnTo>
                      <a:pt x="12990" y="1435"/>
                    </a:lnTo>
                    <a:lnTo>
                      <a:pt x="12985" y="1438"/>
                    </a:lnTo>
                    <a:lnTo>
                      <a:pt x="12980" y="1443"/>
                    </a:lnTo>
                    <a:lnTo>
                      <a:pt x="12977" y="1449"/>
                    </a:lnTo>
                    <a:lnTo>
                      <a:pt x="12974" y="1457"/>
                    </a:lnTo>
                    <a:lnTo>
                      <a:pt x="12972" y="1466"/>
                    </a:lnTo>
                    <a:lnTo>
                      <a:pt x="12972" y="1476"/>
                    </a:lnTo>
                    <a:lnTo>
                      <a:pt x="12973" y="1488"/>
                    </a:lnTo>
                    <a:lnTo>
                      <a:pt x="12975" y="1503"/>
                    </a:lnTo>
                    <a:lnTo>
                      <a:pt x="12980" y="1519"/>
                    </a:lnTo>
                    <a:lnTo>
                      <a:pt x="12993" y="1532"/>
                    </a:lnTo>
                    <a:lnTo>
                      <a:pt x="13005" y="1543"/>
                    </a:lnTo>
                    <a:lnTo>
                      <a:pt x="13020" y="1553"/>
                    </a:lnTo>
                    <a:lnTo>
                      <a:pt x="13035" y="1563"/>
                    </a:lnTo>
                    <a:lnTo>
                      <a:pt x="13055" y="1571"/>
                    </a:lnTo>
                    <a:lnTo>
                      <a:pt x="13065" y="1574"/>
                    </a:lnTo>
                    <a:lnTo>
                      <a:pt x="13077" y="1577"/>
                    </a:lnTo>
                    <a:lnTo>
                      <a:pt x="13090" y="1579"/>
                    </a:lnTo>
                    <a:lnTo>
                      <a:pt x="13104" y="1581"/>
                    </a:lnTo>
                    <a:lnTo>
                      <a:pt x="13120" y="1582"/>
                    </a:lnTo>
                    <a:lnTo>
                      <a:pt x="13136" y="1582"/>
                    </a:lnTo>
                    <a:lnTo>
                      <a:pt x="13160" y="1581"/>
                    </a:lnTo>
                    <a:lnTo>
                      <a:pt x="13186" y="1579"/>
                    </a:lnTo>
                    <a:lnTo>
                      <a:pt x="13213" y="1575"/>
                    </a:lnTo>
                    <a:lnTo>
                      <a:pt x="13241" y="1570"/>
                    </a:lnTo>
                    <a:lnTo>
                      <a:pt x="13269" y="1563"/>
                    </a:lnTo>
                    <a:lnTo>
                      <a:pt x="13299" y="1554"/>
                    </a:lnTo>
                    <a:lnTo>
                      <a:pt x="13330" y="1544"/>
                    </a:lnTo>
                    <a:lnTo>
                      <a:pt x="13362" y="1532"/>
                    </a:lnTo>
                    <a:lnTo>
                      <a:pt x="13394" y="1517"/>
                    </a:lnTo>
                    <a:lnTo>
                      <a:pt x="13428" y="1501"/>
                    </a:lnTo>
                    <a:lnTo>
                      <a:pt x="13461" y="1483"/>
                    </a:lnTo>
                    <a:lnTo>
                      <a:pt x="13496" y="1464"/>
                    </a:lnTo>
                    <a:lnTo>
                      <a:pt x="13531" y="1442"/>
                    </a:lnTo>
                    <a:lnTo>
                      <a:pt x="13565" y="1417"/>
                    </a:lnTo>
                    <a:lnTo>
                      <a:pt x="13600" y="1392"/>
                    </a:lnTo>
                    <a:lnTo>
                      <a:pt x="13635" y="1364"/>
                    </a:lnTo>
                    <a:lnTo>
                      <a:pt x="13635" y="13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1" name="Freeform 50"/>
              <p:cNvSpPr>
                <a:spLocks/>
              </p:cNvSpPr>
              <p:nvPr/>
            </p:nvSpPr>
            <p:spPr bwMode="auto">
              <a:xfrm>
                <a:off x="3376613" y="4881563"/>
                <a:ext cx="173037" cy="225425"/>
              </a:xfrm>
              <a:custGeom>
                <a:avLst/>
                <a:gdLst>
                  <a:gd name="T0" fmla="*/ 51 w 1624"/>
                  <a:gd name="T1" fmla="*/ 1213 h 2120"/>
                  <a:gd name="T2" fmla="*/ 44 w 1624"/>
                  <a:gd name="T3" fmla="*/ 1202 h 2120"/>
                  <a:gd name="T4" fmla="*/ 23 w 1624"/>
                  <a:gd name="T5" fmla="*/ 1163 h 2120"/>
                  <a:gd name="T6" fmla="*/ 3 w 1624"/>
                  <a:gd name="T7" fmla="*/ 1084 h 2120"/>
                  <a:gd name="T8" fmla="*/ 2 w 1624"/>
                  <a:gd name="T9" fmla="*/ 992 h 2120"/>
                  <a:gd name="T10" fmla="*/ 14 w 1624"/>
                  <a:gd name="T11" fmla="*/ 926 h 2120"/>
                  <a:gd name="T12" fmla="*/ 39 w 1624"/>
                  <a:gd name="T13" fmla="*/ 854 h 2120"/>
                  <a:gd name="T14" fmla="*/ 79 w 1624"/>
                  <a:gd name="T15" fmla="*/ 774 h 2120"/>
                  <a:gd name="T16" fmla="*/ 157 w 1624"/>
                  <a:gd name="T17" fmla="*/ 663 h 2120"/>
                  <a:gd name="T18" fmla="*/ 295 w 1624"/>
                  <a:gd name="T19" fmla="*/ 491 h 2120"/>
                  <a:gd name="T20" fmla="*/ 434 w 1624"/>
                  <a:gd name="T21" fmla="*/ 322 h 2120"/>
                  <a:gd name="T22" fmla="*/ 538 w 1624"/>
                  <a:gd name="T23" fmla="*/ 197 h 2120"/>
                  <a:gd name="T24" fmla="*/ 591 w 1624"/>
                  <a:gd name="T25" fmla="*/ 134 h 2120"/>
                  <a:gd name="T26" fmla="*/ 632 w 1624"/>
                  <a:gd name="T27" fmla="*/ 85 h 2120"/>
                  <a:gd name="T28" fmla="*/ 661 w 1624"/>
                  <a:gd name="T29" fmla="*/ 49 h 2120"/>
                  <a:gd name="T30" fmla="*/ 676 w 1624"/>
                  <a:gd name="T31" fmla="*/ 33 h 2120"/>
                  <a:gd name="T32" fmla="*/ 735 w 1624"/>
                  <a:gd name="T33" fmla="*/ 45 h 2120"/>
                  <a:gd name="T34" fmla="*/ 801 w 1624"/>
                  <a:gd name="T35" fmla="*/ 214 h 2120"/>
                  <a:gd name="T36" fmla="*/ 967 w 1624"/>
                  <a:gd name="T37" fmla="*/ 585 h 2120"/>
                  <a:gd name="T38" fmla="*/ 1150 w 1624"/>
                  <a:gd name="T39" fmla="*/ 944 h 2120"/>
                  <a:gd name="T40" fmla="*/ 1242 w 1624"/>
                  <a:gd name="T41" fmla="*/ 1111 h 2120"/>
                  <a:gd name="T42" fmla="*/ 1332 w 1624"/>
                  <a:gd name="T43" fmla="*/ 1269 h 2120"/>
                  <a:gd name="T44" fmla="*/ 1417 w 1624"/>
                  <a:gd name="T45" fmla="*/ 1413 h 2120"/>
                  <a:gd name="T46" fmla="*/ 1495 w 1624"/>
                  <a:gd name="T47" fmla="*/ 1542 h 2120"/>
                  <a:gd name="T48" fmla="*/ 1566 w 1624"/>
                  <a:gd name="T49" fmla="*/ 1652 h 2120"/>
                  <a:gd name="T50" fmla="*/ 1624 w 1624"/>
                  <a:gd name="T51" fmla="*/ 1742 h 2120"/>
                  <a:gd name="T52" fmla="*/ 1616 w 1624"/>
                  <a:gd name="T53" fmla="*/ 1790 h 2120"/>
                  <a:gd name="T54" fmla="*/ 1602 w 1624"/>
                  <a:gd name="T55" fmla="*/ 1850 h 2120"/>
                  <a:gd name="T56" fmla="*/ 1547 w 1624"/>
                  <a:gd name="T57" fmla="*/ 1941 h 2120"/>
                  <a:gd name="T58" fmla="*/ 1459 w 1624"/>
                  <a:gd name="T59" fmla="*/ 2020 h 2120"/>
                  <a:gd name="T60" fmla="*/ 1389 w 1624"/>
                  <a:gd name="T61" fmla="*/ 2068 h 2120"/>
                  <a:gd name="T62" fmla="*/ 1315 w 1624"/>
                  <a:gd name="T63" fmla="*/ 2102 h 2120"/>
                  <a:gd name="T64" fmla="*/ 1234 w 1624"/>
                  <a:gd name="T65" fmla="*/ 2119 h 2120"/>
                  <a:gd name="T66" fmla="*/ 1091 w 1624"/>
                  <a:gd name="T67" fmla="*/ 2119 h 2120"/>
                  <a:gd name="T68" fmla="*/ 1025 w 1624"/>
                  <a:gd name="T69" fmla="*/ 2110 h 2120"/>
                  <a:gd name="T70" fmla="*/ 956 w 1624"/>
                  <a:gd name="T71" fmla="*/ 2090 h 2120"/>
                  <a:gd name="T72" fmla="*/ 843 w 1624"/>
                  <a:gd name="T73" fmla="*/ 2036 h 2120"/>
                  <a:gd name="T74" fmla="*/ 706 w 1624"/>
                  <a:gd name="T75" fmla="*/ 1946 h 2120"/>
                  <a:gd name="T76" fmla="*/ 574 w 1624"/>
                  <a:gd name="T77" fmla="*/ 1834 h 2120"/>
                  <a:gd name="T78" fmla="*/ 449 w 1624"/>
                  <a:gd name="T79" fmla="*/ 1710 h 2120"/>
                  <a:gd name="T80" fmla="*/ 334 w 1624"/>
                  <a:gd name="T81" fmla="*/ 1583 h 2120"/>
                  <a:gd name="T82" fmla="*/ 235 w 1624"/>
                  <a:gd name="T83" fmla="*/ 1463 h 2120"/>
                  <a:gd name="T84" fmla="*/ 153 w 1624"/>
                  <a:gd name="T85" fmla="*/ 1357 h 2120"/>
                  <a:gd name="T86" fmla="*/ 95 w 1624"/>
                  <a:gd name="T87" fmla="*/ 1275 h 2120"/>
                  <a:gd name="T88" fmla="*/ 69 w 1624"/>
                  <a:gd name="T89" fmla="*/ 1238 h 2120"/>
                  <a:gd name="T90" fmla="*/ 57 w 1624"/>
                  <a:gd name="T91" fmla="*/ 1222 h 2120"/>
                  <a:gd name="T92" fmla="*/ 53 w 1624"/>
                  <a:gd name="T93" fmla="*/ 1216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24" h="2120">
                    <a:moveTo>
                      <a:pt x="53" y="1216"/>
                    </a:moveTo>
                    <a:lnTo>
                      <a:pt x="53" y="1216"/>
                    </a:lnTo>
                    <a:lnTo>
                      <a:pt x="51" y="1213"/>
                    </a:lnTo>
                    <a:lnTo>
                      <a:pt x="49" y="1210"/>
                    </a:lnTo>
                    <a:lnTo>
                      <a:pt x="47" y="1207"/>
                    </a:lnTo>
                    <a:lnTo>
                      <a:pt x="44" y="1202"/>
                    </a:lnTo>
                    <a:lnTo>
                      <a:pt x="40" y="1196"/>
                    </a:lnTo>
                    <a:lnTo>
                      <a:pt x="33" y="1182"/>
                    </a:lnTo>
                    <a:lnTo>
                      <a:pt x="23" y="1163"/>
                    </a:lnTo>
                    <a:lnTo>
                      <a:pt x="15" y="1140"/>
                    </a:lnTo>
                    <a:lnTo>
                      <a:pt x="8" y="1114"/>
                    </a:lnTo>
                    <a:lnTo>
                      <a:pt x="3" y="1084"/>
                    </a:lnTo>
                    <a:lnTo>
                      <a:pt x="0" y="1050"/>
                    </a:lnTo>
                    <a:lnTo>
                      <a:pt x="0" y="1012"/>
                    </a:lnTo>
                    <a:lnTo>
                      <a:pt x="2" y="992"/>
                    </a:lnTo>
                    <a:lnTo>
                      <a:pt x="5" y="971"/>
                    </a:lnTo>
                    <a:lnTo>
                      <a:pt x="8" y="949"/>
                    </a:lnTo>
                    <a:lnTo>
                      <a:pt x="14" y="926"/>
                    </a:lnTo>
                    <a:lnTo>
                      <a:pt x="20" y="903"/>
                    </a:lnTo>
                    <a:lnTo>
                      <a:pt x="28" y="879"/>
                    </a:lnTo>
                    <a:lnTo>
                      <a:pt x="39" y="854"/>
                    </a:lnTo>
                    <a:lnTo>
                      <a:pt x="50" y="828"/>
                    </a:lnTo>
                    <a:lnTo>
                      <a:pt x="64" y="801"/>
                    </a:lnTo>
                    <a:lnTo>
                      <a:pt x="79" y="774"/>
                    </a:lnTo>
                    <a:lnTo>
                      <a:pt x="96" y="746"/>
                    </a:lnTo>
                    <a:lnTo>
                      <a:pt x="115" y="717"/>
                    </a:lnTo>
                    <a:lnTo>
                      <a:pt x="157" y="663"/>
                    </a:lnTo>
                    <a:lnTo>
                      <a:pt x="202" y="607"/>
                    </a:lnTo>
                    <a:lnTo>
                      <a:pt x="248" y="550"/>
                    </a:lnTo>
                    <a:lnTo>
                      <a:pt x="295" y="491"/>
                    </a:lnTo>
                    <a:lnTo>
                      <a:pt x="342" y="434"/>
                    </a:lnTo>
                    <a:lnTo>
                      <a:pt x="389" y="377"/>
                    </a:lnTo>
                    <a:lnTo>
                      <a:pt x="434" y="322"/>
                    </a:lnTo>
                    <a:lnTo>
                      <a:pt x="479" y="270"/>
                    </a:lnTo>
                    <a:lnTo>
                      <a:pt x="519" y="220"/>
                    </a:lnTo>
                    <a:lnTo>
                      <a:pt x="538" y="197"/>
                    </a:lnTo>
                    <a:lnTo>
                      <a:pt x="557" y="175"/>
                    </a:lnTo>
                    <a:lnTo>
                      <a:pt x="575" y="154"/>
                    </a:lnTo>
                    <a:lnTo>
                      <a:pt x="591" y="134"/>
                    </a:lnTo>
                    <a:lnTo>
                      <a:pt x="606" y="116"/>
                    </a:lnTo>
                    <a:lnTo>
                      <a:pt x="620" y="100"/>
                    </a:lnTo>
                    <a:lnTo>
                      <a:pt x="632" y="85"/>
                    </a:lnTo>
                    <a:lnTo>
                      <a:pt x="644" y="71"/>
                    </a:lnTo>
                    <a:lnTo>
                      <a:pt x="653" y="60"/>
                    </a:lnTo>
                    <a:lnTo>
                      <a:pt x="661" y="49"/>
                    </a:lnTo>
                    <a:lnTo>
                      <a:pt x="668" y="42"/>
                    </a:lnTo>
                    <a:lnTo>
                      <a:pt x="673" y="37"/>
                    </a:lnTo>
                    <a:lnTo>
                      <a:pt x="676" y="33"/>
                    </a:lnTo>
                    <a:lnTo>
                      <a:pt x="677" y="32"/>
                    </a:lnTo>
                    <a:lnTo>
                      <a:pt x="717" y="0"/>
                    </a:lnTo>
                    <a:lnTo>
                      <a:pt x="735" y="45"/>
                    </a:lnTo>
                    <a:lnTo>
                      <a:pt x="752" y="91"/>
                    </a:lnTo>
                    <a:lnTo>
                      <a:pt x="776" y="152"/>
                    </a:lnTo>
                    <a:lnTo>
                      <a:pt x="801" y="214"/>
                    </a:lnTo>
                    <a:lnTo>
                      <a:pt x="853" y="338"/>
                    </a:lnTo>
                    <a:lnTo>
                      <a:pt x="909" y="462"/>
                    </a:lnTo>
                    <a:lnTo>
                      <a:pt x="967" y="585"/>
                    </a:lnTo>
                    <a:lnTo>
                      <a:pt x="1027" y="707"/>
                    </a:lnTo>
                    <a:lnTo>
                      <a:pt x="1089" y="827"/>
                    </a:lnTo>
                    <a:lnTo>
                      <a:pt x="1150" y="944"/>
                    </a:lnTo>
                    <a:lnTo>
                      <a:pt x="1181" y="1000"/>
                    </a:lnTo>
                    <a:lnTo>
                      <a:pt x="1211" y="1057"/>
                    </a:lnTo>
                    <a:lnTo>
                      <a:pt x="1242" y="1111"/>
                    </a:lnTo>
                    <a:lnTo>
                      <a:pt x="1272" y="1165"/>
                    </a:lnTo>
                    <a:lnTo>
                      <a:pt x="1302" y="1218"/>
                    </a:lnTo>
                    <a:lnTo>
                      <a:pt x="1332" y="1269"/>
                    </a:lnTo>
                    <a:lnTo>
                      <a:pt x="1361" y="1319"/>
                    </a:lnTo>
                    <a:lnTo>
                      <a:pt x="1389" y="1367"/>
                    </a:lnTo>
                    <a:lnTo>
                      <a:pt x="1417" y="1413"/>
                    </a:lnTo>
                    <a:lnTo>
                      <a:pt x="1445" y="1458"/>
                    </a:lnTo>
                    <a:lnTo>
                      <a:pt x="1471" y="1501"/>
                    </a:lnTo>
                    <a:lnTo>
                      <a:pt x="1495" y="1542"/>
                    </a:lnTo>
                    <a:lnTo>
                      <a:pt x="1520" y="1580"/>
                    </a:lnTo>
                    <a:lnTo>
                      <a:pt x="1544" y="1617"/>
                    </a:lnTo>
                    <a:lnTo>
                      <a:pt x="1566" y="1652"/>
                    </a:lnTo>
                    <a:lnTo>
                      <a:pt x="1586" y="1684"/>
                    </a:lnTo>
                    <a:lnTo>
                      <a:pt x="1606" y="1714"/>
                    </a:lnTo>
                    <a:lnTo>
                      <a:pt x="1624" y="1742"/>
                    </a:lnTo>
                    <a:lnTo>
                      <a:pt x="1622" y="1757"/>
                    </a:lnTo>
                    <a:lnTo>
                      <a:pt x="1619" y="1773"/>
                    </a:lnTo>
                    <a:lnTo>
                      <a:pt x="1616" y="1790"/>
                    </a:lnTo>
                    <a:lnTo>
                      <a:pt x="1612" y="1810"/>
                    </a:lnTo>
                    <a:lnTo>
                      <a:pt x="1607" y="1829"/>
                    </a:lnTo>
                    <a:lnTo>
                      <a:pt x="1602" y="1850"/>
                    </a:lnTo>
                    <a:lnTo>
                      <a:pt x="1596" y="1873"/>
                    </a:lnTo>
                    <a:lnTo>
                      <a:pt x="1589" y="1895"/>
                    </a:lnTo>
                    <a:lnTo>
                      <a:pt x="1547" y="1941"/>
                    </a:lnTo>
                    <a:lnTo>
                      <a:pt x="1504" y="1982"/>
                    </a:lnTo>
                    <a:lnTo>
                      <a:pt x="1482" y="2001"/>
                    </a:lnTo>
                    <a:lnTo>
                      <a:pt x="1459" y="2020"/>
                    </a:lnTo>
                    <a:lnTo>
                      <a:pt x="1437" y="2037"/>
                    </a:lnTo>
                    <a:lnTo>
                      <a:pt x="1413" y="2054"/>
                    </a:lnTo>
                    <a:lnTo>
                      <a:pt x="1389" y="2068"/>
                    </a:lnTo>
                    <a:lnTo>
                      <a:pt x="1364" y="2081"/>
                    </a:lnTo>
                    <a:lnTo>
                      <a:pt x="1339" y="2092"/>
                    </a:lnTo>
                    <a:lnTo>
                      <a:pt x="1315" y="2102"/>
                    </a:lnTo>
                    <a:lnTo>
                      <a:pt x="1288" y="2110"/>
                    </a:lnTo>
                    <a:lnTo>
                      <a:pt x="1262" y="2116"/>
                    </a:lnTo>
                    <a:lnTo>
                      <a:pt x="1234" y="2119"/>
                    </a:lnTo>
                    <a:lnTo>
                      <a:pt x="1206" y="2120"/>
                    </a:lnTo>
                    <a:lnTo>
                      <a:pt x="1112" y="2120"/>
                    </a:lnTo>
                    <a:lnTo>
                      <a:pt x="1091" y="2119"/>
                    </a:lnTo>
                    <a:lnTo>
                      <a:pt x="1069" y="2118"/>
                    </a:lnTo>
                    <a:lnTo>
                      <a:pt x="1046" y="2114"/>
                    </a:lnTo>
                    <a:lnTo>
                      <a:pt x="1025" y="2110"/>
                    </a:lnTo>
                    <a:lnTo>
                      <a:pt x="1002" y="2104"/>
                    </a:lnTo>
                    <a:lnTo>
                      <a:pt x="979" y="2097"/>
                    </a:lnTo>
                    <a:lnTo>
                      <a:pt x="956" y="2090"/>
                    </a:lnTo>
                    <a:lnTo>
                      <a:pt x="934" y="2081"/>
                    </a:lnTo>
                    <a:lnTo>
                      <a:pt x="888" y="2060"/>
                    </a:lnTo>
                    <a:lnTo>
                      <a:pt x="843" y="2036"/>
                    </a:lnTo>
                    <a:lnTo>
                      <a:pt x="796" y="2009"/>
                    </a:lnTo>
                    <a:lnTo>
                      <a:pt x="751" y="1979"/>
                    </a:lnTo>
                    <a:lnTo>
                      <a:pt x="706" y="1946"/>
                    </a:lnTo>
                    <a:lnTo>
                      <a:pt x="661" y="1910"/>
                    </a:lnTo>
                    <a:lnTo>
                      <a:pt x="617" y="1873"/>
                    </a:lnTo>
                    <a:lnTo>
                      <a:pt x="574" y="1834"/>
                    </a:lnTo>
                    <a:lnTo>
                      <a:pt x="531" y="1793"/>
                    </a:lnTo>
                    <a:lnTo>
                      <a:pt x="489" y="1752"/>
                    </a:lnTo>
                    <a:lnTo>
                      <a:pt x="449" y="1710"/>
                    </a:lnTo>
                    <a:lnTo>
                      <a:pt x="409" y="1668"/>
                    </a:lnTo>
                    <a:lnTo>
                      <a:pt x="371" y="1625"/>
                    </a:lnTo>
                    <a:lnTo>
                      <a:pt x="334" y="1583"/>
                    </a:lnTo>
                    <a:lnTo>
                      <a:pt x="299" y="1542"/>
                    </a:lnTo>
                    <a:lnTo>
                      <a:pt x="266" y="1502"/>
                    </a:lnTo>
                    <a:lnTo>
                      <a:pt x="235" y="1463"/>
                    </a:lnTo>
                    <a:lnTo>
                      <a:pt x="206" y="1426"/>
                    </a:lnTo>
                    <a:lnTo>
                      <a:pt x="178" y="1390"/>
                    </a:lnTo>
                    <a:lnTo>
                      <a:pt x="153" y="1357"/>
                    </a:lnTo>
                    <a:lnTo>
                      <a:pt x="131" y="1327"/>
                    </a:lnTo>
                    <a:lnTo>
                      <a:pt x="111" y="1299"/>
                    </a:lnTo>
                    <a:lnTo>
                      <a:pt x="95" y="1275"/>
                    </a:lnTo>
                    <a:lnTo>
                      <a:pt x="80" y="1255"/>
                    </a:lnTo>
                    <a:lnTo>
                      <a:pt x="74" y="1245"/>
                    </a:lnTo>
                    <a:lnTo>
                      <a:pt x="69" y="1238"/>
                    </a:lnTo>
                    <a:lnTo>
                      <a:pt x="64" y="1231"/>
                    </a:lnTo>
                    <a:lnTo>
                      <a:pt x="60" y="1226"/>
                    </a:lnTo>
                    <a:lnTo>
                      <a:pt x="57" y="1222"/>
                    </a:lnTo>
                    <a:lnTo>
                      <a:pt x="55" y="1219"/>
                    </a:lnTo>
                    <a:lnTo>
                      <a:pt x="53" y="1217"/>
                    </a:lnTo>
                    <a:lnTo>
                      <a:pt x="53" y="1216"/>
                    </a:lnTo>
                    <a:lnTo>
                      <a:pt x="53" y="12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2" name="Freeform 51"/>
              <p:cNvSpPr>
                <a:spLocks/>
              </p:cNvSpPr>
              <p:nvPr/>
            </p:nvSpPr>
            <p:spPr bwMode="auto">
              <a:xfrm>
                <a:off x="4205288" y="4954588"/>
                <a:ext cx="180975" cy="255588"/>
              </a:xfrm>
              <a:custGeom>
                <a:avLst/>
                <a:gdLst>
                  <a:gd name="T0" fmla="*/ 186 w 1703"/>
                  <a:gd name="T1" fmla="*/ 2409 h 2413"/>
                  <a:gd name="T2" fmla="*/ 136 w 1703"/>
                  <a:gd name="T3" fmla="*/ 2400 h 2413"/>
                  <a:gd name="T4" fmla="*/ 96 w 1703"/>
                  <a:gd name="T5" fmla="*/ 2383 h 2413"/>
                  <a:gd name="T6" fmla="*/ 67 w 1703"/>
                  <a:gd name="T7" fmla="*/ 2359 h 2413"/>
                  <a:gd name="T8" fmla="*/ 32 w 1703"/>
                  <a:gd name="T9" fmla="*/ 2300 h 2413"/>
                  <a:gd name="T10" fmla="*/ 19 w 1703"/>
                  <a:gd name="T11" fmla="*/ 2242 h 2413"/>
                  <a:gd name="T12" fmla="*/ 19 w 1703"/>
                  <a:gd name="T13" fmla="*/ 2200 h 2413"/>
                  <a:gd name="T14" fmla="*/ 20 w 1703"/>
                  <a:gd name="T15" fmla="*/ 2192 h 2413"/>
                  <a:gd name="T16" fmla="*/ 73 w 1703"/>
                  <a:gd name="T17" fmla="*/ 1899 h 2413"/>
                  <a:gd name="T18" fmla="*/ 279 w 1703"/>
                  <a:gd name="T19" fmla="*/ 1671 h 2413"/>
                  <a:gd name="T20" fmla="*/ 351 w 1703"/>
                  <a:gd name="T21" fmla="*/ 1570 h 2413"/>
                  <a:gd name="T22" fmla="*/ 427 w 1703"/>
                  <a:gd name="T23" fmla="*/ 1446 h 2413"/>
                  <a:gd name="T24" fmla="*/ 506 w 1703"/>
                  <a:gd name="T25" fmla="*/ 1305 h 2413"/>
                  <a:gd name="T26" fmla="*/ 588 w 1703"/>
                  <a:gd name="T27" fmla="*/ 1149 h 2413"/>
                  <a:gd name="T28" fmla="*/ 698 w 1703"/>
                  <a:gd name="T29" fmla="*/ 923 h 2413"/>
                  <a:gd name="T30" fmla="*/ 861 w 1703"/>
                  <a:gd name="T31" fmla="*/ 567 h 2413"/>
                  <a:gd name="T32" fmla="*/ 1010 w 1703"/>
                  <a:gd name="T33" fmla="*/ 217 h 2413"/>
                  <a:gd name="T34" fmla="*/ 1077 w 1703"/>
                  <a:gd name="T35" fmla="*/ 53 h 2413"/>
                  <a:gd name="T36" fmla="*/ 1164 w 1703"/>
                  <a:gd name="T37" fmla="*/ 92 h 2413"/>
                  <a:gd name="T38" fmla="*/ 1249 w 1703"/>
                  <a:gd name="T39" fmla="*/ 223 h 2413"/>
                  <a:gd name="T40" fmla="*/ 1321 w 1703"/>
                  <a:gd name="T41" fmla="*/ 358 h 2413"/>
                  <a:gd name="T42" fmla="*/ 1389 w 1703"/>
                  <a:gd name="T43" fmla="*/ 513 h 2413"/>
                  <a:gd name="T44" fmla="*/ 1425 w 1703"/>
                  <a:gd name="T45" fmla="*/ 603 h 2413"/>
                  <a:gd name="T46" fmla="*/ 1463 w 1703"/>
                  <a:gd name="T47" fmla="*/ 703 h 2413"/>
                  <a:gd name="T48" fmla="*/ 1505 w 1703"/>
                  <a:gd name="T49" fmla="*/ 815 h 2413"/>
                  <a:gd name="T50" fmla="*/ 1529 w 1703"/>
                  <a:gd name="T51" fmla="*/ 901 h 2413"/>
                  <a:gd name="T52" fmla="*/ 1542 w 1703"/>
                  <a:gd name="T53" fmla="*/ 983 h 2413"/>
                  <a:gd name="T54" fmla="*/ 1550 w 1703"/>
                  <a:gd name="T55" fmla="*/ 1079 h 2413"/>
                  <a:gd name="T56" fmla="*/ 1556 w 1703"/>
                  <a:gd name="T57" fmla="*/ 1288 h 2413"/>
                  <a:gd name="T58" fmla="*/ 1556 w 1703"/>
                  <a:gd name="T59" fmla="*/ 1457 h 2413"/>
                  <a:gd name="T60" fmla="*/ 1554 w 1703"/>
                  <a:gd name="T61" fmla="*/ 1544 h 2413"/>
                  <a:gd name="T62" fmla="*/ 1551 w 1703"/>
                  <a:gd name="T63" fmla="*/ 1617 h 2413"/>
                  <a:gd name="T64" fmla="*/ 1549 w 1703"/>
                  <a:gd name="T65" fmla="*/ 1669 h 2413"/>
                  <a:gd name="T66" fmla="*/ 1548 w 1703"/>
                  <a:gd name="T67" fmla="*/ 1694 h 2413"/>
                  <a:gd name="T68" fmla="*/ 1550 w 1703"/>
                  <a:gd name="T69" fmla="*/ 1698 h 2413"/>
                  <a:gd name="T70" fmla="*/ 1563 w 1703"/>
                  <a:gd name="T71" fmla="*/ 1714 h 2413"/>
                  <a:gd name="T72" fmla="*/ 1598 w 1703"/>
                  <a:gd name="T73" fmla="*/ 1765 h 2413"/>
                  <a:gd name="T74" fmla="*/ 1640 w 1703"/>
                  <a:gd name="T75" fmla="*/ 1840 h 2413"/>
                  <a:gd name="T76" fmla="*/ 1679 w 1703"/>
                  <a:gd name="T77" fmla="*/ 1933 h 2413"/>
                  <a:gd name="T78" fmla="*/ 1702 w 1703"/>
                  <a:gd name="T79" fmla="*/ 2036 h 2413"/>
                  <a:gd name="T80" fmla="*/ 1697 w 1703"/>
                  <a:gd name="T81" fmla="*/ 2139 h 2413"/>
                  <a:gd name="T82" fmla="*/ 1668 w 1703"/>
                  <a:gd name="T83" fmla="*/ 2232 h 2413"/>
                  <a:gd name="T84" fmla="*/ 1617 w 1703"/>
                  <a:gd name="T85" fmla="*/ 2312 h 2413"/>
                  <a:gd name="T86" fmla="*/ 1546 w 1703"/>
                  <a:gd name="T87" fmla="*/ 2370 h 2413"/>
                  <a:gd name="T88" fmla="*/ 1458 w 1703"/>
                  <a:gd name="T89" fmla="*/ 2405 h 2413"/>
                  <a:gd name="T90" fmla="*/ 1391 w 1703"/>
                  <a:gd name="T91" fmla="*/ 2413 h 2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03" h="2413">
                    <a:moveTo>
                      <a:pt x="1391" y="2413"/>
                    </a:moveTo>
                    <a:lnTo>
                      <a:pt x="206" y="2410"/>
                    </a:lnTo>
                    <a:lnTo>
                      <a:pt x="186" y="2409"/>
                    </a:lnTo>
                    <a:lnTo>
                      <a:pt x="168" y="2408"/>
                    </a:lnTo>
                    <a:lnTo>
                      <a:pt x="151" y="2404"/>
                    </a:lnTo>
                    <a:lnTo>
                      <a:pt x="136" y="2400"/>
                    </a:lnTo>
                    <a:lnTo>
                      <a:pt x="121" y="2395"/>
                    </a:lnTo>
                    <a:lnTo>
                      <a:pt x="108" y="2389"/>
                    </a:lnTo>
                    <a:lnTo>
                      <a:pt x="96" y="2383"/>
                    </a:lnTo>
                    <a:lnTo>
                      <a:pt x="85" y="2376"/>
                    </a:lnTo>
                    <a:lnTo>
                      <a:pt x="75" y="2367"/>
                    </a:lnTo>
                    <a:lnTo>
                      <a:pt x="67" y="2359"/>
                    </a:lnTo>
                    <a:lnTo>
                      <a:pt x="51" y="2341"/>
                    </a:lnTo>
                    <a:lnTo>
                      <a:pt x="40" y="2321"/>
                    </a:lnTo>
                    <a:lnTo>
                      <a:pt x="32" y="2300"/>
                    </a:lnTo>
                    <a:lnTo>
                      <a:pt x="25" y="2280"/>
                    </a:lnTo>
                    <a:lnTo>
                      <a:pt x="21" y="2260"/>
                    </a:lnTo>
                    <a:lnTo>
                      <a:pt x="19" y="2242"/>
                    </a:lnTo>
                    <a:lnTo>
                      <a:pt x="18" y="2225"/>
                    </a:lnTo>
                    <a:lnTo>
                      <a:pt x="19" y="2212"/>
                    </a:lnTo>
                    <a:lnTo>
                      <a:pt x="19" y="2200"/>
                    </a:lnTo>
                    <a:lnTo>
                      <a:pt x="19" y="2196"/>
                    </a:lnTo>
                    <a:lnTo>
                      <a:pt x="20" y="2193"/>
                    </a:lnTo>
                    <a:lnTo>
                      <a:pt x="20" y="2192"/>
                    </a:lnTo>
                    <a:lnTo>
                      <a:pt x="20" y="2191"/>
                    </a:lnTo>
                    <a:lnTo>
                      <a:pt x="0" y="1972"/>
                    </a:lnTo>
                    <a:lnTo>
                      <a:pt x="73" y="1899"/>
                    </a:lnTo>
                    <a:lnTo>
                      <a:pt x="144" y="1825"/>
                    </a:lnTo>
                    <a:lnTo>
                      <a:pt x="213" y="1748"/>
                    </a:lnTo>
                    <a:lnTo>
                      <a:pt x="279" y="1671"/>
                    </a:lnTo>
                    <a:lnTo>
                      <a:pt x="302" y="1640"/>
                    </a:lnTo>
                    <a:lnTo>
                      <a:pt x="326" y="1606"/>
                    </a:lnTo>
                    <a:lnTo>
                      <a:pt x="351" y="1570"/>
                    </a:lnTo>
                    <a:lnTo>
                      <a:pt x="375" y="1531"/>
                    </a:lnTo>
                    <a:lnTo>
                      <a:pt x="401" y="1490"/>
                    </a:lnTo>
                    <a:lnTo>
                      <a:pt x="427" y="1446"/>
                    </a:lnTo>
                    <a:lnTo>
                      <a:pt x="453" y="1401"/>
                    </a:lnTo>
                    <a:lnTo>
                      <a:pt x="480" y="1354"/>
                    </a:lnTo>
                    <a:lnTo>
                      <a:pt x="506" y="1305"/>
                    </a:lnTo>
                    <a:lnTo>
                      <a:pt x="533" y="1254"/>
                    </a:lnTo>
                    <a:lnTo>
                      <a:pt x="560" y="1202"/>
                    </a:lnTo>
                    <a:lnTo>
                      <a:pt x="588" y="1149"/>
                    </a:lnTo>
                    <a:lnTo>
                      <a:pt x="615" y="1093"/>
                    </a:lnTo>
                    <a:lnTo>
                      <a:pt x="643" y="1038"/>
                    </a:lnTo>
                    <a:lnTo>
                      <a:pt x="698" y="923"/>
                    </a:lnTo>
                    <a:lnTo>
                      <a:pt x="753" y="806"/>
                    </a:lnTo>
                    <a:lnTo>
                      <a:pt x="807" y="686"/>
                    </a:lnTo>
                    <a:lnTo>
                      <a:pt x="861" y="567"/>
                    </a:lnTo>
                    <a:lnTo>
                      <a:pt x="912" y="448"/>
                    </a:lnTo>
                    <a:lnTo>
                      <a:pt x="962" y="331"/>
                    </a:lnTo>
                    <a:lnTo>
                      <a:pt x="1010" y="217"/>
                    </a:lnTo>
                    <a:lnTo>
                      <a:pt x="1033" y="161"/>
                    </a:lnTo>
                    <a:lnTo>
                      <a:pt x="1056" y="106"/>
                    </a:lnTo>
                    <a:lnTo>
                      <a:pt x="1077" y="53"/>
                    </a:lnTo>
                    <a:lnTo>
                      <a:pt x="1098" y="0"/>
                    </a:lnTo>
                    <a:lnTo>
                      <a:pt x="1132" y="47"/>
                    </a:lnTo>
                    <a:lnTo>
                      <a:pt x="1164" y="92"/>
                    </a:lnTo>
                    <a:lnTo>
                      <a:pt x="1194" y="136"/>
                    </a:lnTo>
                    <a:lnTo>
                      <a:pt x="1222" y="180"/>
                    </a:lnTo>
                    <a:lnTo>
                      <a:pt x="1249" y="223"/>
                    </a:lnTo>
                    <a:lnTo>
                      <a:pt x="1273" y="266"/>
                    </a:lnTo>
                    <a:lnTo>
                      <a:pt x="1297" y="311"/>
                    </a:lnTo>
                    <a:lnTo>
                      <a:pt x="1321" y="358"/>
                    </a:lnTo>
                    <a:lnTo>
                      <a:pt x="1344" y="406"/>
                    </a:lnTo>
                    <a:lnTo>
                      <a:pt x="1366" y="458"/>
                    </a:lnTo>
                    <a:lnTo>
                      <a:pt x="1389" y="513"/>
                    </a:lnTo>
                    <a:lnTo>
                      <a:pt x="1401" y="542"/>
                    </a:lnTo>
                    <a:lnTo>
                      <a:pt x="1413" y="572"/>
                    </a:lnTo>
                    <a:lnTo>
                      <a:pt x="1425" y="603"/>
                    </a:lnTo>
                    <a:lnTo>
                      <a:pt x="1438" y="635"/>
                    </a:lnTo>
                    <a:lnTo>
                      <a:pt x="1450" y="668"/>
                    </a:lnTo>
                    <a:lnTo>
                      <a:pt x="1463" y="703"/>
                    </a:lnTo>
                    <a:lnTo>
                      <a:pt x="1477" y="739"/>
                    </a:lnTo>
                    <a:lnTo>
                      <a:pt x="1490" y="776"/>
                    </a:lnTo>
                    <a:lnTo>
                      <a:pt x="1505" y="815"/>
                    </a:lnTo>
                    <a:lnTo>
                      <a:pt x="1519" y="855"/>
                    </a:lnTo>
                    <a:lnTo>
                      <a:pt x="1524" y="877"/>
                    </a:lnTo>
                    <a:lnTo>
                      <a:pt x="1529" y="901"/>
                    </a:lnTo>
                    <a:lnTo>
                      <a:pt x="1535" y="926"/>
                    </a:lnTo>
                    <a:lnTo>
                      <a:pt x="1538" y="954"/>
                    </a:lnTo>
                    <a:lnTo>
                      <a:pt x="1542" y="983"/>
                    </a:lnTo>
                    <a:lnTo>
                      <a:pt x="1545" y="1014"/>
                    </a:lnTo>
                    <a:lnTo>
                      <a:pt x="1547" y="1046"/>
                    </a:lnTo>
                    <a:lnTo>
                      <a:pt x="1550" y="1079"/>
                    </a:lnTo>
                    <a:lnTo>
                      <a:pt x="1553" y="1147"/>
                    </a:lnTo>
                    <a:lnTo>
                      <a:pt x="1555" y="1217"/>
                    </a:lnTo>
                    <a:lnTo>
                      <a:pt x="1556" y="1288"/>
                    </a:lnTo>
                    <a:lnTo>
                      <a:pt x="1557" y="1358"/>
                    </a:lnTo>
                    <a:lnTo>
                      <a:pt x="1556" y="1425"/>
                    </a:lnTo>
                    <a:lnTo>
                      <a:pt x="1556" y="1457"/>
                    </a:lnTo>
                    <a:lnTo>
                      <a:pt x="1555" y="1488"/>
                    </a:lnTo>
                    <a:lnTo>
                      <a:pt x="1554" y="1517"/>
                    </a:lnTo>
                    <a:lnTo>
                      <a:pt x="1554" y="1544"/>
                    </a:lnTo>
                    <a:lnTo>
                      <a:pt x="1553" y="1571"/>
                    </a:lnTo>
                    <a:lnTo>
                      <a:pt x="1552" y="1595"/>
                    </a:lnTo>
                    <a:lnTo>
                      <a:pt x="1551" y="1617"/>
                    </a:lnTo>
                    <a:lnTo>
                      <a:pt x="1551" y="1637"/>
                    </a:lnTo>
                    <a:lnTo>
                      <a:pt x="1550" y="1655"/>
                    </a:lnTo>
                    <a:lnTo>
                      <a:pt x="1549" y="1669"/>
                    </a:lnTo>
                    <a:lnTo>
                      <a:pt x="1549" y="1680"/>
                    </a:lnTo>
                    <a:lnTo>
                      <a:pt x="1548" y="1689"/>
                    </a:lnTo>
                    <a:lnTo>
                      <a:pt x="1548" y="1694"/>
                    </a:lnTo>
                    <a:lnTo>
                      <a:pt x="1548" y="1696"/>
                    </a:lnTo>
                    <a:lnTo>
                      <a:pt x="1548" y="1697"/>
                    </a:lnTo>
                    <a:lnTo>
                      <a:pt x="1550" y="1698"/>
                    </a:lnTo>
                    <a:lnTo>
                      <a:pt x="1552" y="1701"/>
                    </a:lnTo>
                    <a:lnTo>
                      <a:pt x="1555" y="1704"/>
                    </a:lnTo>
                    <a:lnTo>
                      <a:pt x="1563" y="1714"/>
                    </a:lnTo>
                    <a:lnTo>
                      <a:pt x="1573" y="1728"/>
                    </a:lnTo>
                    <a:lnTo>
                      <a:pt x="1584" y="1745"/>
                    </a:lnTo>
                    <a:lnTo>
                      <a:pt x="1598" y="1765"/>
                    </a:lnTo>
                    <a:lnTo>
                      <a:pt x="1611" y="1787"/>
                    </a:lnTo>
                    <a:lnTo>
                      <a:pt x="1625" y="1813"/>
                    </a:lnTo>
                    <a:lnTo>
                      <a:pt x="1640" y="1840"/>
                    </a:lnTo>
                    <a:lnTo>
                      <a:pt x="1654" y="1870"/>
                    </a:lnTo>
                    <a:lnTo>
                      <a:pt x="1668" y="1901"/>
                    </a:lnTo>
                    <a:lnTo>
                      <a:pt x="1679" y="1933"/>
                    </a:lnTo>
                    <a:lnTo>
                      <a:pt x="1689" y="1967"/>
                    </a:lnTo>
                    <a:lnTo>
                      <a:pt x="1697" y="2001"/>
                    </a:lnTo>
                    <a:lnTo>
                      <a:pt x="1702" y="2036"/>
                    </a:lnTo>
                    <a:lnTo>
                      <a:pt x="1703" y="2071"/>
                    </a:lnTo>
                    <a:lnTo>
                      <a:pt x="1702" y="2106"/>
                    </a:lnTo>
                    <a:lnTo>
                      <a:pt x="1697" y="2139"/>
                    </a:lnTo>
                    <a:lnTo>
                      <a:pt x="1691" y="2172"/>
                    </a:lnTo>
                    <a:lnTo>
                      <a:pt x="1680" y="2203"/>
                    </a:lnTo>
                    <a:lnTo>
                      <a:pt x="1668" y="2232"/>
                    </a:lnTo>
                    <a:lnTo>
                      <a:pt x="1653" y="2261"/>
                    </a:lnTo>
                    <a:lnTo>
                      <a:pt x="1637" y="2287"/>
                    </a:lnTo>
                    <a:lnTo>
                      <a:pt x="1617" y="2312"/>
                    </a:lnTo>
                    <a:lnTo>
                      <a:pt x="1596" y="2333"/>
                    </a:lnTo>
                    <a:lnTo>
                      <a:pt x="1572" y="2354"/>
                    </a:lnTo>
                    <a:lnTo>
                      <a:pt x="1546" y="2370"/>
                    </a:lnTo>
                    <a:lnTo>
                      <a:pt x="1519" y="2386"/>
                    </a:lnTo>
                    <a:lnTo>
                      <a:pt x="1489" y="2397"/>
                    </a:lnTo>
                    <a:lnTo>
                      <a:pt x="1458" y="2405"/>
                    </a:lnTo>
                    <a:lnTo>
                      <a:pt x="1425" y="2411"/>
                    </a:lnTo>
                    <a:lnTo>
                      <a:pt x="1391" y="2413"/>
                    </a:lnTo>
                    <a:lnTo>
                      <a:pt x="1391" y="24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grpSp>
      <p:grpSp>
        <p:nvGrpSpPr>
          <p:cNvPr id="40" name="Group 39">
            <a:extLst>
              <a:ext uri="{FF2B5EF4-FFF2-40B4-BE49-F238E27FC236}">
                <a16:creationId xmlns:a16="http://schemas.microsoft.com/office/drawing/2014/main" id="{F31E8FE1-EA3D-4DBA-B0C9-F2A15F395E5A}"/>
              </a:ext>
            </a:extLst>
          </p:cNvPr>
          <p:cNvGrpSpPr/>
          <p:nvPr/>
        </p:nvGrpSpPr>
        <p:grpSpPr>
          <a:xfrm>
            <a:off x="7874421" y="1779613"/>
            <a:ext cx="2353575" cy="3099053"/>
            <a:chOff x="8058285" y="1779613"/>
            <a:chExt cx="2353575" cy="3099053"/>
          </a:xfrm>
        </p:grpSpPr>
        <p:sp>
          <p:nvSpPr>
            <p:cNvPr id="19" name="Rectangle 18"/>
            <p:cNvSpPr/>
            <p:nvPr/>
          </p:nvSpPr>
          <p:spPr>
            <a:xfrm>
              <a:off x="8080683" y="1779613"/>
              <a:ext cx="2331177" cy="3099053"/>
            </a:xfrm>
            <a:prstGeom prst="rect">
              <a:avLst/>
            </a:prstGeom>
            <a:solidFill>
              <a:srgbClr val="0078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777000">
                <a:defRPr/>
              </a:pPr>
              <a:r>
                <a:rPr lang="en-US" sz="2379" b="1" kern="0">
                  <a:solidFill>
                    <a:schemeClr val="tx1"/>
                  </a:solidFill>
                  <a:latin typeface="+mj-lt"/>
                </a:rPr>
                <a:t>Azure Data Lake</a:t>
              </a:r>
            </a:p>
            <a:p>
              <a:pPr algn="ctr" defTabSz="777000">
                <a:defRPr/>
              </a:pPr>
              <a:r>
                <a:rPr lang="en-US" sz="2379" b="1" kern="0">
                  <a:solidFill>
                    <a:schemeClr val="tx1"/>
                  </a:solidFill>
                  <a:latin typeface="+mj-lt"/>
                </a:rPr>
                <a:t>Analytics</a:t>
              </a:r>
            </a:p>
          </p:txBody>
        </p:sp>
        <p:sp>
          <p:nvSpPr>
            <p:cNvPr id="20" name="Rectangle 19"/>
            <p:cNvSpPr/>
            <p:nvPr/>
          </p:nvSpPr>
          <p:spPr>
            <a:xfrm>
              <a:off x="8058285" y="4441802"/>
              <a:ext cx="2331177" cy="3516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77000">
                <a:defRPr/>
              </a:pPr>
              <a:r>
                <a:rPr lang="en-US" sz="1600" kern="0">
                  <a:solidFill>
                    <a:schemeClr val="tx1"/>
                  </a:solidFill>
                  <a:latin typeface="+mj-lt"/>
                </a:rPr>
                <a:t>Big Data as a Service</a:t>
              </a:r>
            </a:p>
          </p:txBody>
        </p:sp>
        <p:pic>
          <p:nvPicPr>
            <p:cNvPr id="12" name="Graphic 11">
              <a:extLst>
                <a:ext uri="{FF2B5EF4-FFF2-40B4-BE49-F238E27FC236}">
                  <a16:creationId xmlns:a16="http://schemas.microsoft.com/office/drawing/2014/main" id="{0F9ED1CA-BC9F-410E-B9FA-A619D47268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10525" y="2961222"/>
              <a:ext cx="1002101" cy="1002101"/>
            </a:xfrm>
            <a:prstGeom prst="rect">
              <a:avLst/>
            </a:prstGeom>
          </p:spPr>
        </p:pic>
      </p:grpSp>
      <p:pic>
        <p:nvPicPr>
          <p:cNvPr id="24" name="Graphic 23">
            <a:extLst>
              <a:ext uri="{FF2B5EF4-FFF2-40B4-BE49-F238E27FC236}">
                <a16:creationId xmlns:a16="http://schemas.microsoft.com/office/drawing/2014/main" id="{FB6555E5-69CF-4EE9-ACE3-D4847B1413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79705" y="5628366"/>
            <a:ext cx="665842" cy="665842"/>
          </a:xfrm>
          <a:prstGeom prst="rect">
            <a:avLst/>
          </a:prstGeom>
        </p:spPr>
      </p:pic>
      <p:pic>
        <p:nvPicPr>
          <p:cNvPr id="30" name="Picture 29">
            <a:extLst>
              <a:ext uri="{FF2B5EF4-FFF2-40B4-BE49-F238E27FC236}">
                <a16:creationId xmlns:a16="http://schemas.microsoft.com/office/drawing/2014/main" id="{B6ADE3B7-F40D-4825-A97B-5CB1C5FAB7AC}"/>
              </a:ext>
            </a:extLst>
          </p:cNvPr>
          <p:cNvPicPr>
            <a:picLocks noChangeAspect="1"/>
          </p:cNvPicPr>
          <p:nvPr/>
        </p:nvPicPr>
        <p:blipFill>
          <a:blip r:embed="rId7"/>
          <a:stretch>
            <a:fillRect/>
          </a:stretch>
        </p:blipFill>
        <p:spPr>
          <a:xfrm>
            <a:off x="2704850" y="2664948"/>
            <a:ext cx="838219" cy="838219"/>
          </a:xfrm>
          <a:prstGeom prst="rect">
            <a:avLst/>
          </a:prstGeom>
        </p:spPr>
      </p:pic>
      <p:pic>
        <p:nvPicPr>
          <p:cNvPr id="39" name="Picture 38" descr="A picture containing thing, object&#10;&#10;Description generated with very high confidence">
            <a:extLst>
              <a:ext uri="{FF2B5EF4-FFF2-40B4-BE49-F238E27FC236}">
                <a16:creationId xmlns:a16="http://schemas.microsoft.com/office/drawing/2014/main" id="{18FE3C4A-CB9F-49F2-BA53-4CF0E776CE0A}"/>
              </a:ext>
            </a:extLst>
          </p:cNvPr>
          <p:cNvPicPr>
            <a:picLocks noChangeAspect="1"/>
          </p:cNvPicPr>
          <p:nvPr/>
        </p:nvPicPr>
        <p:blipFill rotWithShape="1">
          <a:blip r:embed="rId8"/>
          <a:srcRect l="23964" t="21105" r="24439" b="21147"/>
          <a:stretch/>
        </p:blipFill>
        <p:spPr>
          <a:xfrm>
            <a:off x="3123959" y="3017730"/>
            <a:ext cx="588585" cy="461130"/>
          </a:xfrm>
          <a:prstGeom prst="rect">
            <a:avLst/>
          </a:prstGeom>
        </p:spPr>
      </p:pic>
    </p:spTree>
    <p:extLst>
      <p:ext uri="{BB962C8B-B14F-4D97-AF65-F5344CB8AC3E}">
        <p14:creationId xmlns:p14="http://schemas.microsoft.com/office/powerpoint/2010/main" val="3149190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3FE79-FBA1-4056-9CD9-60D97B153B15}"/>
              </a:ext>
            </a:extLst>
          </p:cNvPr>
          <p:cNvSpPr>
            <a:spLocks noGrp="1"/>
          </p:cNvSpPr>
          <p:nvPr>
            <p:ph type="title" idx="4294967295"/>
          </p:nvPr>
        </p:nvSpPr>
        <p:spPr>
          <a:xfrm>
            <a:off x="2024652" y="258250"/>
            <a:ext cx="8401612" cy="693761"/>
          </a:xfrm>
        </p:spPr>
        <p:txBody>
          <a:bodyPr/>
          <a:lstStyle/>
          <a:p>
            <a:r>
              <a:rPr lang="en-US" sz="4488"/>
              <a:t>Azure Relational Database Platform</a:t>
            </a:r>
            <a:endParaRPr lang="en-US"/>
          </a:p>
        </p:txBody>
      </p:sp>
      <p:pic>
        <p:nvPicPr>
          <p:cNvPr id="3" name="Picture 2">
            <a:extLst>
              <a:ext uri="{FF2B5EF4-FFF2-40B4-BE49-F238E27FC236}">
                <a16:creationId xmlns:a16="http://schemas.microsoft.com/office/drawing/2014/main" id="{FA87409B-889C-4FFF-9F53-8AC96968E81D}"/>
              </a:ext>
            </a:extLst>
          </p:cNvPr>
          <p:cNvPicPr>
            <a:picLocks noChangeAspect="1"/>
          </p:cNvPicPr>
          <p:nvPr/>
        </p:nvPicPr>
        <p:blipFill rotWithShape="1">
          <a:blip r:embed="rId3"/>
          <a:srcRect r="3097"/>
          <a:stretch/>
        </p:blipFill>
        <p:spPr>
          <a:xfrm>
            <a:off x="85661" y="1216296"/>
            <a:ext cx="12189789" cy="5370636"/>
          </a:xfrm>
          <a:prstGeom prst="rect">
            <a:avLst/>
          </a:prstGeom>
        </p:spPr>
      </p:pic>
      <p:grpSp>
        <p:nvGrpSpPr>
          <p:cNvPr id="4" name="Group 3">
            <a:extLst>
              <a:ext uri="{FF2B5EF4-FFF2-40B4-BE49-F238E27FC236}">
                <a16:creationId xmlns:a16="http://schemas.microsoft.com/office/drawing/2014/main" id="{2553EAA8-62C2-494A-B168-F0B62D6C93F6}"/>
              </a:ext>
            </a:extLst>
          </p:cNvPr>
          <p:cNvGrpSpPr/>
          <p:nvPr/>
        </p:nvGrpSpPr>
        <p:grpSpPr>
          <a:xfrm>
            <a:off x="7087831" y="1274178"/>
            <a:ext cx="4580016" cy="1193923"/>
            <a:chOff x="6948620" y="1249308"/>
            <a:chExt cx="4490619" cy="1170619"/>
          </a:xfrm>
        </p:grpSpPr>
        <p:sp>
          <p:nvSpPr>
            <p:cNvPr id="6" name="Rectangle: Rounded Corners 5">
              <a:extLst>
                <a:ext uri="{FF2B5EF4-FFF2-40B4-BE49-F238E27FC236}">
                  <a16:creationId xmlns:a16="http://schemas.microsoft.com/office/drawing/2014/main" id="{E751DCF4-0AA0-44CE-8A06-3DF47E24A9EE}"/>
                </a:ext>
              </a:extLst>
            </p:cNvPr>
            <p:cNvSpPr/>
            <p:nvPr/>
          </p:nvSpPr>
          <p:spPr bwMode="auto">
            <a:xfrm>
              <a:off x="7721603" y="1366982"/>
              <a:ext cx="794327" cy="1052945"/>
            </a:xfrm>
            <a:prstGeom prst="roundRect">
              <a:avLst/>
            </a:prstGeom>
            <a:noFill/>
            <a:ln w="38100">
              <a:solidFill>
                <a:srgbClr val="FF33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rgbClr val="00B050"/>
                </a:soli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07B541D7-52E0-4173-AD19-0933FCA73852}"/>
                </a:ext>
              </a:extLst>
            </p:cNvPr>
            <p:cNvSpPr/>
            <p:nvPr/>
          </p:nvSpPr>
          <p:spPr bwMode="auto">
            <a:xfrm>
              <a:off x="10644912" y="1366982"/>
              <a:ext cx="794327" cy="1052945"/>
            </a:xfrm>
            <a:prstGeom prst="roundRect">
              <a:avLst/>
            </a:prstGeom>
            <a:noFill/>
            <a:ln w="38100">
              <a:solidFill>
                <a:srgbClr val="FF33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rgbClr val="00B050"/>
                </a:solidFill>
                <a:ea typeface="Segoe UI" pitchFamily="34" charset="0"/>
                <a:cs typeface="Segoe UI" pitchFamily="34" charset="0"/>
              </a:endParaRPr>
            </a:p>
          </p:txBody>
        </p:sp>
        <p:sp>
          <p:nvSpPr>
            <p:cNvPr id="9" name="TextBox 8">
              <a:extLst>
                <a:ext uri="{FF2B5EF4-FFF2-40B4-BE49-F238E27FC236}">
                  <a16:creationId xmlns:a16="http://schemas.microsoft.com/office/drawing/2014/main" id="{85ED5075-2442-46C9-95B2-7AA6C2B6C5DC}"/>
                </a:ext>
              </a:extLst>
            </p:cNvPr>
            <p:cNvSpPr txBox="1"/>
            <p:nvPr/>
          </p:nvSpPr>
          <p:spPr>
            <a:xfrm>
              <a:off x="6948620" y="1249308"/>
              <a:ext cx="928139" cy="521489"/>
            </a:xfrm>
            <a:prstGeom prst="rect">
              <a:avLst/>
            </a:prstGeom>
            <a:noFill/>
            <a:ln>
              <a:noFill/>
            </a:ln>
          </p:spPr>
          <p:txBody>
            <a:bodyPr wrap="none" lIns="186521" tIns="149217" rIns="186521" bIns="149217" rtlCol="0">
              <a:spAutoFit/>
            </a:bodyPr>
            <a:lstStyle/>
            <a:p>
              <a:pPr>
                <a:lnSpc>
                  <a:spcPct val="90000"/>
                </a:lnSpc>
                <a:spcAft>
                  <a:spcPts val="612"/>
                </a:spcAft>
              </a:pPr>
              <a:r>
                <a:rPr lang="en-US" sz="1632" b="1">
                  <a:solidFill>
                    <a:srgbClr val="FF0000"/>
                  </a:solidFill>
                </a:rPr>
                <a:t>NEW!</a:t>
              </a:r>
            </a:p>
          </p:txBody>
        </p:sp>
        <p:sp>
          <p:nvSpPr>
            <p:cNvPr id="10" name="TextBox 9">
              <a:extLst>
                <a:ext uri="{FF2B5EF4-FFF2-40B4-BE49-F238E27FC236}">
                  <a16:creationId xmlns:a16="http://schemas.microsoft.com/office/drawing/2014/main" id="{6F063B26-5BFF-40C6-9DC3-460B7B934F29}"/>
                </a:ext>
              </a:extLst>
            </p:cNvPr>
            <p:cNvSpPr txBox="1"/>
            <p:nvPr/>
          </p:nvSpPr>
          <p:spPr>
            <a:xfrm>
              <a:off x="9787316" y="1249308"/>
              <a:ext cx="928139" cy="521489"/>
            </a:xfrm>
            <a:prstGeom prst="rect">
              <a:avLst/>
            </a:prstGeom>
            <a:noFill/>
            <a:ln>
              <a:noFill/>
            </a:ln>
          </p:spPr>
          <p:txBody>
            <a:bodyPr wrap="none" lIns="186521" tIns="149217" rIns="186521" bIns="149217" rtlCol="0">
              <a:spAutoFit/>
            </a:bodyPr>
            <a:lstStyle/>
            <a:p>
              <a:pPr>
                <a:lnSpc>
                  <a:spcPct val="90000"/>
                </a:lnSpc>
                <a:spcAft>
                  <a:spcPts val="612"/>
                </a:spcAft>
              </a:pPr>
              <a:r>
                <a:rPr lang="en-US" sz="1632" b="1">
                  <a:solidFill>
                    <a:srgbClr val="FF0000"/>
                  </a:solidFill>
                </a:rPr>
                <a:t>NEW!</a:t>
              </a:r>
            </a:p>
          </p:txBody>
        </p:sp>
      </p:grpSp>
      <p:sp>
        <p:nvSpPr>
          <p:cNvPr id="5" name="TextBox 4">
            <a:extLst>
              <a:ext uri="{FF2B5EF4-FFF2-40B4-BE49-F238E27FC236}">
                <a16:creationId xmlns:a16="http://schemas.microsoft.com/office/drawing/2014/main" id="{DAE1259B-3398-47BF-AE20-87CDFDD27285}"/>
              </a:ext>
            </a:extLst>
          </p:cNvPr>
          <p:cNvSpPr txBox="1"/>
          <p:nvPr/>
        </p:nvSpPr>
        <p:spPr>
          <a:xfrm>
            <a:off x="7912949" y="2352689"/>
            <a:ext cx="971140" cy="474256"/>
          </a:xfrm>
          <a:prstGeom prst="rect">
            <a:avLst/>
          </a:prstGeom>
          <a:noFill/>
        </p:spPr>
        <p:txBody>
          <a:bodyPr wrap="none" lIns="186521" tIns="149217" rIns="186521" bIns="149217" rtlCol="0">
            <a:spAutoFit/>
          </a:bodyPr>
          <a:lstStyle/>
          <a:p>
            <a:pPr>
              <a:lnSpc>
                <a:spcPct val="90000"/>
              </a:lnSpc>
              <a:spcAft>
                <a:spcPts val="612"/>
              </a:spcAft>
            </a:pPr>
            <a:r>
              <a:rPr lang="en-US" sz="1224" b="1">
                <a:solidFill>
                  <a:srgbClr val="00B050"/>
                </a:solidFill>
              </a:rPr>
              <a:t>Preview</a:t>
            </a:r>
          </a:p>
        </p:txBody>
      </p:sp>
      <p:sp>
        <p:nvSpPr>
          <p:cNvPr id="11" name="TextBox 10">
            <a:extLst>
              <a:ext uri="{FF2B5EF4-FFF2-40B4-BE49-F238E27FC236}">
                <a16:creationId xmlns:a16="http://schemas.microsoft.com/office/drawing/2014/main" id="{D34FBE44-29D1-47DF-AC98-BB29F0E54D28}"/>
              </a:ext>
            </a:extLst>
          </p:cNvPr>
          <p:cNvSpPr txBox="1"/>
          <p:nvPr/>
        </p:nvSpPr>
        <p:spPr>
          <a:xfrm>
            <a:off x="10816345" y="2352690"/>
            <a:ext cx="971140" cy="474256"/>
          </a:xfrm>
          <a:prstGeom prst="rect">
            <a:avLst/>
          </a:prstGeom>
          <a:noFill/>
        </p:spPr>
        <p:txBody>
          <a:bodyPr wrap="none" lIns="186521" tIns="149217" rIns="186521" bIns="149217" rtlCol="0">
            <a:spAutoFit/>
          </a:bodyPr>
          <a:lstStyle/>
          <a:p>
            <a:pPr>
              <a:lnSpc>
                <a:spcPct val="90000"/>
              </a:lnSpc>
              <a:spcAft>
                <a:spcPts val="612"/>
              </a:spcAft>
            </a:pPr>
            <a:r>
              <a:rPr lang="en-US" sz="1224" b="1">
                <a:solidFill>
                  <a:srgbClr val="00B050"/>
                </a:solidFill>
              </a:rPr>
              <a:t>Preview</a:t>
            </a:r>
          </a:p>
        </p:txBody>
      </p:sp>
    </p:spTree>
    <p:extLst>
      <p:ext uri="{BB962C8B-B14F-4D97-AF65-F5344CB8AC3E}">
        <p14:creationId xmlns:p14="http://schemas.microsoft.com/office/powerpoint/2010/main" val="171595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 y="-1"/>
            <a:ext cx="12434711" cy="6994525"/>
          </a:xfrm>
          <a:prstGeom prst="rect">
            <a:avLst/>
          </a:prstGeom>
        </p:spPr>
      </p:pic>
      <p:sp>
        <p:nvSpPr>
          <p:cNvPr id="4" name="Rectangle 22"/>
          <p:cNvSpPr>
            <a:spLocks noChangeArrowheads="1"/>
          </p:cNvSpPr>
          <p:nvPr/>
        </p:nvSpPr>
        <p:spPr bwMode="auto">
          <a:xfrm>
            <a:off x="2879549" y="147434"/>
            <a:ext cx="6248644" cy="990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defTabSz="1165717" fontAlgn="base">
              <a:spcBef>
                <a:spcPct val="0"/>
              </a:spcBef>
              <a:spcAft>
                <a:spcPct val="0"/>
              </a:spcAft>
            </a:pPr>
            <a:r>
              <a:rPr lang="en-US" sz="6311" kern="0">
                <a:solidFill>
                  <a:srgbClr val="FFFFFF"/>
                </a:solidFill>
                <a:latin typeface="Segoe UI Light" panose="020B0502040204020203" pitchFamily="34" charset="0"/>
                <a:cs typeface="Segoe UI Light" panose="020B0502040204020203" pitchFamily="34" charset="0"/>
              </a:rPr>
              <a:t>Azure Cosmos DB</a:t>
            </a:r>
          </a:p>
        </p:txBody>
      </p:sp>
      <p:sp>
        <p:nvSpPr>
          <p:cNvPr id="5" name="TextBox 4"/>
          <p:cNvSpPr txBox="1"/>
          <p:nvPr/>
        </p:nvSpPr>
        <p:spPr>
          <a:xfrm>
            <a:off x="1934328" y="1046705"/>
            <a:ext cx="8040861" cy="454376"/>
          </a:xfrm>
          <a:prstGeom prst="rect">
            <a:avLst/>
          </a:prstGeom>
          <a:noFill/>
        </p:spPr>
        <p:txBody>
          <a:bodyPr wrap="square" rtlCol="0">
            <a:spAutoFit/>
          </a:bodyPr>
          <a:lstStyle/>
          <a:p>
            <a:pPr algn="ctr" defTabSz="1165717"/>
            <a:r>
              <a:rPr lang="en-US" sz="2295" kern="0">
                <a:solidFill>
                  <a:srgbClr val="6DC2E9">
                    <a:lumMod val="60000"/>
                    <a:lumOff val="40000"/>
                  </a:srgbClr>
                </a:solidFill>
                <a:latin typeface="Segoe UI Light" panose="020B0502040204020203" pitchFamily="34" charset="0"/>
                <a:cs typeface="Segoe UI Light" panose="020B0502040204020203" pitchFamily="34" charset="0"/>
              </a:rPr>
              <a:t>The first globally distributed, multi-model database service</a:t>
            </a:r>
          </a:p>
        </p:txBody>
      </p:sp>
      <p:sp>
        <p:nvSpPr>
          <p:cNvPr id="7" name="Title 1">
            <a:extLst>
              <a:ext uri="{FF2B5EF4-FFF2-40B4-BE49-F238E27FC236}">
                <a16:creationId xmlns:a16="http://schemas.microsoft.com/office/drawing/2014/main" id="{6634A938-ED46-4494-B958-D2C9618992BA}"/>
              </a:ext>
            </a:extLst>
          </p:cNvPr>
          <p:cNvSpPr txBox="1">
            <a:spLocks/>
          </p:cNvSpPr>
          <p:nvPr/>
        </p:nvSpPr>
        <p:spPr>
          <a:xfrm rot="2297231">
            <a:off x="8549127" y="394221"/>
            <a:ext cx="5538332" cy="929097"/>
          </a:xfrm>
          <a:prstGeom prst="rect">
            <a:avLst/>
          </a:prstGeom>
          <a:solidFill>
            <a:srgbClr val="92D050"/>
          </a:solidFill>
          <a:effectLst>
            <a:outerShdw blurRad="190500" algn="ctr" rotWithShape="0">
              <a:prstClr val="black">
                <a:alpha val="40000"/>
              </a:prstClr>
            </a:outerShdw>
          </a:effectLst>
        </p:spPr>
        <p:txBody>
          <a:bodyPr wrap="square" tIns="91427" bIns="91427" anchor="ctr" anchorCtr="0">
            <a:no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32563">
              <a:defRPr/>
            </a:pPr>
            <a:r>
              <a:rPr lang="en-US" sz="2856">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Announcing </a:t>
            </a:r>
          </a:p>
        </p:txBody>
      </p:sp>
      <p:sp>
        <p:nvSpPr>
          <p:cNvPr id="8" name="Rectangle 7">
            <a:extLst>
              <a:ext uri="{FF2B5EF4-FFF2-40B4-BE49-F238E27FC236}">
                <a16:creationId xmlns:a16="http://schemas.microsoft.com/office/drawing/2014/main" id="{0B6B05EB-ECAF-4577-8E9E-5BD721A62C13}"/>
              </a:ext>
            </a:extLst>
          </p:cNvPr>
          <p:cNvSpPr/>
          <p:nvPr/>
        </p:nvSpPr>
        <p:spPr bwMode="auto">
          <a:xfrm>
            <a:off x="6276975" y="5727642"/>
            <a:ext cx="2881336" cy="598300"/>
          </a:xfrm>
          <a:prstGeom prst="rect">
            <a:avLst/>
          </a:prstGeom>
          <a:noFill/>
          <a:ln w="12700" cap="flat" cmpd="sng" algn="ctr">
            <a:noFill/>
            <a:prstDash val="dash"/>
            <a:headEnd type="none" w="med" len="med"/>
            <a:tailEnd type="none" w="med" len="med"/>
          </a:ln>
          <a:effectLst/>
        </p:spPr>
        <p:txBody>
          <a:bodyPr rot="0" spcFirstLastPara="0" vert="horz" wrap="square" lIns="142635" tIns="186494" rIns="95090" bIns="142635"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0752">
              <a:defRPr/>
            </a:pPr>
            <a:r>
              <a:rPr lang="en-US" sz="1632" kern="0" spc="306">
                <a:solidFill>
                  <a:srgbClr val="FFFFFF"/>
                </a:solidFill>
                <a:cs typeface="Segoe UI Semibold" panose="020B0702040204020203" pitchFamily="34" charset="0"/>
              </a:rPr>
              <a:t>SCALE TO </a:t>
            </a:r>
            <a:br>
              <a:rPr lang="en-US" sz="1632" kern="0" spc="306">
                <a:solidFill>
                  <a:srgbClr val="FFFFFF"/>
                </a:solidFill>
                <a:cs typeface="Segoe UI Semibold" panose="020B0702040204020203" pitchFamily="34" charset="0"/>
              </a:rPr>
            </a:br>
            <a:r>
              <a:rPr lang="en-US" sz="1632" kern="0" spc="306">
                <a:solidFill>
                  <a:srgbClr val="FFFFFF"/>
                </a:solidFill>
                <a:cs typeface="Segoe UI Semibold" panose="020B0702040204020203" pitchFamily="34" charset="0"/>
              </a:rPr>
              <a:t>ANY NEED</a:t>
            </a:r>
          </a:p>
        </p:txBody>
      </p:sp>
      <p:sp>
        <p:nvSpPr>
          <p:cNvPr id="9" name="Rectangle 8">
            <a:extLst>
              <a:ext uri="{FF2B5EF4-FFF2-40B4-BE49-F238E27FC236}">
                <a16:creationId xmlns:a16="http://schemas.microsoft.com/office/drawing/2014/main" id="{0F34E621-96DE-4584-9A87-BE01105B798E}"/>
              </a:ext>
            </a:extLst>
          </p:cNvPr>
          <p:cNvSpPr/>
          <p:nvPr/>
        </p:nvSpPr>
        <p:spPr bwMode="auto">
          <a:xfrm>
            <a:off x="8998905" y="5716778"/>
            <a:ext cx="2881336" cy="598300"/>
          </a:xfrm>
          <a:prstGeom prst="rect">
            <a:avLst/>
          </a:prstGeom>
          <a:noFill/>
          <a:ln w="12700" cap="flat" cmpd="sng" algn="ctr">
            <a:noFill/>
            <a:prstDash val="dash"/>
            <a:headEnd type="none" w="med" len="med"/>
            <a:tailEnd type="none" w="med" len="med"/>
          </a:ln>
          <a:effectLst/>
        </p:spPr>
        <p:txBody>
          <a:bodyPr rot="0" spcFirstLastPara="0" vert="horz" wrap="square" lIns="142635" tIns="186494" rIns="95090" bIns="142635"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0752">
              <a:defRPr/>
            </a:pPr>
            <a:r>
              <a:rPr lang="en-US" sz="1632" kern="0" spc="306">
                <a:solidFill>
                  <a:srgbClr val="FFFFFF"/>
                </a:solidFill>
                <a:cs typeface="Segoe UI Semibold" panose="020B0702040204020203" pitchFamily="34" charset="0"/>
              </a:rPr>
              <a:t>COMPREHENSIVE SLAS</a:t>
            </a:r>
          </a:p>
        </p:txBody>
      </p:sp>
      <p:sp>
        <p:nvSpPr>
          <p:cNvPr id="10" name="Rectangle 9">
            <a:extLst>
              <a:ext uri="{FF2B5EF4-FFF2-40B4-BE49-F238E27FC236}">
                <a16:creationId xmlns:a16="http://schemas.microsoft.com/office/drawing/2014/main" id="{FD66F0FA-A288-4FD1-BB58-3BB5F04636EC}"/>
              </a:ext>
            </a:extLst>
          </p:cNvPr>
          <p:cNvSpPr/>
          <p:nvPr/>
        </p:nvSpPr>
        <p:spPr bwMode="auto">
          <a:xfrm>
            <a:off x="1035688" y="5716778"/>
            <a:ext cx="2881336" cy="598300"/>
          </a:xfrm>
          <a:prstGeom prst="rect">
            <a:avLst/>
          </a:prstGeom>
          <a:noFill/>
          <a:ln w="12700" cap="flat" cmpd="sng" algn="ctr">
            <a:noFill/>
            <a:prstDash val="dash"/>
            <a:headEnd type="none" w="med" len="med"/>
            <a:tailEnd type="none" w="med" len="med"/>
          </a:ln>
          <a:effectLst/>
        </p:spPr>
        <p:txBody>
          <a:bodyPr rot="0" spcFirstLastPara="0" vert="horz" wrap="square" lIns="142635" tIns="186494" rIns="95090" bIns="142635"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0752">
              <a:defRPr/>
            </a:pPr>
            <a:r>
              <a:rPr lang="en-US" sz="1632" kern="0" spc="306">
                <a:solidFill>
                  <a:srgbClr val="FFFFFF"/>
                </a:solidFill>
                <a:cs typeface="Segoe UI Semibold" panose="020B0702040204020203" pitchFamily="34" charset="0"/>
              </a:rPr>
              <a:t>GEO-</a:t>
            </a:r>
            <a:br>
              <a:rPr lang="en-US" sz="1632" kern="0" spc="306">
                <a:solidFill>
                  <a:srgbClr val="FFFFFF"/>
                </a:solidFill>
                <a:cs typeface="Segoe UI Semibold" panose="020B0702040204020203" pitchFamily="34" charset="0"/>
              </a:rPr>
            </a:br>
            <a:r>
              <a:rPr lang="en-US" sz="1632" kern="0" spc="306">
                <a:solidFill>
                  <a:srgbClr val="FFFFFF"/>
                </a:solidFill>
                <a:cs typeface="Segoe UI Semibold" panose="020B0702040204020203" pitchFamily="34" charset="0"/>
              </a:rPr>
              <a:t>DISTRIBUTED</a:t>
            </a:r>
          </a:p>
        </p:txBody>
      </p:sp>
      <p:sp>
        <p:nvSpPr>
          <p:cNvPr id="11" name="Rectangle 10">
            <a:extLst>
              <a:ext uri="{FF2B5EF4-FFF2-40B4-BE49-F238E27FC236}">
                <a16:creationId xmlns:a16="http://schemas.microsoft.com/office/drawing/2014/main" id="{2BB78508-0255-46BC-B906-C51A0D653E5D}"/>
              </a:ext>
            </a:extLst>
          </p:cNvPr>
          <p:cNvSpPr/>
          <p:nvPr/>
        </p:nvSpPr>
        <p:spPr bwMode="auto">
          <a:xfrm>
            <a:off x="3711390" y="5727642"/>
            <a:ext cx="2881336" cy="598300"/>
          </a:xfrm>
          <a:prstGeom prst="rect">
            <a:avLst/>
          </a:prstGeom>
          <a:noFill/>
          <a:ln w="6350" cap="flat" cmpd="sng" algn="ctr">
            <a:noFill/>
            <a:prstDash val="dash"/>
            <a:headEnd type="none" w="med" len="med"/>
            <a:tailEnd type="none" w="med" len="med"/>
          </a:ln>
          <a:effectLst/>
        </p:spPr>
        <p:txBody>
          <a:bodyPr rot="0" spcFirstLastPara="0" vert="horz" wrap="square" lIns="142635" tIns="186494" rIns="95090" bIns="142635"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0752">
              <a:defRPr/>
            </a:pPr>
            <a:r>
              <a:rPr lang="en-US" sz="1632" kern="0" spc="306">
                <a:solidFill>
                  <a:srgbClr val="FFFFFF"/>
                </a:solidFill>
                <a:cs typeface="Segoe UI Semibold" panose="020B0702040204020203" pitchFamily="34" charset="0"/>
              </a:rPr>
              <a:t>MULTI MODEL, MULTI API</a:t>
            </a:r>
          </a:p>
        </p:txBody>
      </p:sp>
      <p:pic>
        <p:nvPicPr>
          <p:cNvPr id="12" name="Graphic 40">
            <a:hlinkClick r:id="rId5"/>
            <a:extLst>
              <a:ext uri="{FF2B5EF4-FFF2-40B4-BE49-F238E27FC236}">
                <a16:creationId xmlns:a16="http://schemas.microsoft.com/office/drawing/2014/main" id="{C04C3A58-74FE-4C8A-A791-AD45A2316FB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30022" y="4008786"/>
            <a:ext cx="1419101" cy="1419101"/>
          </a:xfrm>
          <a:prstGeom prst="rect">
            <a:avLst/>
          </a:prstGeom>
        </p:spPr>
      </p:pic>
      <p:pic>
        <p:nvPicPr>
          <p:cNvPr id="13" name="Graphic 42">
            <a:extLst>
              <a:ext uri="{FF2B5EF4-FFF2-40B4-BE49-F238E27FC236}">
                <a16:creationId xmlns:a16="http://schemas.microsoft.com/office/drawing/2014/main" id="{47C81851-4884-4CB1-9C51-364858B6F63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52517" y="4003547"/>
            <a:ext cx="1419101" cy="1419101"/>
          </a:xfrm>
          <a:prstGeom prst="rect">
            <a:avLst/>
          </a:prstGeom>
        </p:spPr>
      </p:pic>
      <p:pic>
        <p:nvPicPr>
          <p:cNvPr id="14" name="Graphic 52">
            <a:extLst>
              <a:ext uri="{FF2B5EF4-FFF2-40B4-BE49-F238E27FC236}">
                <a16:creationId xmlns:a16="http://schemas.microsoft.com/office/drawing/2014/main" id="{2D4B4D73-1A73-4089-A54F-2B79B33F51B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084860" y="4002366"/>
            <a:ext cx="1762203" cy="1420283"/>
          </a:xfrm>
          <a:prstGeom prst="rect">
            <a:avLst/>
          </a:prstGeom>
        </p:spPr>
      </p:pic>
      <p:pic>
        <p:nvPicPr>
          <p:cNvPr id="15" name="Graphic 53">
            <a:extLst>
              <a:ext uri="{FF2B5EF4-FFF2-40B4-BE49-F238E27FC236}">
                <a16:creationId xmlns:a16="http://schemas.microsoft.com/office/drawing/2014/main" id="{B4AB16F4-FC89-4376-AE31-07C143252A0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55988" y="3984176"/>
            <a:ext cx="1419101" cy="1419101"/>
          </a:xfrm>
          <a:prstGeom prst="rect">
            <a:avLst/>
          </a:prstGeom>
        </p:spPr>
      </p:pic>
      <p:pic>
        <p:nvPicPr>
          <p:cNvPr id="16" name="Picture 15">
            <a:extLst>
              <a:ext uri="{FF2B5EF4-FFF2-40B4-BE49-F238E27FC236}">
                <a16:creationId xmlns:a16="http://schemas.microsoft.com/office/drawing/2014/main" id="{A8D23BE8-C805-4AA4-BDDE-C4F1EC647E0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71372" y="171429"/>
            <a:ext cx="1162291" cy="1162291"/>
          </a:xfrm>
          <a:prstGeom prst="rect">
            <a:avLst/>
          </a:prstGeom>
        </p:spPr>
      </p:pic>
    </p:spTree>
    <p:extLst>
      <p:ext uri="{BB962C8B-B14F-4D97-AF65-F5344CB8AC3E}">
        <p14:creationId xmlns:p14="http://schemas.microsoft.com/office/powerpoint/2010/main" val="13120536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827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dirty="0"/>
              <a:t>Lab 4b: Logic Apps</a:t>
            </a:r>
          </a:p>
        </p:txBody>
      </p:sp>
      <p:sp>
        <p:nvSpPr>
          <p:cNvPr id="39" name="Content Placeholder 2">
            <a:extLst>
              <a:ext uri="{FF2B5EF4-FFF2-40B4-BE49-F238E27FC236}">
                <a16:creationId xmlns:a16="http://schemas.microsoft.com/office/drawing/2014/main" id="{EE31190F-6E11-4B97-B80B-566517E06820}"/>
              </a:ext>
            </a:extLst>
          </p:cNvPr>
          <p:cNvSpPr txBox="1">
            <a:spLocks/>
          </p:cNvSpPr>
          <p:nvPr/>
        </p:nvSpPr>
        <p:spPr>
          <a:xfrm>
            <a:off x="1629917" y="1552605"/>
            <a:ext cx="8101912" cy="1034129"/>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Char char="§"/>
              <a:tabLst/>
              <a:defRPr/>
            </a:pPr>
            <a:r>
              <a:rPr kumimoji="0" lang="en-US" sz="2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Finalise</a:t>
            </a: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the </a:t>
            </a: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Logic App lab, logging the documents to Cosmos DB</a:t>
            </a:r>
            <a:endPar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3981918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35" presetClass="path" presetSubtype="0" decel="100000" fill="hold" grpId="1" nodeType="withEffect">
                                  <p:stCondLst>
                                    <p:cond delay="0"/>
                                  </p:stCondLst>
                                  <p:childTnLst>
                                    <p:animMotion origin="layout" path="M 2.91294E-6 -3.09124E-6 L -0.05285 -3.09124E-6 " pathEditMode="relative" rAng="0" ptsTypes="AA">
                                      <p:cBhvr>
                                        <p:cTn id="9" dur="750" spd="-100000" fill="hold"/>
                                        <p:tgtEl>
                                          <p:spTgt spid="39"/>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bwMode="auto">
          <a:xfrm rot="18900000">
            <a:off x="3368751" y="2963342"/>
            <a:ext cx="1162810" cy="11628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884" y="497"/>
            <a:ext cx="4388497" cy="6993533"/>
          </a:xfrm>
          <a:prstGeom prst="rect">
            <a:avLst/>
          </a:prstGeom>
          <a:solidFill>
            <a:srgbClr val="32145A"/>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p:cNvGraphicFramePr>
            <a:graphicFrameLocks noGrp="1"/>
          </p:cNvGraphicFramePr>
          <p:nvPr>
            <p:extLst/>
          </p:nvPr>
        </p:nvGraphicFramePr>
        <p:xfrm>
          <a:off x="5075399" y="-49480215"/>
          <a:ext cx="7360194" cy="57212629"/>
        </p:xfrm>
        <a:graphic>
          <a:graphicData uri="http://schemas.openxmlformats.org/drawingml/2006/table">
            <a:tbl>
              <a:tblPr/>
              <a:tblGrid>
                <a:gridCol w="7360194">
                  <a:extLst>
                    <a:ext uri="{9D8B030D-6E8A-4147-A177-3AD203B41FA5}">
                      <a16:colId xmlns:a16="http://schemas.microsoft.com/office/drawing/2014/main" val="1075190229"/>
                    </a:ext>
                  </a:extLst>
                </a:gridCol>
              </a:tblGrid>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err="1">
                          <a:solidFill>
                            <a:schemeClr val="tx1"/>
                          </a:solidFill>
                          <a:effectLst/>
                          <a:latin typeface="Segoe UI Semilight" panose="020B0402040204020203" pitchFamily="34" charset="0"/>
                          <a:cs typeface="Segoe UI Semilight" panose="020B0402040204020203" pitchFamily="34" charset="0"/>
                        </a:rPr>
                        <a:t>StorSimple</a:t>
                      </a:r>
                      <a:endParaRPr lang="en-US" sz="2000" b="0" i="0" u="none" strike="noStrike">
                        <a:solidFill>
                          <a:schemeClr val="tx1"/>
                        </a:solidFill>
                        <a:effectLst/>
                        <a:latin typeface="Segoe UI Semilight" panose="020B0402040204020203" pitchFamily="34" charset="0"/>
                        <a:cs typeface="Segoe UI Semilight" panose="020B0402040204020203" pitchFamily="34" charset="0"/>
                      </a:endParaRPr>
                    </a:p>
                  </a:txBody>
                  <a:tcPr marL="0" marR="0" marT="0" marB="182854">
                    <a:lnL>
                      <a:noFill/>
                    </a:lnL>
                    <a:lnR>
                      <a:noFill/>
                    </a:lnR>
                    <a:lnT>
                      <a:noFill/>
                    </a:lnT>
                    <a:lnB>
                      <a:noFill/>
                    </a:lnB>
                  </a:tcPr>
                </a:tc>
                <a:extLst>
                  <a:ext uri="{0D108BD9-81ED-4DB2-BD59-A6C34878D82A}">
                    <a16:rowId xmlns:a16="http://schemas.microsoft.com/office/drawing/2014/main" val="3690216852"/>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in Open</a:t>
                      </a:r>
                    </a:p>
                  </a:txBody>
                  <a:tcPr marL="0" marR="0" marT="0" marB="182854">
                    <a:lnL>
                      <a:noFill/>
                    </a:lnL>
                    <a:lnR>
                      <a:noFill/>
                    </a:lnR>
                    <a:lnT>
                      <a:noFill/>
                    </a:lnT>
                    <a:lnB>
                      <a:noFill/>
                    </a:lnB>
                  </a:tcPr>
                </a:tc>
                <a:extLst>
                  <a:ext uri="{0D108BD9-81ED-4DB2-BD59-A6C34878D82A}">
                    <a16:rowId xmlns:a16="http://schemas.microsoft.com/office/drawing/2014/main" val="20761089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Government</a:t>
                      </a:r>
                    </a:p>
                  </a:txBody>
                  <a:tcPr marL="0" marR="0" marT="0" marB="182854">
                    <a:lnL>
                      <a:noFill/>
                    </a:lnL>
                    <a:lnR>
                      <a:noFill/>
                    </a:lnR>
                    <a:lnT>
                      <a:noFill/>
                    </a:lnT>
                    <a:lnB>
                      <a:noFill/>
                    </a:lnB>
                  </a:tcPr>
                </a:tc>
                <a:extLst>
                  <a:ext uri="{0D108BD9-81ED-4DB2-BD59-A6C34878D82A}">
                    <a16:rowId xmlns:a16="http://schemas.microsoft.com/office/drawing/2014/main" val="225434435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a:t>
                      </a:r>
                    </a:p>
                  </a:txBody>
                  <a:tcPr marL="0" marR="0" marT="0" marB="182854">
                    <a:lnL>
                      <a:noFill/>
                    </a:lnL>
                    <a:lnR>
                      <a:noFill/>
                    </a:lnR>
                    <a:lnT>
                      <a:noFill/>
                    </a:lnT>
                    <a:lnB>
                      <a:noFill/>
                    </a:lnB>
                  </a:tcPr>
                </a:tc>
                <a:extLst>
                  <a:ext uri="{0D108BD9-81ED-4DB2-BD59-A6C34878D82A}">
                    <a16:rowId xmlns:a16="http://schemas.microsoft.com/office/drawing/2014/main" val="260792523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Rights Management (RMS)</a:t>
                      </a:r>
                    </a:p>
                  </a:txBody>
                  <a:tcPr marL="0" marR="0" marT="0" marB="182854">
                    <a:lnL>
                      <a:noFill/>
                    </a:lnL>
                    <a:lnR>
                      <a:noFill/>
                    </a:lnR>
                    <a:lnT>
                      <a:noFill/>
                    </a:lnT>
                    <a:lnB>
                      <a:noFill/>
                    </a:lnB>
                  </a:tcPr>
                </a:tc>
                <a:extLst>
                  <a:ext uri="{0D108BD9-81ED-4DB2-BD59-A6C34878D82A}">
                    <a16:rowId xmlns:a16="http://schemas.microsoft.com/office/drawing/2014/main" val="3067102875"/>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API Management</a:t>
                      </a:r>
                    </a:p>
                  </a:txBody>
                  <a:tcPr marL="0" marR="0" marT="0" marB="182854">
                    <a:lnL>
                      <a:noFill/>
                    </a:lnL>
                    <a:lnR>
                      <a:noFill/>
                    </a:lnR>
                    <a:lnT>
                      <a:noFill/>
                    </a:lnT>
                    <a:lnB>
                      <a:noFill/>
                    </a:lnB>
                  </a:tcPr>
                </a:tc>
                <a:extLst>
                  <a:ext uri="{0D108BD9-81ED-4DB2-BD59-A6C34878D82A}">
                    <a16:rowId xmlns:a16="http://schemas.microsoft.com/office/drawing/2014/main" val="156887356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Site Recovery</a:t>
                      </a:r>
                    </a:p>
                  </a:txBody>
                  <a:tcPr marL="0" marR="0" marT="0" marB="182854">
                    <a:lnL>
                      <a:noFill/>
                    </a:lnL>
                    <a:lnR>
                      <a:noFill/>
                    </a:lnR>
                    <a:lnT>
                      <a:noFill/>
                    </a:lnT>
                    <a:lnB>
                      <a:noFill/>
                    </a:lnB>
                  </a:tcPr>
                </a:tc>
                <a:extLst>
                  <a:ext uri="{0D108BD9-81ED-4DB2-BD59-A6C34878D82A}">
                    <a16:rowId xmlns:a16="http://schemas.microsoft.com/office/drawing/2014/main" val="309320623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Automation</a:t>
                      </a:r>
                    </a:p>
                  </a:txBody>
                  <a:tcPr marL="0" marR="0" marT="0" marB="182854">
                    <a:lnL>
                      <a:noFill/>
                    </a:lnL>
                    <a:lnR>
                      <a:noFill/>
                    </a:lnR>
                    <a:lnT>
                      <a:noFill/>
                    </a:lnT>
                    <a:lnB>
                      <a:noFill/>
                    </a:lnB>
                  </a:tcPr>
                </a:tc>
                <a:extLst>
                  <a:ext uri="{0D108BD9-81ED-4DB2-BD59-A6C34878D82A}">
                    <a16:rowId xmlns:a16="http://schemas.microsoft.com/office/drawing/2014/main" val="74575224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Instance Level Public Ips</a:t>
                      </a:r>
                    </a:p>
                  </a:txBody>
                  <a:tcPr marL="0" marR="0" marT="0" marB="182854">
                    <a:lnL>
                      <a:noFill/>
                    </a:lnL>
                    <a:lnR>
                      <a:noFill/>
                    </a:lnR>
                    <a:lnT>
                      <a:noFill/>
                    </a:lnT>
                    <a:lnB>
                      <a:noFill/>
                    </a:lnB>
                  </a:tcPr>
                </a:tc>
                <a:extLst>
                  <a:ext uri="{0D108BD9-81ED-4DB2-BD59-A6C34878D82A}">
                    <a16:rowId xmlns:a16="http://schemas.microsoft.com/office/drawing/2014/main" val="236137786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Redis Cache</a:t>
                      </a:r>
                    </a:p>
                  </a:txBody>
                  <a:tcPr marL="0" marR="0" marT="0" marB="182854">
                    <a:lnL>
                      <a:noFill/>
                    </a:lnL>
                    <a:lnR>
                      <a:noFill/>
                    </a:lnR>
                    <a:lnT>
                      <a:noFill/>
                    </a:lnT>
                    <a:lnB>
                      <a:noFill/>
                    </a:lnB>
                  </a:tcPr>
                </a:tc>
                <a:extLst>
                  <a:ext uri="{0D108BD9-81ED-4DB2-BD59-A6C34878D82A}">
                    <a16:rowId xmlns:a16="http://schemas.microsoft.com/office/drawing/2014/main" val="6046463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Batch</a:t>
                      </a:r>
                    </a:p>
                  </a:txBody>
                  <a:tcPr marL="0" marR="0" marT="0" marB="182854">
                    <a:lnL>
                      <a:noFill/>
                    </a:lnL>
                    <a:lnR>
                      <a:noFill/>
                    </a:lnR>
                    <a:lnT>
                      <a:noFill/>
                    </a:lnT>
                    <a:lnB>
                      <a:noFill/>
                    </a:lnB>
                  </a:tcPr>
                </a:tc>
                <a:extLst>
                  <a:ext uri="{0D108BD9-81ED-4DB2-BD59-A6C34878D82A}">
                    <a16:rowId xmlns:a16="http://schemas.microsoft.com/office/drawing/2014/main" val="285574281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Marketplace</a:t>
                      </a:r>
                    </a:p>
                  </a:txBody>
                  <a:tcPr marL="0" marR="0" marT="0" marB="182854">
                    <a:lnL>
                      <a:noFill/>
                    </a:lnL>
                    <a:lnR>
                      <a:noFill/>
                    </a:lnR>
                    <a:lnT>
                      <a:noFill/>
                    </a:lnT>
                    <a:lnB>
                      <a:noFill/>
                    </a:lnB>
                  </a:tcPr>
                </a:tc>
                <a:extLst>
                  <a:ext uri="{0D108BD9-81ED-4DB2-BD59-A6C34878D82A}">
                    <a16:rowId xmlns:a16="http://schemas.microsoft.com/office/drawing/2014/main" val="118008672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Data Factory</a:t>
                      </a:r>
                    </a:p>
                  </a:txBody>
                  <a:tcPr marL="0" marR="0" marT="0" marB="182854">
                    <a:lnL>
                      <a:noFill/>
                    </a:lnL>
                    <a:lnR>
                      <a:noFill/>
                    </a:lnR>
                    <a:lnT>
                      <a:noFill/>
                    </a:lnT>
                    <a:lnB>
                      <a:noFill/>
                    </a:lnB>
                  </a:tcPr>
                </a:tc>
                <a:extLst>
                  <a:ext uri="{0D108BD9-81ED-4DB2-BD59-A6C34878D82A}">
                    <a16:rowId xmlns:a16="http://schemas.microsoft.com/office/drawing/2014/main" val="3125881916"/>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Stream Analytics</a:t>
                      </a:r>
                    </a:p>
                  </a:txBody>
                  <a:tcPr marL="0" marR="0" marT="0" marB="182854">
                    <a:lnL>
                      <a:noFill/>
                    </a:lnL>
                    <a:lnR>
                      <a:noFill/>
                    </a:lnR>
                    <a:lnT>
                      <a:noFill/>
                    </a:lnT>
                    <a:lnB>
                      <a:noFill/>
                    </a:lnB>
                  </a:tcPr>
                </a:tc>
                <a:extLst>
                  <a:ext uri="{0D108BD9-81ED-4DB2-BD59-A6C34878D82A}">
                    <a16:rowId xmlns:a16="http://schemas.microsoft.com/office/drawing/2014/main" val="262174363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Event Hubs</a:t>
                      </a:r>
                    </a:p>
                  </a:txBody>
                  <a:tcPr marL="0" marR="0" marT="0" marB="182854">
                    <a:lnL>
                      <a:noFill/>
                    </a:lnL>
                    <a:lnR>
                      <a:noFill/>
                    </a:lnR>
                    <a:lnT>
                      <a:noFill/>
                    </a:lnT>
                    <a:lnB>
                      <a:noFill/>
                    </a:lnB>
                  </a:tcPr>
                </a:tc>
                <a:extLst>
                  <a:ext uri="{0D108BD9-81ED-4DB2-BD59-A6C34878D82A}">
                    <a16:rowId xmlns:a16="http://schemas.microsoft.com/office/drawing/2014/main" val="52403889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Operational Insights</a:t>
                      </a:r>
                    </a:p>
                  </a:txBody>
                  <a:tcPr marL="0" marR="0" marT="0" marB="182854">
                    <a:lnL>
                      <a:noFill/>
                    </a:lnL>
                    <a:lnR>
                      <a:noFill/>
                    </a:lnR>
                    <a:lnT>
                      <a:noFill/>
                    </a:lnT>
                    <a:lnB>
                      <a:noFill/>
                    </a:lnB>
                  </a:tcPr>
                </a:tc>
                <a:extLst>
                  <a:ext uri="{0D108BD9-81ED-4DB2-BD59-A6C34878D82A}">
                    <a16:rowId xmlns:a16="http://schemas.microsoft.com/office/drawing/2014/main" val="347061320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Premium Storage</a:t>
                      </a:r>
                    </a:p>
                  </a:txBody>
                  <a:tcPr marL="0" marR="0" marT="0" marB="182854">
                    <a:lnL>
                      <a:noFill/>
                    </a:lnL>
                    <a:lnR>
                      <a:noFill/>
                    </a:lnR>
                    <a:lnT>
                      <a:noFill/>
                    </a:lnT>
                    <a:lnB>
                      <a:noFill/>
                    </a:lnB>
                  </a:tcPr>
                </a:tc>
                <a:extLst>
                  <a:ext uri="{0D108BD9-81ED-4DB2-BD59-A6C34878D82A}">
                    <a16:rowId xmlns:a16="http://schemas.microsoft.com/office/drawing/2014/main" val="3050117082"/>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Virtual Machine Converter 3.0</a:t>
                      </a:r>
                    </a:p>
                  </a:txBody>
                  <a:tcPr marL="0" marR="0" marT="0" marB="182854">
                    <a:lnL>
                      <a:noFill/>
                    </a:lnL>
                    <a:lnR>
                      <a:noFill/>
                    </a:lnR>
                    <a:lnT>
                      <a:noFill/>
                    </a:lnT>
                    <a:lnB>
                      <a:noFill/>
                    </a:lnB>
                  </a:tcPr>
                </a:tc>
                <a:extLst>
                  <a:ext uri="{0D108BD9-81ED-4DB2-BD59-A6C34878D82A}">
                    <a16:rowId xmlns:a16="http://schemas.microsoft.com/office/drawing/2014/main" val="188851639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Cloud Platform System (CPS)</a:t>
                      </a:r>
                    </a:p>
                  </a:txBody>
                  <a:tcPr marL="0" marR="0" marT="0" marB="182854">
                    <a:lnL>
                      <a:noFill/>
                    </a:lnL>
                    <a:lnR>
                      <a:noFill/>
                    </a:lnR>
                    <a:lnT>
                      <a:noFill/>
                    </a:lnT>
                    <a:lnB>
                      <a:noFill/>
                    </a:lnB>
                  </a:tcPr>
                </a:tc>
                <a:extLst>
                  <a:ext uri="{0D108BD9-81ED-4DB2-BD59-A6C34878D82A}">
                    <a16:rowId xmlns:a16="http://schemas.microsoft.com/office/drawing/2014/main" val="399913837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Antimalware for Cloud Services and VMs</a:t>
                      </a:r>
                    </a:p>
                  </a:txBody>
                  <a:tcPr marL="0" marR="0" marT="0" marB="182854">
                    <a:lnL>
                      <a:noFill/>
                    </a:lnL>
                    <a:lnR>
                      <a:noFill/>
                    </a:lnR>
                    <a:lnT>
                      <a:noFill/>
                    </a:lnT>
                    <a:lnB>
                      <a:noFill/>
                    </a:lnB>
                  </a:tcPr>
                </a:tc>
                <a:extLst>
                  <a:ext uri="{0D108BD9-81ED-4DB2-BD59-A6C34878D82A}">
                    <a16:rowId xmlns:a16="http://schemas.microsoft.com/office/drawing/2014/main" val="55902130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Identity Manager vNext</a:t>
                      </a:r>
                    </a:p>
                  </a:txBody>
                  <a:tcPr marL="0" marR="0" marT="0" marB="182854">
                    <a:lnL>
                      <a:noFill/>
                    </a:lnL>
                    <a:lnR>
                      <a:noFill/>
                    </a:lnR>
                    <a:lnT>
                      <a:noFill/>
                    </a:lnT>
                    <a:lnB>
                      <a:noFill/>
                    </a:lnB>
                  </a:tcPr>
                </a:tc>
                <a:extLst>
                  <a:ext uri="{0D108BD9-81ED-4DB2-BD59-A6C34878D82A}">
                    <a16:rowId xmlns:a16="http://schemas.microsoft.com/office/drawing/2014/main" val="77651219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Analytics Platform System (APS)</a:t>
                      </a:r>
                    </a:p>
                  </a:txBody>
                  <a:tcPr marL="0" marR="0" marT="0" marB="182854">
                    <a:lnL>
                      <a:noFill/>
                    </a:lnL>
                    <a:lnR>
                      <a:noFill/>
                    </a:lnR>
                    <a:lnT>
                      <a:noFill/>
                    </a:lnT>
                    <a:lnB>
                      <a:noFill/>
                    </a:lnB>
                  </a:tcPr>
                </a:tc>
                <a:extLst>
                  <a:ext uri="{0D108BD9-81ED-4DB2-BD59-A6C34878D82A}">
                    <a16:rowId xmlns:a16="http://schemas.microsoft.com/office/drawing/2014/main" val="388044905"/>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Community 2013</a:t>
                      </a:r>
                    </a:p>
                  </a:txBody>
                  <a:tcPr marL="0" marR="0" marT="0" marB="182854">
                    <a:lnL>
                      <a:noFill/>
                    </a:lnL>
                    <a:lnR>
                      <a:noFill/>
                    </a:lnR>
                    <a:lnT>
                      <a:noFill/>
                    </a:lnT>
                    <a:lnB>
                      <a:noFill/>
                    </a:lnB>
                  </a:tcPr>
                </a:tc>
                <a:extLst>
                  <a:ext uri="{0D108BD9-81ED-4DB2-BD59-A6C34878D82A}">
                    <a16:rowId xmlns:a16="http://schemas.microsoft.com/office/drawing/2014/main" val="412904395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2015 Preview</a:t>
                      </a:r>
                    </a:p>
                  </a:txBody>
                  <a:tcPr marL="0" marR="0" marT="0" marB="182854">
                    <a:lnL>
                      <a:noFill/>
                    </a:lnL>
                    <a:lnR>
                      <a:noFill/>
                    </a:lnR>
                    <a:lnT>
                      <a:noFill/>
                    </a:lnT>
                    <a:lnB>
                      <a:noFill/>
                    </a:lnB>
                  </a:tcPr>
                </a:tc>
                <a:extLst>
                  <a:ext uri="{0D108BD9-81ED-4DB2-BD59-A6C34878D82A}">
                    <a16:rowId xmlns:a16="http://schemas.microsoft.com/office/drawing/2014/main" val="179642918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.NET 2015</a:t>
                      </a:r>
                    </a:p>
                  </a:txBody>
                  <a:tcPr marL="0" marR="0" marT="0" marB="182854">
                    <a:lnL>
                      <a:noFill/>
                    </a:lnL>
                    <a:lnR>
                      <a:noFill/>
                    </a:lnR>
                    <a:lnT>
                      <a:noFill/>
                    </a:lnT>
                    <a:lnB>
                      <a:noFill/>
                    </a:lnB>
                  </a:tcPr>
                </a:tc>
                <a:extLst>
                  <a:ext uri="{0D108BD9-81ED-4DB2-BD59-A6C34878D82A}">
                    <a16:rowId xmlns:a16="http://schemas.microsoft.com/office/drawing/2014/main" val="3942302977"/>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RemoteApp</a:t>
                      </a:r>
                    </a:p>
                  </a:txBody>
                  <a:tcPr marL="0" marR="0" marT="0" marB="182854">
                    <a:lnL>
                      <a:noFill/>
                    </a:lnL>
                    <a:lnR>
                      <a:noFill/>
                    </a:lnR>
                    <a:lnT>
                      <a:noFill/>
                    </a:lnT>
                    <a:lnB>
                      <a:noFill/>
                    </a:lnB>
                  </a:tcPr>
                </a:tc>
                <a:extLst>
                  <a:ext uri="{0D108BD9-81ED-4DB2-BD59-A6C34878D82A}">
                    <a16:rowId xmlns:a16="http://schemas.microsoft.com/office/drawing/2014/main" val="293677287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Basic</a:t>
                      </a:r>
                    </a:p>
                  </a:txBody>
                  <a:tcPr marL="0" marR="0" marT="0" marB="182854">
                    <a:lnL>
                      <a:noFill/>
                    </a:lnL>
                    <a:lnR>
                      <a:noFill/>
                    </a:lnR>
                    <a:lnT>
                      <a:noFill/>
                    </a:lnT>
                    <a:lnB>
                      <a:noFill/>
                    </a:lnB>
                  </a:tcPr>
                </a:tc>
                <a:extLst>
                  <a:ext uri="{0D108BD9-81ED-4DB2-BD59-A6C34878D82A}">
                    <a16:rowId xmlns:a16="http://schemas.microsoft.com/office/drawing/2014/main" val="509813237"/>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SSD-based instances for Microsoft Azure VMs and Cloud Services</a:t>
                      </a:r>
                    </a:p>
                  </a:txBody>
                  <a:tcPr marL="0" marR="0" marT="0" marB="182854">
                    <a:lnL>
                      <a:noFill/>
                    </a:lnL>
                    <a:lnR>
                      <a:noFill/>
                    </a:lnR>
                    <a:lnT>
                      <a:noFill/>
                    </a:lnT>
                    <a:lnB>
                      <a:noFill/>
                    </a:lnB>
                  </a:tcPr>
                </a:tc>
                <a:extLst>
                  <a:ext uri="{0D108BD9-81ED-4DB2-BD59-A6C34878D82A}">
                    <a16:rowId xmlns:a16="http://schemas.microsoft.com/office/drawing/2014/main" val="2510411595"/>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Auditing</a:t>
                      </a:r>
                    </a:p>
                  </a:txBody>
                  <a:tcPr marL="0" marR="0" marT="0" marB="182854">
                    <a:lnL>
                      <a:noFill/>
                    </a:lnL>
                    <a:lnR>
                      <a:noFill/>
                    </a:lnR>
                    <a:lnT>
                      <a:noFill/>
                    </a:lnT>
                    <a:lnB>
                      <a:noFill/>
                    </a:lnB>
                  </a:tcPr>
                </a:tc>
                <a:extLst>
                  <a:ext uri="{0D108BD9-81ED-4DB2-BD59-A6C34878D82A}">
                    <a16:rowId xmlns:a16="http://schemas.microsoft.com/office/drawing/2014/main" val="12146514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Live Channels for Azure Media Services</a:t>
                      </a:r>
                    </a:p>
                  </a:txBody>
                  <a:tcPr marL="0" marR="0" marT="0" marB="182854">
                    <a:lnL>
                      <a:noFill/>
                    </a:lnL>
                    <a:lnR>
                      <a:noFill/>
                    </a:lnR>
                    <a:lnT>
                      <a:noFill/>
                    </a:lnT>
                    <a:lnB>
                      <a:noFill/>
                    </a:lnB>
                  </a:tcPr>
                </a:tc>
                <a:extLst>
                  <a:ext uri="{0D108BD9-81ED-4DB2-BD59-A6C34878D82A}">
                    <a16:rowId xmlns:a16="http://schemas.microsoft.com/office/drawing/2014/main" val="2183828767"/>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AAD Application Proxy</a:t>
                      </a:r>
                    </a:p>
                  </a:txBody>
                  <a:tcPr marL="0" marR="0" marT="0" marB="182854">
                    <a:lnL>
                      <a:noFill/>
                    </a:lnL>
                    <a:lnR>
                      <a:noFill/>
                    </a:lnR>
                    <a:lnT>
                      <a:noFill/>
                    </a:lnT>
                    <a:lnB>
                      <a:noFill/>
                    </a:lnB>
                  </a:tcPr>
                </a:tc>
                <a:extLst>
                  <a:ext uri="{0D108BD9-81ED-4DB2-BD59-A6C34878D82A}">
                    <a16:rowId xmlns:a16="http://schemas.microsoft.com/office/drawing/2014/main" val="241181833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New experiences in Power BI</a:t>
                      </a:r>
                    </a:p>
                  </a:txBody>
                  <a:tcPr marL="0" marR="0" marT="0" marB="182854">
                    <a:lnL>
                      <a:noFill/>
                    </a:lnL>
                    <a:lnR>
                      <a:noFill/>
                    </a:lnR>
                    <a:lnT>
                      <a:noFill/>
                    </a:lnT>
                    <a:lnB>
                      <a:noFill/>
                    </a:lnB>
                  </a:tcPr>
                </a:tc>
                <a:extLst>
                  <a:ext uri="{0D108BD9-81ED-4DB2-BD59-A6C34878D82A}">
                    <a16:rowId xmlns:a16="http://schemas.microsoft.com/office/drawing/2014/main" val="258466476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DocumentDB</a:t>
                      </a:r>
                    </a:p>
                  </a:txBody>
                  <a:tcPr marL="0" marR="0" marT="0" marB="182854">
                    <a:lnL>
                      <a:noFill/>
                    </a:lnL>
                    <a:lnR>
                      <a:noFill/>
                    </a:lnR>
                    <a:lnT>
                      <a:noFill/>
                    </a:lnT>
                    <a:lnB>
                      <a:noFill/>
                    </a:lnB>
                  </a:tcPr>
                </a:tc>
                <a:extLst>
                  <a:ext uri="{0D108BD9-81ED-4DB2-BD59-A6C34878D82A}">
                    <a16:rowId xmlns:a16="http://schemas.microsoft.com/office/drawing/2014/main" val="707785676"/>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Search</a:t>
                      </a:r>
                    </a:p>
                  </a:txBody>
                  <a:tcPr marL="0" marR="0" marT="0" marB="182854">
                    <a:lnL>
                      <a:noFill/>
                    </a:lnL>
                    <a:lnR>
                      <a:noFill/>
                    </a:lnR>
                    <a:lnT>
                      <a:noFill/>
                    </a:lnT>
                    <a:lnB>
                      <a:noFill/>
                    </a:lnB>
                  </a:tcPr>
                </a:tc>
                <a:extLst>
                  <a:ext uri="{0D108BD9-81ED-4DB2-BD59-A6C34878D82A}">
                    <a16:rowId xmlns:a16="http://schemas.microsoft.com/office/drawing/2014/main" val="323753880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HDInsight for Storm Public Preview &amp; GA</a:t>
                      </a:r>
                    </a:p>
                  </a:txBody>
                  <a:tcPr marL="0" marR="0" marT="0" marB="182854">
                    <a:lnL>
                      <a:noFill/>
                    </a:lnL>
                    <a:lnR>
                      <a:noFill/>
                    </a:lnR>
                    <a:lnT>
                      <a:noFill/>
                    </a:lnT>
                    <a:lnB>
                      <a:noFill/>
                    </a:lnB>
                  </a:tcPr>
                </a:tc>
                <a:extLst>
                  <a:ext uri="{0D108BD9-81ED-4DB2-BD59-A6C34878D82A}">
                    <a16:rowId xmlns:a16="http://schemas.microsoft.com/office/drawing/2014/main" val="1005518097"/>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Zone Redundant Storage</a:t>
                      </a:r>
                    </a:p>
                  </a:txBody>
                  <a:tcPr marL="0" marR="0" marT="0" marB="182854">
                    <a:lnL>
                      <a:noFill/>
                    </a:lnL>
                    <a:lnR>
                      <a:noFill/>
                    </a:lnR>
                    <a:lnT>
                      <a:noFill/>
                    </a:lnT>
                    <a:lnB>
                      <a:noFill/>
                    </a:lnB>
                  </a:tcPr>
                </a:tc>
                <a:extLst>
                  <a:ext uri="{0D108BD9-81ED-4DB2-BD59-A6C34878D82A}">
                    <a16:rowId xmlns:a16="http://schemas.microsoft.com/office/drawing/2014/main" val="357035653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HDInsight for Hbase</a:t>
                      </a:r>
                    </a:p>
                  </a:txBody>
                  <a:tcPr marL="0" marR="0" marT="0" marB="182854">
                    <a:lnL>
                      <a:noFill/>
                    </a:lnL>
                    <a:lnR>
                      <a:noFill/>
                    </a:lnR>
                    <a:lnT>
                      <a:noFill/>
                    </a:lnT>
                    <a:lnB>
                      <a:noFill/>
                    </a:lnB>
                  </a:tcPr>
                </a:tc>
                <a:extLst>
                  <a:ext uri="{0D108BD9-81ED-4DB2-BD59-A6C34878D82A}">
                    <a16:rowId xmlns:a16="http://schemas.microsoft.com/office/drawing/2014/main" val="2616175444"/>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WSSC vNext tech preview</a:t>
                      </a:r>
                    </a:p>
                  </a:txBody>
                  <a:tcPr marL="0" marR="0" marT="0" marB="182854">
                    <a:lnL>
                      <a:noFill/>
                    </a:lnL>
                    <a:lnR>
                      <a:noFill/>
                    </a:lnR>
                    <a:lnT>
                      <a:noFill/>
                    </a:lnT>
                    <a:lnB>
                      <a:noFill/>
                    </a:lnB>
                  </a:tcPr>
                </a:tc>
                <a:extLst>
                  <a:ext uri="{0D108BD9-81ED-4DB2-BD59-A6C34878D82A}">
                    <a16:rowId xmlns:a16="http://schemas.microsoft.com/office/drawing/2014/main" val="35266305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Content Protection pub preview</a:t>
                      </a:r>
                    </a:p>
                  </a:txBody>
                  <a:tcPr marL="0" marR="0" marT="0" marB="182854">
                    <a:lnL>
                      <a:noFill/>
                    </a:lnL>
                    <a:lnR>
                      <a:noFill/>
                    </a:lnR>
                    <a:lnT>
                      <a:noFill/>
                    </a:lnT>
                    <a:lnB>
                      <a:noFill/>
                    </a:lnB>
                  </a:tcPr>
                </a:tc>
                <a:extLst>
                  <a:ext uri="{0D108BD9-81ED-4DB2-BD59-A6C34878D82A}">
                    <a16:rowId xmlns:a16="http://schemas.microsoft.com/office/drawing/2014/main" val="2019567816"/>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Intune - Nov update and Dec update</a:t>
                      </a:r>
                    </a:p>
                  </a:txBody>
                  <a:tcPr marL="0" marR="0" marT="0" marB="182854">
                    <a:lnL>
                      <a:noFill/>
                    </a:lnL>
                    <a:lnR>
                      <a:noFill/>
                    </a:lnR>
                    <a:lnT>
                      <a:noFill/>
                    </a:lnT>
                    <a:lnB>
                      <a:noFill/>
                    </a:lnB>
                  </a:tcPr>
                </a:tc>
                <a:extLst>
                  <a:ext uri="{0D108BD9-81ED-4DB2-BD59-A6C34878D82A}">
                    <a16:rowId xmlns:a16="http://schemas.microsoft.com/office/drawing/2014/main" val="19492337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AAD premium features</a:t>
                      </a:r>
                    </a:p>
                  </a:txBody>
                  <a:tcPr marL="0" marR="0" marT="0" marB="182854">
                    <a:lnL>
                      <a:noFill/>
                    </a:lnL>
                    <a:lnR>
                      <a:noFill/>
                    </a:lnR>
                    <a:lnT>
                      <a:noFill/>
                    </a:lnT>
                    <a:lnB>
                      <a:noFill/>
                    </a:lnB>
                  </a:tcPr>
                </a:tc>
                <a:extLst>
                  <a:ext uri="{0D108BD9-81ED-4DB2-BD59-A6C34878D82A}">
                    <a16:rowId xmlns:a16="http://schemas.microsoft.com/office/drawing/2014/main" val="1403248916"/>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Multi-Factor Auth enhancements</a:t>
                      </a:r>
                    </a:p>
                  </a:txBody>
                  <a:tcPr marL="0" marR="0" marT="0" marB="182854">
                    <a:lnL>
                      <a:noFill/>
                    </a:lnL>
                    <a:lnR>
                      <a:noFill/>
                    </a:lnR>
                    <a:lnT>
                      <a:noFill/>
                    </a:lnT>
                    <a:lnB>
                      <a:noFill/>
                    </a:lnB>
                  </a:tcPr>
                </a:tc>
                <a:extLst>
                  <a:ext uri="{0D108BD9-81ED-4DB2-BD59-A6C34878D82A}">
                    <a16:rowId xmlns:a16="http://schemas.microsoft.com/office/drawing/2014/main" val="76660816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Cloudera and Hortonworks on clustered Azure VMs</a:t>
                      </a:r>
                    </a:p>
                  </a:txBody>
                  <a:tcPr marL="0" marR="0" marT="0" marB="182854">
                    <a:lnL>
                      <a:noFill/>
                    </a:lnL>
                    <a:lnR>
                      <a:noFill/>
                    </a:lnR>
                    <a:lnT>
                      <a:noFill/>
                    </a:lnT>
                    <a:lnB>
                      <a:noFill/>
                    </a:lnB>
                  </a:tcPr>
                </a:tc>
                <a:extLst>
                  <a:ext uri="{0D108BD9-81ED-4DB2-BD59-A6C34878D82A}">
                    <a16:rowId xmlns:a16="http://schemas.microsoft.com/office/drawing/2014/main" val="154787292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Instance level IP</a:t>
                      </a:r>
                    </a:p>
                  </a:txBody>
                  <a:tcPr marL="0" marR="0" marT="0" marB="182854">
                    <a:lnL>
                      <a:noFill/>
                    </a:lnL>
                    <a:lnR>
                      <a:noFill/>
                    </a:lnR>
                    <a:lnT>
                      <a:noFill/>
                    </a:lnT>
                    <a:lnB>
                      <a:noFill/>
                    </a:lnB>
                  </a:tcPr>
                </a:tc>
                <a:extLst>
                  <a:ext uri="{0D108BD9-81ED-4DB2-BD59-A6C34878D82A}">
                    <a16:rowId xmlns:a16="http://schemas.microsoft.com/office/drawing/2014/main" val="219421554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Role Based Access Controls</a:t>
                      </a:r>
                    </a:p>
                  </a:txBody>
                  <a:tcPr marL="0" marR="0" marT="0" marB="182854">
                    <a:lnL>
                      <a:noFill/>
                    </a:lnL>
                    <a:lnR>
                      <a:noFill/>
                    </a:lnR>
                    <a:lnT>
                      <a:noFill/>
                    </a:lnT>
                    <a:lnB>
                      <a:noFill/>
                    </a:lnB>
                  </a:tcPr>
                </a:tc>
                <a:extLst>
                  <a:ext uri="{0D108BD9-81ED-4DB2-BD59-A6C34878D82A}">
                    <a16:rowId xmlns:a16="http://schemas.microsoft.com/office/drawing/2014/main" val="109982369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VPN support pub preview</a:t>
                      </a:r>
                    </a:p>
                  </a:txBody>
                  <a:tcPr marL="0" marR="0" marT="0" marB="182854">
                    <a:lnL>
                      <a:noFill/>
                    </a:lnL>
                    <a:lnR>
                      <a:noFill/>
                    </a:lnR>
                    <a:lnT>
                      <a:noFill/>
                    </a:lnT>
                    <a:lnB>
                      <a:noFill/>
                    </a:lnB>
                  </a:tcPr>
                </a:tc>
                <a:extLst>
                  <a:ext uri="{0D108BD9-81ED-4DB2-BD59-A6C34878D82A}">
                    <a16:rowId xmlns:a16="http://schemas.microsoft.com/office/drawing/2014/main" val="57832444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TiP Testing pub preview</a:t>
                      </a:r>
                    </a:p>
                  </a:txBody>
                  <a:tcPr marL="0" marR="0" marT="0" marB="182854">
                    <a:lnL>
                      <a:noFill/>
                    </a:lnL>
                    <a:lnR>
                      <a:noFill/>
                    </a:lnR>
                    <a:lnT>
                      <a:noFill/>
                    </a:lnT>
                    <a:lnB>
                      <a:noFill/>
                    </a:lnB>
                  </a:tcPr>
                </a:tc>
                <a:extLst>
                  <a:ext uri="{0D108BD9-81ED-4DB2-BD59-A6C34878D82A}">
                    <a16:rowId xmlns:a16="http://schemas.microsoft.com/office/drawing/2014/main" val="130394714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Workday A148 Integration</a:t>
                      </a:r>
                    </a:p>
                  </a:txBody>
                  <a:tcPr marL="0" marR="0" marT="0" marB="182854">
                    <a:lnL>
                      <a:noFill/>
                    </a:lnL>
                    <a:lnR>
                      <a:noFill/>
                    </a:lnR>
                    <a:lnT>
                      <a:noFill/>
                    </a:lnT>
                    <a:lnB>
                      <a:noFill/>
                    </a:lnB>
                  </a:tcPr>
                </a:tc>
                <a:extLst>
                  <a:ext uri="{0D108BD9-81ED-4DB2-BD59-A6C34878D82A}">
                    <a16:rowId xmlns:a16="http://schemas.microsoft.com/office/drawing/2014/main" val="779787287"/>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Standard SSG </a:t>
                      </a:r>
                    </a:p>
                  </a:txBody>
                  <a:tcPr marL="0" marR="0" marT="0" marB="182854">
                    <a:lnL>
                      <a:noFill/>
                    </a:lnL>
                    <a:lnR>
                      <a:noFill/>
                    </a:lnR>
                    <a:lnT>
                      <a:noFill/>
                    </a:lnT>
                    <a:lnB>
                      <a:noFill/>
                    </a:lnB>
                  </a:tcPr>
                </a:tc>
                <a:extLst>
                  <a:ext uri="{0D108BD9-81ED-4DB2-BD59-A6C34878D82A}">
                    <a16:rowId xmlns:a16="http://schemas.microsoft.com/office/drawing/2014/main" val="386508427"/>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ExpressRoute S2S, P2S GA</a:t>
                      </a:r>
                    </a:p>
                  </a:txBody>
                  <a:tcPr marL="0" marR="0" marT="0" marB="182854">
                    <a:lnL>
                      <a:noFill/>
                    </a:lnL>
                    <a:lnR>
                      <a:noFill/>
                    </a:lnR>
                    <a:lnT>
                      <a:noFill/>
                    </a:lnT>
                    <a:lnB>
                      <a:noFill/>
                    </a:lnB>
                  </a:tcPr>
                </a:tc>
                <a:extLst>
                  <a:ext uri="{0D108BD9-81ED-4DB2-BD59-A6C34878D82A}">
                    <a16:rowId xmlns:a16="http://schemas.microsoft.com/office/drawing/2014/main" val="227115162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Multiple NICs</a:t>
                      </a:r>
                    </a:p>
                  </a:txBody>
                  <a:tcPr marL="0" marR="0" marT="0" marB="182854">
                    <a:lnL>
                      <a:noFill/>
                    </a:lnL>
                    <a:lnR>
                      <a:noFill/>
                    </a:lnR>
                    <a:lnT>
                      <a:noFill/>
                    </a:lnT>
                    <a:lnB>
                      <a:noFill/>
                    </a:lnB>
                  </a:tcPr>
                </a:tc>
                <a:extLst>
                  <a:ext uri="{0D108BD9-81ED-4DB2-BD59-A6C34878D82A}">
                    <a16:rowId xmlns:a16="http://schemas.microsoft.com/office/drawing/2014/main" val="2574477075"/>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Networking Appliances</a:t>
                      </a:r>
                    </a:p>
                  </a:txBody>
                  <a:tcPr marL="0" marR="0" marT="0" marB="182854">
                    <a:lnL>
                      <a:noFill/>
                    </a:lnL>
                    <a:lnR>
                      <a:noFill/>
                    </a:lnR>
                    <a:lnT>
                      <a:noFill/>
                    </a:lnT>
                    <a:lnB>
                      <a:noFill/>
                    </a:lnB>
                  </a:tcPr>
                </a:tc>
                <a:extLst>
                  <a:ext uri="{0D108BD9-81ED-4DB2-BD59-A6C34878D82A}">
                    <a16:rowId xmlns:a16="http://schemas.microsoft.com/office/drawing/2014/main" val="190733246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Traffic Manager Nested policies</a:t>
                      </a:r>
                    </a:p>
                  </a:txBody>
                  <a:tcPr marL="0" marR="0" marT="0" marB="182854">
                    <a:lnL>
                      <a:noFill/>
                    </a:lnL>
                    <a:lnR>
                      <a:noFill/>
                    </a:lnR>
                    <a:lnT>
                      <a:noFill/>
                    </a:lnT>
                    <a:lnB>
                      <a:noFill/>
                    </a:lnB>
                  </a:tcPr>
                </a:tc>
                <a:extLst>
                  <a:ext uri="{0D108BD9-81ED-4DB2-BD59-A6C34878D82A}">
                    <a16:rowId xmlns:a16="http://schemas.microsoft.com/office/drawing/2014/main" val="103058457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VM Image Gallery expansion</a:t>
                      </a:r>
                    </a:p>
                  </a:txBody>
                  <a:tcPr marL="0" marR="0" marT="0" marB="182854">
                    <a:lnL>
                      <a:noFill/>
                    </a:lnL>
                    <a:lnR>
                      <a:noFill/>
                    </a:lnR>
                    <a:lnT>
                      <a:noFill/>
                    </a:lnT>
                    <a:lnB>
                      <a:noFill/>
                    </a:lnB>
                  </a:tcPr>
                </a:tc>
                <a:extLst>
                  <a:ext uri="{0D108BD9-81ED-4DB2-BD59-A6C34878D82A}">
                    <a16:rowId xmlns:a16="http://schemas.microsoft.com/office/drawing/2014/main" val="3726308796"/>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Vnet</a:t>
                      </a:r>
                    </a:p>
                  </a:txBody>
                  <a:tcPr marL="0" marR="0" marT="0" marB="182854">
                    <a:lnL>
                      <a:noFill/>
                    </a:lnL>
                    <a:lnR>
                      <a:noFill/>
                    </a:lnR>
                    <a:lnT>
                      <a:noFill/>
                    </a:lnT>
                    <a:lnB>
                      <a:noFill/>
                    </a:lnB>
                  </a:tcPr>
                </a:tc>
                <a:extLst>
                  <a:ext uri="{0D108BD9-81ED-4DB2-BD59-A6C34878D82A}">
                    <a16:rowId xmlns:a16="http://schemas.microsoft.com/office/drawing/2014/main" val="3187833752"/>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Web Jobs</a:t>
                      </a:r>
                    </a:p>
                  </a:txBody>
                  <a:tcPr marL="0" marR="0" marT="0" marB="182854">
                    <a:lnL>
                      <a:noFill/>
                    </a:lnL>
                    <a:lnR>
                      <a:noFill/>
                    </a:lnR>
                    <a:lnT>
                      <a:noFill/>
                    </a:lnT>
                    <a:lnB>
                      <a:noFill/>
                    </a:lnB>
                  </a:tcPr>
                </a:tc>
                <a:extLst>
                  <a:ext uri="{0D108BD9-81ED-4DB2-BD59-A6C34878D82A}">
                    <a16:rowId xmlns:a16="http://schemas.microsoft.com/office/drawing/2014/main" val="282110557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VSO datacenter expansion</a:t>
                      </a:r>
                    </a:p>
                  </a:txBody>
                  <a:tcPr marL="0" marR="0" marT="0" marB="182854">
                    <a:lnL>
                      <a:noFill/>
                    </a:lnL>
                    <a:lnR>
                      <a:noFill/>
                    </a:lnR>
                    <a:lnT>
                      <a:noFill/>
                    </a:lnT>
                    <a:lnB>
                      <a:noFill/>
                    </a:lnB>
                  </a:tcPr>
                </a:tc>
                <a:extLst>
                  <a:ext uri="{0D108BD9-81ED-4DB2-BD59-A6C34878D82A}">
                    <a16:rowId xmlns:a16="http://schemas.microsoft.com/office/drawing/2014/main" val="118500922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VSO REST Hooks pub preview</a:t>
                      </a:r>
                    </a:p>
                  </a:txBody>
                  <a:tcPr marL="0" marR="0" marT="0" marB="182854">
                    <a:lnL>
                      <a:noFill/>
                    </a:lnL>
                    <a:lnR>
                      <a:noFill/>
                    </a:lnR>
                    <a:lnT>
                      <a:noFill/>
                    </a:lnT>
                    <a:lnB>
                      <a:noFill/>
                    </a:lnB>
                  </a:tcPr>
                </a:tc>
                <a:extLst>
                  <a:ext uri="{0D108BD9-81ED-4DB2-BD59-A6C34878D82A}">
                    <a16:rowId xmlns:a16="http://schemas.microsoft.com/office/drawing/2014/main" val="328475733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Australia datacenter </a:t>
                      </a:r>
                    </a:p>
                  </a:txBody>
                  <a:tcPr marL="0" marR="0" marT="0" marB="182854">
                    <a:lnL>
                      <a:noFill/>
                    </a:lnL>
                    <a:lnR>
                      <a:noFill/>
                    </a:lnR>
                    <a:lnT>
                      <a:noFill/>
                    </a:lnT>
                    <a:lnB>
                      <a:noFill/>
                    </a:lnB>
                  </a:tcPr>
                </a:tc>
                <a:extLst>
                  <a:ext uri="{0D108BD9-81ED-4DB2-BD59-A6C34878D82A}">
                    <a16:rowId xmlns:a16="http://schemas.microsoft.com/office/drawing/2014/main" val="1507723167"/>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Forced Tunneling</a:t>
                      </a:r>
                    </a:p>
                  </a:txBody>
                  <a:tcPr marL="0" marR="0" marT="0" marB="182854">
                    <a:lnL>
                      <a:noFill/>
                    </a:lnL>
                    <a:lnR>
                      <a:noFill/>
                    </a:lnR>
                    <a:lnT>
                      <a:noFill/>
                    </a:lnT>
                    <a:lnB>
                      <a:noFill/>
                    </a:lnB>
                  </a:tcPr>
                </a:tc>
                <a:extLst>
                  <a:ext uri="{0D108BD9-81ED-4DB2-BD59-A6C34878D82A}">
                    <a16:rowId xmlns:a16="http://schemas.microsoft.com/office/drawing/2014/main" val="593289642"/>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WSSC Azure Packs</a:t>
                      </a:r>
                    </a:p>
                  </a:txBody>
                  <a:tcPr marL="0" marR="0" marT="0" marB="182854">
                    <a:lnL>
                      <a:noFill/>
                    </a:lnL>
                    <a:lnR>
                      <a:noFill/>
                    </a:lnR>
                    <a:lnT>
                      <a:noFill/>
                    </a:lnT>
                    <a:lnB>
                      <a:noFill/>
                    </a:lnB>
                  </a:tcPr>
                </a:tc>
                <a:extLst>
                  <a:ext uri="{0D108BD9-81ED-4DB2-BD59-A6C34878D82A}">
                    <a16:rowId xmlns:a16="http://schemas.microsoft.com/office/drawing/2014/main" val="387449310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G-Serves Instances</a:t>
                      </a:r>
                    </a:p>
                  </a:txBody>
                  <a:tcPr marL="0" marR="0" marT="0" marB="182854">
                    <a:lnL>
                      <a:noFill/>
                    </a:lnL>
                    <a:lnR>
                      <a:noFill/>
                    </a:lnR>
                    <a:lnT>
                      <a:noFill/>
                    </a:lnT>
                    <a:lnB>
                      <a:noFill/>
                    </a:lnB>
                  </a:tcPr>
                </a:tc>
                <a:extLst>
                  <a:ext uri="{0D108BD9-81ED-4DB2-BD59-A6C34878D82A}">
                    <a16:rowId xmlns:a16="http://schemas.microsoft.com/office/drawing/2014/main" val="2442170635"/>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Key Vault</a:t>
                      </a:r>
                    </a:p>
                  </a:txBody>
                  <a:tcPr marL="0" marR="0" marT="0" marB="182854">
                    <a:lnL>
                      <a:noFill/>
                    </a:lnL>
                    <a:lnR>
                      <a:noFill/>
                    </a:lnR>
                    <a:lnT>
                      <a:noFill/>
                    </a:lnT>
                    <a:lnB>
                      <a:noFill/>
                    </a:lnB>
                  </a:tcPr>
                </a:tc>
                <a:extLst>
                  <a:ext uri="{0D108BD9-81ED-4DB2-BD59-A6C34878D82A}">
                    <a16:rowId xmlns:a16="http://schemas.microsoft.com/office/drawing/2014/main" val="247067524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Drivers for SQL Server</a:t>
                      </a:r>
                    </a:p>
                  </a:txBody>
                  <a:tcPr marL="0" marR="0" marT="0" marB="182854">
                    <a:lnL>
                      <a:noFill/>
                    </a:lnL>
                    <a:lnR>
                      <a:noFill/>
                    </a:lnR>
                    <a:lnT>
                      <a:noFill/>
                    </a:lnT>
                    <a:lnB>
                      <a:noFill/>
                    </a:lnB>
                  </a:tcPr>
                </a:tc>
                <a:extLst>
                  <a:ext uri="{0D108BD9-81ED-4DB2-BD59-A6C34878D82A}">
                    <a16:rowId xmlns:a16="http://schemas.microsoft.com/office/drawing/2014/main" val="191018078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MDM for Office 365 public preview and GA</a:t>
                      </a:r>
                    </a:p>
                  </a:txBody>
                  <a:tcPr marL="0" marR="0" marT="0" marB="182854">
                    <a:lnL>
                      <a:noFill/>
                    </a:lnL>
                    <a:lnR>
                      <a:noFill/>
                    </a:lnR>
                    <a:lnT>
                      <a:noFill/>
                    </a:lnT>
                    <a:lnB>
                      <a:noFill/>
                    </a:lnB>
                  </a:tcPr>
                </a:tc>
                <a:extLst>
                  <a:ext uri="{0D108BD9-81ED-4DB2-BD59-A6C34878D82A}">
                    <a16:rowId xmlns:a16="http://schemas.microsoft.com/office/drawing/2014/main" val="4272584413"/>
                  </a:ext>
                </a:extLst>
              </a:tr>
              <a:tr h="493722">
                <a:tc>
                  <a:txBody>
                    <a:bodyPr/>
                    <a:lstStyle/>
                    <a:p>
                      <a:pPr algn="l" fontAlgn="b"/>
                      <a:r>
                        <a:rPr lang="fr-FR" sz="2000" b="0" i="0" u="none" strike="noStrike">
                          <a:solidFill>
                            <a:schemeClr val="tx1"/>
                          </a:solidFill>
                          <a:effectLst/>
                          <a:latin typeface="Segoe UI Semilight" panose="020B0402040204020203" pitchFamily="34" charset="0"/>
                          <a:cs typeface="Segoe UI Semilight" panose="020B0402040204020203" pitchFamily="34" charset="0"/>
                        </a:rPr>
                        <a:t>Azure Media Services Content Protection</a:t>
                      </a:r>
                    </a:p>
                  </a:txBody>
                  <a:tcPr marL="0" marR="0" marT="0" marB="182854">
                    <a:lnL>
                      <a:noFill/>
                    </a:lnL>
                    <a:lnR>
                      <a:noFill/>
                    </a:lnR>
                    <a:lnT>
                      <a:noFill/>
                    </a:lnT>
                    <a:lnB>
                      <a:noFill/>
                    </a:lnB>
                  </a:tcPr>
                </a:tc>
                <a:extLst>
                  <a:ext uri="{0D108BD9-81ED-4DB2-BD59-A6C34878D82A}">
                    <a16:rowId xmlns:a16="http://schemas.microsoft.com/office/drawing/2014/main" val="50926787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Mobile Engagement</a:t>
                      </a:r>
                    </a:p>
                  </a:txBody>
                  <a:tcPr marL="0" marR="0" marT="0" marB="182854">
                    <a:lnL>
                      <a:noFill/>
                    </a:lnL>
                    <a:lnR>
                      <a:noFill/>
                    </a:lnR>
                    <a:lnT>
                      <a:noFill/>
                    </a:lnT>
                    <a:lnB>
                      <a:noFill/>
                    </a:lnB>
                  </a:tcPr>
                </a:tc>
                <a:extLst>
                  <a:ext uri="{0D108BD9-81ED-4DB2-BD59-A6C34878D82A}">
                    <a16:rowId xmlns:a16="http://schemas.microsoft.com/office/drawing/2014/main" val="27111377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Node.js Tools for Visual Studio</a:t>
                      </a:r>
                    </a:p>
                  </a:txBody>
                  <a:tcPr marL="0" marR="0" marT="0" marB="182854">
                    <a:lnL>
                      <a:noFill/>
                    </a:lnL>
                    <a:lnR>
                      <a:noFill/>
                    </a:lnR>
                    <a:lnT>
                      <a:noFill/>
                    </a:lnT>
                    <a:lnB>
                      <a:noFill/>
                    </a:lnB>
                  </a:tcPr>
                </a:tc>
                <a:extLst>
                  <a:ext uri="{0D108BD9-81ED-4DB2-BD59-A6C34878D82A}">
                    <a16:rowId xmlns:a16="http://schemas.microsoft.com/office/drawing/2014/main" val="393775443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2013 updates</a:t>
                      </a:r>
                    </a:p>
                  </a:txBody>
                  <a:tcPr marL="0" marR="0" marT="0" marB="182854">
                    <a:lnL>
                      <a:noFill/>
                    </a:lnL>
                    <a:lnR>
                      <a:noFill/>
                    </a:lnR>
                    <a:lnT>
                      <a:noFill/>
                    </a:lnT>
                    <a:lnB>
                      <a:noFill/>
                    </a:lnB>
                  </a:tcPr>
                </a:tc>
                <a:extLst>
                  <a:ext uri="{0D108BD9-81ED-4DB2-BD59-A6C34878D82A}">
                    <a16:rowId xmlns:a16="http://schemas.microsoft.com/office/drawing/2014/main" val="24176658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Auto-HA for SQL Server VM</a:t>
                      </a:r>
                    </a:p>
                  </a:txBody>
                  <a:tcPr marL="0" marR="0" marT="0" marB="182854">
                    <a:lnL>
                      <a:noFill/>
                    </a:lnL>
                    <a:lnR>
                      <a:noFill/>
                    </a:lnR>
                    <a:lnT>
                      <a:noFill/>
                    </a:lnT>
                    <a:lnB>
                      <a:noFill/>
                    </a:lnB>
                  </a:tcPr>
                </a:tc>
                <a:extLst>
                  <a:ext uri="{0D108BD9-81ED-4DB2-BD59-A6C34878D82A}">
                    <a16:rowId xmlns:a16="http://schemas.microsoft.com/office/drawing/2014/main" val="230836092"/>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Auto-Patching and Backup for SQL Server VMs</a:t>
                      </a:r>
                    </a:p>
                  </a:txBody>
                  <a:tcPr marL="0" marR="0" marT="0" marB="182854">
                    <a:lnL>
                      <a:noFill/>
                    </a:lnL>
                    <a:lnR>
                      <a:noFill/>
                    </a:lnR>
                    <a:lnT>
                      <a:noFill/>
                    </a:lnT>
                    <a:lnB>
                      <a:noFill/>
                    </a:lnB>
                  </a:tcPr>
                </a:tc>
                <a:extLst>
                  <a:ext uri="{0D108BD9-81ED-4DB2-BD59-A6C34878D82A}">
                    <a16:rowId xmlns:a16="http://schemas.microsoft.com/office/drawing/2014/main" val="302979554"/>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Increased Compatibility</a:t>
                      </a:r>
                    </a:p>
                  </a:txBody>
                  <a:tcPr marL="0" marR="0" marT="0" marB="182854">
                    <a:lnL>
                      <a:noFill/>
                    </a:lnL>
                    <a:lnR>
                      <a:noFill/>
                    </a:lnR>
                    <a:lnT>
                      <a:noFill/>
                    </a:lnT>
                    <a:lnB>
                      <a:noFill/>
                    </a:lnB>
                  </a:tcPr>
                </a:tc>
                <a:extLst>
                  <a:ext uri="{0D108BD9-81ED-4DB2-BD59-A6C34878D82A}">
                    <a16:rowId xmlns:a16="http://schemas.microsoft.com/office/drawing/2014/main" val="2228604224"/>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Connect Health pub preview</a:t>
                      </a:r>
                    </a:p>
                  </a:txBody>
                  <a:tcPr marL="0" marR="0" marT="0" marB="182854">
                    <a:lnL>
                      <a:noFill/>
                    </a:lnL>
                    <a:lnR>
                      <a:noFill/>
                    </a:lnR>
                    <a:lnT>
                      <a:noFill/>
                    </a:lnT>
                    <a:lnB>
                      <a:noFill/>
                    </a:lnB>
                  </a:tcPr>
                </a:tc>
                <a:extLst>
                  <a:ext uri="{0D108BD9-81ED-4DB2-BD59-A6C34878D82A}">
                    <a16:rowId xmlns:a16="http://schemas.microsoft.com/office/drawing/2014/main" val="1181534194"/>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MFA Per App / Conditional access pub preview</a:t>
                      </a:r>
                    </a:p>
                  </a:txBody>
                  <a:tcPr marL="0" marR="0" marT="0" marB="182854">
                    <a:lnL>
                      <a:noFill/>
                    </a:lnL>
                    <a:lnR>
                      <a:noFill/>
                    </a:lnR>
                    <a:lnT>
                      <a:noFill/>
                    </a:lnT>
                    <a:lnB>
                      <a:noFill/>
                    </a:lnB>
                  </a:tcPr>
                </a:tc>
                <a:extLst>
                  <a:ext uri="{0D108BD9-81ED-4DB2-BD59-A6C34878D82A}">
                    <a16:rowId xmlns:a16="http://schemas.microsoft.com/office/drawing/2014/main" val="2059944426"/>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RMS controlled user deployment</a:t>
                      </a:r>
                    </a:p>
                  </a:txBody>
                  <a:tcPr marL="0" marR="0" marT="0" marB="182854">
                    <a:lnL>
                      <a:noFill/>
                    </a:lnL>
                    <a:lnR>
                      <a:noFill/>
                    </a:lnR>
                    <a:lnT>
                      <a:noFill/>
                    </a:lnT>
                    <a:lnB>
                      <a:noFill/>
                    </a:lnB>
                  </a:tcPr>
                </a:tc>
                <a:extLst>
                  <a:ext uri="{0D108BD9-81ED-4DB2-BD59-A6C34878D82A}">
                    <a16:rowId xmlns:a16="http://schemas.microsoft.com/office/drawing/2014/main" val="4105136637"/>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RMS departmental templates pub preview</a:t>
                      </a:r>
                    </a:p>
                  </a:txBody>
                  <a:tcPr marL="0" marR="0" marT="0" marB="182854">
                    <a:lnL>
                      <a:noFill/>
                    </a:lnL>
                    <a:lnR>
                      <a:noFill/>
                    </a:lnR>
                    <a:lnT>
                      <a:noFill/>
                    </a:lnT>
                    <a:lnB>
                      <a:noFill/>
                    </a:lnB>
                  </a:tcPr>
                </a:tc>
                <a:extLst>
                  <a:ext uri="{0D108BD9-81ED-4DB2-BD59-A6C34878D82A}">
                    <a16:rowId xmlns:a16="http://schemas.microsoft.com/office/drawing/2014/main" val="319528391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Site Recovery SAN Replication</a:t>
                      </a:r>
                    </a:p>
                  </a:txBody>
                  <a:tcPr marL="0" marR="0" marT="0" marB="182854">
                    <a:lnL>
                      <a:noFill/>
                    </a:lnL>
                    <a:lnR>
                      <a:noFill/>
                    </a:lnR>
                    <a:lnT>
                      <a:noFill/>
                    </a:lnT>
                    <a:lnB>
                      <a:noFill/>
                    </a:lnB>
                  </a:tcPr>
                </a:tc>
                <a:extLst>
                  <a:ext uri="{0D108BD9-81ED-4DB2-BD59-A6C34878D82A}">
                    <a16:rowId xmlns:a16="http://schemas.microsoft.com/office/drawing/2014/main" val="354234678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ASP.NET 5 Preview</a:t>
                      </a:r>
                    </a:p>
                  </a:txBody>
                  <a:tcPr marL="0" marR="0" marT="0" marB="182854">
                    <a:lnL>
                      <a:noFill/>
                    </a:lnL>
                    <a:lnR>
                      <a:noFill/>
                    </a:lnR>
                    <a:lnT>
                      <a:noFill/>
                    </a:lnT>
                    <a:lnB>
                      <a:noFill/>
                    </a:lnB>
                  </a:tcPr>
                </a:tc>
                <a:extLst>
                  <a:ext uri="{0D108BD9-81ED-4DB2-BD59-A6C34878D82A}">
                    <a16:rowId xmlns:a16="http://schemas.microsoft.com/office/drawing/2014/main" val="122967885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SDK 2.5.1</a:t>
                      </a:r>
                    </a:p>
                  </a:txBody>
                  <a:tcPr marL="0" marR="0" marT="0" marB="182854">
                    <a:lnL>
                      <a:noFill/>
                    </a:lnL>
                    <a:lnR>
                      <a:noFill/>
                    </a:lnR>
                    <a:lnT>
                      <a:noFill/>
                    </a:lnT>
                    <a:lnB>
                      <a:noFill/>
                    </a:lnB>
                  </a:tcPr>
                </a:tc>
                <a:extLst>
                  <a:ext uri="{0D108BD9-81ED-4DB2-BD59-A6C34878D82A}">
                    <a16:rowId xmlns:a16="http://schemas.microsoft.com/office/drawing/2014/main" val="282177608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Team Foundation Server 2015 preview</a:t>
                      </a:r>
                    </a:p>
                  </a:txBody>
                  <a:tcPr marL="0" marR="0" marT="0" marB="182854">
                    <a:lnL>
                      <a:noFill/>
                    </a:lnL>
                    <a:lnR>
                      <a:noFill/>
                    </a:lnR>
                    <a:lnT>
                      <a:noFill/>
                    </a:lnT>
                    <a:lnB>
                      <a:noFill/>
                    </a:lnB>
                  </a:tcPr>
                </a:tc>
                <a:extLst>
                  <a:ext uri="{0D108BD9-81ED-4DB2-BD59-A6C34878D82A}">
                    <a16:rowId xmlns:a16="http://schemas.microsoft.com/office/drawing/2014/main" val="117092781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Machine Learning GA</a:t>
                      </a:r>
                    </a:p>
                  </a:txBody>
                  <a:tcPr marL="0" marR="0" marT="0" marB="182854">
                    <a:lnL>
                      <a:noFill/>
                    </a:lnL>
                    <a:lnR>
                      <a:noFill/>
                    </a:lnR>
                    <a:lnT>
                      <a:noFill/>
                    </a:lnT>
                    <a:lnB>
                      <a:noFill/>
                    </a:lnB>
                  </a:tcPr>
                </a:tc>
                <a:extLst>
                  <a:ext uri="{0D108BD9-81ED-4DB2-BD59-A6C34878D82A}">
                    <a16:rowId xmlns:a16="http://schemas.microsoft.com/office/drawing/2014/main" val="289655011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for Linux Pub Preview</a:t>
                      </a:r>
                    </a:p>
                  </a:txBody>
                  <a:tcPr marL="0" marR="0" marT="0" marB="182854">
                    <a:lnL>
                      <a:noFill/>
                    </a:lnL>
                    <a:lnR>
                      <a:noFill/>
                    </a:lnR>
                    <a:lnT>
                      <a:noFill/>
                    </a:lnT>
                    <a:lnB>
                      <a:noFill/>
                    </a:lnB>
                  </a:tcPr>
                </a:tc>
                <a:extLst>
                  <a:ext uri="{0D108BD9-81ED-4DB2-BD59-A6C34878D82A}">
                    <a16:rowId xmlns:a16="http://schemas.microsoft.com/office/drawing/2014/main" val="3093615594"/>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Support for Hadoop 2.6 pub preview</a:t>
                      </a:r>
                    </a:p>
                  </a:txBody>
                  <a:tcPr marL="0" marR="0" marT="0" marB="182854">
                    <a:lnL>
                      <a:noFill/>
                    </a:lnL>
                    <a:lnR>
                      <a:noFill/>
                    </a:lnR>
                    <a:lnT>
                      <a:noFill/>
                    </a:lnT>
                    <a:lnB>
                      <a:noFill/>
                    </a:lnB>
                  </a:tcPr>
                </a:tc>
                <a:extLst>
                  <a:ext uri="{0D108BD9-81ED-4DB2-BD59-A6C34878D82A}">
                    <a16:rowId xmlns:a16="http://schemas.microsoft.com/office/drawing/2014/main" val="3847685404"/>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security feature - Data Masking pub preview</a:t>
                      </a:r>
                    </a:p>
                  </a:txBody>
                  <a:tcPr marL="0" marR="0" marT="0" marB="182854">
                    <a:lnL>
                      <a:noFill/>
                    </a:lnL>
                    <a:lnR>
                      <a:noFill/>
                    </a:lnR>
                    <a:lnT>
                      <a:noFill/>
                    </a:lnT>
                    <a:lnB>
                      <a:noFill/>
                    </a:lnB>
                  </a:tcPr>
                </a:tc>
                <a:extLst>
                  <a:ext uri="{0D108BD9-81ED-4DB2-BD59-A6C34878D82A}">
                    <a16:rowId xmlns:a16="http://schemas.microsoft.com/office/drawing/2014/main" val="3575823102"/>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security features - Encryption</a:t>
                      </a:r>
                    </a:p>
                  </a:txBody>
                  <a:tcPr marL="0" marR="0" marT="0" marB="182854">
                    <a:lnL>
                      <a:noFill/>
                    </a:lnL>
                    <a:lnR>
                      <a:noFill/>
                    </a:lnR>
                    <a:lnT>
                      <a:noFill/>
                    </a:lnT>
                    <a:lnB>
                      <a:noFill/>
                    </a:lnB>
                  </a:tcPr>
                </a:tc>
                <a:extLst>
                  <a:ext uri="{0D108BD9-81ED-4DB2-BD59-A6C34878D82A}">
                    <a16:rowId xmlns:a16="http://schemas.microsoft.com/office/drawing/2014/main" val="234993099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security features - Row Level security</a:t>
                      </a:r>
                    </a:p>
                  </a:txBody>
                  <a:tcPr marL="0" marR="0" marT="0" marB="182854">
                    <a:lnL>
                      <a:noFill/>
                    </a:lnL>
                    <a:lnR>
                      <a:noFill/>
                    </a:lnR>
                    <a:lnT>
                      <a:noFill/>
                    </a:lnT>
                    <a:lnB>
                      <a:noFill/>
                    </a:lnB>
                  </a:tcPr>
                </a:tc>
                <a:extLst>
                  <a:ext uri="{0D108BD9-81ED-4DB2-BD59-A6C34878D82A}">
                    <a16:rowId xmlns:a16="http://schemas.microsoft.com/office/drawing/2014/main" val="45793672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API for SIEM</a:t>
                      </a:r>
                    </a:p>
                  </a:txBody>
                  <a:tcPr marL="0" marR="0" marT="0" marB="182854">
                    <a:lnL>
                      <a:noFill/>
                    </a:lnL>
                    <a:lnR>
                      <a:noFill/>
                    </a:lnR>
                    <a:lnT>
                      <a:noFill/>
                    </a:lnT>
                    <a:lnB>
                      <a:noFill/>
                    </a:lnB>
                  </a:tcPr>
                </a:tc>
                <a:extLst>
                  <a:ext uri="{0D108BD9-81ED-4DB2-BD59-A6C34878D82A}">
                    <a16:rowId xmlns:a16="http://schemas.microsoft.com/office/drawing/2014/main" val="2868811926"/>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Microsoft Intune monthly updates</a:t>
                      </a:r>
                    </a:p>
                  </a:txBody>
                  <a:tcPr marL="0" marR="0" marT="0" marB="182854">
                    <a:lnL>
                      <a:noFill/>
                    </a:lnL>
                    <a:lnR>
                      <a:noFill/>
                    </a:lnR>
                    <a:lnT>
                      <a:noFill/>
                    </a:lnT>
                    <a:lnB>
                      <a:noFill/>
                    </a:lnB>
                  </a:tcPr>
                </a:tc>
                <a:extLst>
                  <a:ext uri="{0D108BD9-81ED-4DB2-BD59-A6C34878D82A}">
                    <a16:rowId xmlns:a16="http://schemas.microsoft.com/office/drawing/2014/main" val="4103734995"/>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Remote Desktop Client for Windows Phone 8.1</a:t>
                      </a:r>
                    </a:p>
                  </a:txBody>
                  <a:tcPr marL="0" marR="0" marT="0" marB="182854">
                    <a:lnL>
                      <a:noFill/>
                    </a:lnL>
                    <a:lnR>
                      <a:noFill/>
                    </a:lnR>
                    <a:lnT>
                      <a:noFill/>
                    </a:lnT>
                    <a:lnB>
                      <a:noFill/>
                    </a:lnB>
                  </a:tcPr>
                </a:tc>
                <a:extLst>
                  <a:ext uri="{0D108BD9-81ED-4DB2-BD59-A6C34878D82A}">
                    <a16:rowId xmlns:a16="http://schemas.microsoft.com/office/drawing/2014/main" val="2643017134"/>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App Service</a:t>
                      </a:r>
                    </a:p>
                  </a:txBody>
                  <a:tcPr marL="0" marR="0" marT="0" marB="182854">
                    <a:lnL>
                      <a:noFill/>
                    </a:lnL>
                    <a:lnR>
                      <a:noFill/>
                    </a:lnR>
                    <a:lnT>
                      <a:noFill/>
                    </a:lnT>
                    <a:lnB>
                      <a:noFill/>
                    </a:lnB>
                  </a:tcPr>
                </a:tc>
                <a:extLst>
                  <a:ext uri="{0D108BD9-81ED-4DB2-BD59-A6C34878D82A}">
                    <a16:rowId xmlns:a16="http://schemas.microsoft.com/office/drawing/2014/main" val="165694706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CDN Integration</a:t>
                      </a:r>
                    </a:p>
                  </a:txBody>
                  <a:tcPr marL="0" marR="0" marT="0" marB="182854">
                    <a:lnL>
                      <a:noFill/>
                    </a:lnL>
                    <a:lnR>
                      <a:noFill/>
                    </a:lnR>
                    <a:lnT>
                      <a:noFill/>
                    </a:lnT>
                    <a:lnB>
                      <a:noFill/>
                    </a:lnB>
                  </a:tcPr>
                </a:tc>
                <a:extLst>
                  <a:ext uri="{0D108BD9-81ED-4DB2-BD59-A6C34878D82A}">
                    <a16:rowId xmlns:a16="http://schemas.microsoft.com/office/drawing/2014/main" val="333031851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Media Encoder Premium</a:t>
                      </a:r>
                    </a:p>
                  </a:txBody>
                  <a:tcPr marL="0" marR="0" marT="0" marB="182854">
                    <a:lnL>
                      <a:noFill/>
                    </a:lnL>
                    <a:lnR>
                      <a:noFill/>
                    </a:lnR>
                    <a:lnT>
                      <a:noFill/>
                    </a:lnT>
                    <a:lnB>
                      <a:noFill/>
                    </a:lnB>
                  </a:tcPr>
                </a:tc>
                <a:extLst>
                  <a:ext uri="{0D108BD9-81ED-4DB2-BD59-A6C34878D82A}">
                    <a16:rowId xmlns:a16="http://schemas.microsoft.com/office/drawing/2014/main" val="407700051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Premium &amp; Basic in CSP</a:t>
                      </a:r>
                    </a:p>
                  </a:txBody>
                  <a:tcPr marL="0" marR="0" marT="0" marB="182854">
                    <a:lnL>
                      <a:noFill/>
                    </a:lnL>
                    <a:lnR>
                      <a:noFill/>
                    </a:lnR>
                    <a:lnT>
                      <a:noFill/>
                    </a:lnT>
                    <a:lnB>
                      <a:noFill/>
                    </a:lnB>
                  </a:tcPr>
                </a:tc>
                <a:extLst>
                  <a:ext uri="{0D108BD9-81ED-4DB2-BD59-A6C34878D82A}">
                    <a16:rowId xmlns:a16="http://schemas.microsoft.com/office/drawing/2014/main" val="219227356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IoT Suite</a:t>
                      </a:r>
                    </a:p>
                  </a:txBody>
                  <a:tcPr marL="0" marR="0" marT="0" marB="182854">
                    <a:lnL>
                      <a:noFill/>
                    </a:lnL>
                    <a:lnR>
                      <a:noFill/>
                    </a:lnR>
                    <a:lnT>
                      <a:noFill/>
                    </a:lnT>
                    <a:lnB>
                      <a:noFill/>
                    </a:lnB>
                  </a:tcPr>
                </a:tc>
                <a:extLst>
                  <a:ext uri="{0D108BD9-81ED-4DB2-BD59-A6C34878D82A}">
                    <a16:rowId xmlns:a16="http://schemas.microsoft.com/office/drawing/2014/main" val="3387432375"/>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Windows Server Containers</a:t>
                      </a:r>
                    </a:p>
                  </a:txBody>
                  <a:tcPr marL="0" marR="0" marT="0" marB="182854">
                    <a:lnL>
                      <a:noFill/>
                    </a:lnL>
                    <a:lnR>
                      <a:noFill/>
                    </a:lnR>
                    <a:lnT>
                      <a:noFill/>
                    </a:lnT>
                    <a:lnB>
                      <a:noFill/>
                    </a:lnB>
                  </a:tcPr>
                </a:tc>
                <a:extLst>
                  <a:ext uri="{0D108BD9-81ED-4DB2-BD59-A6C34878D82A}">
                    <a16:rowId xmlns:a16="http://schemas.microsoft.com/office/drawing/2014/main" val="4283864186"/>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Hyper-V Containers</a:t>
                      </a:r>
                    </a:p>
                  </a:txBody>
                  <a:tcPr marL="0" marR="0" marT="0" marB="182854">
                    <a:lnL>
                      <a:noFill/>
                    </a:lnL>
                    <a:lnR>
                      <a:noFill/>
                    </a:lnR>
                    <a:lnT>
                      <a:noFill/>
                    </a:lnT>
                    <a:lnB>
                      <a:noFill/>
                    </a:lnB>
                  </a:tcPr>
                </a:tc>
                <a:extLst>
                  <a:ext uri="{0D108BD9-81ED-4DB2-BD59-A6C34878D82A}">
                    <a16:rowId xmlns:a16="http://schemas.microsoft.com/office/drawing/2014/main" val="360149481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Windows Server Nano Server</a:t>
                      </a:r>
                    </a:p>
                  </a:txBody>
                  <a:tcPr marL="0" marR="0" marT="0" marB="182854">
                    <a:lnL>
                      <a:noFill/>
                    </a:lnL>
                    <a:lnR>
                      <a:noFill/>
                    </a:lnR>
                    <a:lnT>
                      <a:noFill/>
                    </a:lnT>
                    <a:lnB>
                      <a:noFill/>
                    </a:lnB>
                  </a:tcPr>
                </a:tc>
                <a:extLst>
                  <a:ext uri="{0D108BD9-81ED-4DB2-BD59-A6C34878D82A}">
                    <a16:rowId xmlns:a16="http://schemas.microsoft.com/office/drawing/2014/main" val="424052842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Media Player GA</a:t>
                      </a:r>
                    </a:p>
                  </a:txBody>
                  <a:tcPr marL="0" marR="0" marT="0" marB="182854">
                    <a:lnL>
                      <a:noFill/>
                    </a:lnL>
                    <a:lnR>
                      <a:noFill/>
                    </a:lnR>
                    <a:lnT>
                      <a:noFill/>
                    </a:lnT>
                    <a:lnB>
                      <a:noFill/>
                    </a:lnB>
                  </a:tcPr>
                </a:tc>
                <a:extLst>
                  <a:ext uri="{0D108BD9-81ED-4DB2-BD59-A6C34878D82A}">
                    <a16:rowId xmlns:a16="http://schemas.microsoft.com/office/drawing/2014/main" val="376967056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Service Fabric</a:t>
                      </a:r>
                    </a:p>
                  </a:txBody>
                  <a:tcPr marL="0" marR="0" marT="0" marB="182854">
                    <a:lnL>
                      <a:noFill/>
                    </a:lnL>
                    <a:lnR>
                      <a:noFill/>
                    </a:lnR>
                    <a:lnT>
                      <a:noFill/>
                    </a:lnT>
                    <a:lnB>
                      <a:noFill/>
                    </a:lnB>
                  </a:tcPr>
                </a:tc>
                <a:extLst>
                  <a:ext uri="{0D108BD9-81ED-4DB2-BD59-A6C34878D82A}">
                    <a16:rowId xmlns:a16="http://schemas.microsoft.com/office/drawing/2014/main" val="3327252242"/>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err="1">
                          <a:solidFill>
                            <a:schemeClr val="tx1"/>
                          </a:solidFill>
                          <a:effectLst/>
                          <a:latin typeface="Segoe UI Semilight" panose="020B0402040204020203" pitchFamily="34" charset="0"/>
                          <a:cs typeface="Segoe UI Semilight" panose="020B0402040204020203" pitchFamily="34" charset="0"/>
                        </a:rPr>
                        <a:t>IoT</a:t>
                      </a:r>
                      <a:r>
                        <a:rPr lang="en-US" sz="2000" b="0" i="0" u="none" strike="noStrike">
                          <a:solidFill>
                            <a:schemeClr val="tx1"/>
                          </a:solidFill>
                          <a:effectLst/>
                          <a:latin typeface="Segoe UI Semilight" panose="020B0402040204020203" pitchFamily="34" charset="0"/>
                          <a:cs typeface="Segoe UI Semilight" panose="020B0402040204020203" pitchFamily="34" charset="0"/>
                        </a:rPr>
                        <a:t> Suite</a:t>
                      </a:r>
                    </a:p>
                  </a:txBody>
                  <a:tcPr marL="0" marR="0" marT="0" marB="182854">
                    <a:lnL>
                      <a:noFill/>
                    </a:lnL>
                    <a:lnR>
                      <a:noFill/>
                    </a:lnR>
                    <a:lnT>
                      <a:noFill/>
                    </a:lnT>
                    <a:lnB>
                      <a:noFill/>
                    </a:lnB>
                  </a:tcPr>
                </a:tc>
                <a:extLst>
                  <a:ext uri="{0D108BD9-81ED-4DB2-BD59-A6C34878D82A}">
                    <a16:rowId xmlns:a16="http://schemas.microsoft.com/office/drawing/2014/main" val="2898087214"/>
                  </a:ext>
                </a:extLst>
              </a:tr>
              <a:tr h="804590">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Site Recovery: Protect VMWare and Physical Servers </a:t>
                      </a:r>
                      <a:br>
                        <a:rPr lang="en-US" sz="2000" b="0" i="0" u="none" strike="noStrike">
                          <a:solidFill>
                            <a:schemeClr val="tx1"/>
                          </a:solidFill>
                          <a:effectLst/>
                          <a:latin typeface="Segoe UI Semilight" panose="020B0402040204020203" pitchFamily="34" charset="0"/>
                          <a:cs typeface="Segoe UI Semilight" panose="020B0402040204020203" pitchFamily="34" charset="0"/>
                        </a:rPr>
                      </a:br>
                      <a:r>
                        <a:rPr lang="en-US" sz="2000" b="0" i="0" u="none" strike="noStrike">
                          <a:solidFill>
                            <a:schemeClr val="tx1"/>
                          </a:solidFill>
                          <a:effectLst/>
                          <a:latin typeface="Segoe UI Semilight" panose="020B0402040204020203" pitchFamily="34" charset="0"/>
                          <a:cs typeface="Segoe UI Semilight" panose="020B0402040204020203" pitchFamily="34" charset="0"/>
                        </a:rPr>
                        <a:t>in Public Preview</a:t>
                      </a:r>
                    </a:p>
                  </a:txBody>
                  <a:tcPr marL="0" marR="0" marT="0" marB="182854">
                    <a:lnL>
                      <a:noFill/>
                    </a:lnL>
                    <a:lnR>
                      <a:noFill/>
                    </a:lnR>
                    <a:lnT>
                      <a:noFill/>
                    </a:lnT>
                    <a:lnB>
                      <a:noFill/>
                    </a:lnB>
                  </a:tcPr>
                </a:tc>
                <a:extLst>
                  <a:ext uri="{0D108BD9-81ED-4DB2-BD59-A6C34878D82A}">
                    <a16:rowId xmlns:a16="http://schemas.microsoft.com/office/drawing/2014/main" val="186997105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Backup Generally Available </a:t>
                      </a:r>
                    </a:p>
                  </a:txBody>
                  <a:tcPr marL="0" marR="0" marT="0" marB="182854">
                    <a:lnL>
                      <a:noFill/>
                    </a:lnL>
                    <a:lnR>
                      <a:noFill/>
                    </a:lnR>
                    <a:lnT>
                      <a:noFill/>
                    </a:lnT>
                    <a:lnB>
                      <a:noFill/>
                    </a:lnB>
                  </a:tcPr>
                </a:tc>
                <a:extLst>
                  <a:ext uri="{0D108BD9-81ED-4DB2-BD59-A6C34878D82A}">
                    <a16:rowId xmlns:a16="http://schemas.microsoft.com/office/drawing/2014/main" val="2932680333"/>
                  </a:ext>
                </a:extLst>
              </a:tr>
              <a:tr h="804590">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API Management Premium simplifies high availability and massive scale for APIs</a:t>
                      </a:r>
                    </a:p>
                  </a:txBody>
                  <a:tcPr marL="0" marR="0" marT="0" marB="182854">
                    <a:lnL>
                      <a:noFill/>
                    </a:lnL>
                    <a:lnR>
                      <a:noFill/>
                    </a:lnR>
                    <a:lnT>
                      <a:noFill/>
                    </a:lnT>
                    <a:lnB>
                      <a:noFill/>
                    </a:lnB>
                  </a:tcPr>
                </a:tc>
                <a:extLst>
                  <a:ext uri="{0D108BD9-81ED-4DB2-BD59-A6C34878D82A}">
                    <a16:rowId xmlns:a16="http://schemas.microsoft.com/office/drawing/2014/main" val="49569833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ExpressRoute for Office 365</a:t>
                      </a:r>
                    </a:p>
                  </a:txBody>
                  <a:tcPr marL="0" marR="0" marT="0" marB="182854">
                    <a:lnL>
                      <a:noFill/>
                    </a:lnL>
                    <a:lnR>
                      <a:noFill/>
                    </a:lnR>
                    <a:lnT>
                      <a:noFill/>
                    </a:lnT>
                    <a:lnB>
                      <a:noFill/>
                    </a:lnB>
                  </a:tcPr>
                </a:tc>
                <a:extLst>
                  <a:ext uri="{0D108BD9-81ED-4DB2-BD59-A6C34878D82A}">
                    <a16:rowId xmlns:a16="http://schemas.microsoft.com/office/drawing/2014/main" val="55436561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Active Directory Dynamic Membership For Groups</a:t>
                      </a:r>
                    </a:p>
                  </a:txBody>
                  <a:tcPr marL="0" marR="0" marT="0" marB="182854">
                    <a:lnL>
                      <a:noFill/>
                    </a:lnL>
                    <a:lnR>
                      <a:noFill/>
                    </a:lnR>
                    <a:lnT>
                      <a:noFill/>
                    </a:lnT>
                    <a:lnB>
                      <a:noFill/>
                    </a:lnB>
                  </a:tcPr>
                </a:tc>
                <a:extLst>
                  <a:ext uri="{0D108BD9-81ED-4DB2-BD59-A6C34878D82A}">
                    <a16:rowId xmlns:a16="http://schemas.microsoft.com/office/drawing/2014/main" val="11612026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Automatic Password Change for Social Media Shared Accounts</a:t>
                      </a:r>
                    </a:p>
                  </a:txBody>
                  <a:tcPr marL="0" marR="0" marT="0" marB="182854">
                    <a:lnL>
                      <a:noFill/>
                    </a:lnL>
                    <a:lnR>
                      <a:noFill/>
                    </a:lnR>
                    <a:lnT>
                      <a:noFill/>
                    </a:lnT>
                    <a:lnB>
                      <a:noFill/>
                    </a:lnB>
                  </a:tcPr>
                </a:tc>
                <a:extLst>
                  <a:ext uri="{0D108BD9-81ED-4DB2-BD59-A6C34878D82A}">
                    <a16:rowId xmlns:a16="http://schemas.microsoft.com/office/drawing/2014/main" val="1581704206"/>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Compute-Intensive A10 and A11 Virtual Machine Instances</a:t>
                      </a:r>
                    </a:p>
                  </a:txBody>
                  <a:tcPr marL="0" marR="0" marT="0" marB="182854">
                    <a:lnL>
                      <a:noFill/>
                    </a:lnL>
                    <a:lnR>
                      <a:noFill/>
                    </a:lnR>
                    <a:lnT>
                      <a:noFill/>
                    </a:lnT>
                    <a:lnB>
                      <a:noFill/>
                    </a:lnB>
                  </a:tcPr>
                </a:tc>
                <a:extLst>
                  <a:ext uri="{0D108BD9-81ED-4DB2-BD59-A6C34878D82A}">
                    <a16:rowId xmlns:a16="http://schemas.microsoft.com/office/drawing/2014/main" val="1301369183"/>
                  </a:ext>
                </a:extLst>
              </a:tr>
              <a:tr h="804590">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Remote Desktop app for Windows Phone support for Gateway </a:t>
                      </a:r>
                      <a:br>
                        <a:rPr lang="en-US" sz="2000" b="0" i="0" u="none" strike="noStrike">
                          <a:solidFill>
                            <a:schemeClr val="tx1"/>
                          </a:solidFill>
                          <a:effectLst/>
                          <a:latin typeface="Segoe UI Semilight" panose="020B0402040204020203" pitchFamily="34" charset="0"/>
                          <a:cs typeface="Segoe UI Semilight" panose="020B0402040204020203" pitchFamily="34" charset="0"/>
                        </a:rPr>
                      </a:br>
                      <a:r>
                        <a:rPr lang="en-US" sz="2000" b="0" i="0" u="none" strike="noStrike">
                          <a:solidFill>
                            <a:schemeClr val="tx1"/>
                          </a:solidFill>
                          <a:effectLst/>
                          <a:latin typeface="Segoe UI Semilight" panose="020B0402040204020203" pitchFamily="34" charset="0"/>
                          <a:cs typeface="Segoe UI Semilight" panose="020B0402040204020203" pitchFamily="34" charset="0"/>
                        </a:rPr>
                        <a:t>and Remote Resources</a:t>
                      </a:r>
                    </a:p>
                  </a:txBody>
                  <a:tcPr marL="0" marR="0" marT="0" marB="182854">
                    <a:lnL>
                      <a:noFill/>
                    </a:lnL>
                    <a:lnR>
                      <a:noFill/>
                    </a:lnR>
                    <a:lnT>
                      <a:noFill/>
                    </a:lnT>
                    <a:lnB>
                      <a:noFill/>
                    </a:lnB>
                  </a:tcPr>
                </a:tc>
                <a:extLst>
                  <a:ext uri="{0D108BD9-81ED-4DB2-BD59-A6C34878D82A}">
                    <a16:rowId xmlns:a16="http://schemas.microsoft.com/office/drawing/2014/main" val="1709837304"/>
                  </a:ext>
                </a:extLst>
              </a:tr>
              <a:tr h="804590">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Informatica Cloud Agent availability in Linux and Windows Virtual Machines</a:t>
                      </a:r>
                    </a:p>
                  </a:txBody>
                  <a:tcPr marL="0" marR="0" marT="0" marB="182854">
                    <a:lnL>
                      <a:noFill/>
                    </a:lnL>
                    <a:lnR>
                      <a:noFill/>
                    </a:lnR>
                    <a:lnT>
                      <a:noFill/>
                    </a:lnT>
                    <a:lnB>
                      <a:noFill/>
                    </a:lnB>
                  </a:tcPr>
                </a:tc>
                <a:extLst>
                  <a:ext uri="{0D108BD9-81ED-4DB2-BD59-A6C34878D82A}">
                    <a16:rowId xmlns:a16="http://schemas.microsoft.com/office/drawing/2014/main" val="17922410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DocumentDB Hadoop Connector</a:t>
                      </a:r>
                    </a:p>
                  </a:txBody>
                  <a:tcPr marL="0" marR="0" marT="0" marB="182854">
                    <a:lnL>
                      <a:noFill/>
                    </a:lnL>
                    <a:lnR>
                      <a:noFill/>
                    </a:lnR>
                    <a:lnT>
                      <a:noFill/>
                    </a:lnT>
                    <a:lnB>
                      <a:noFill/>
                    </a:lnB>
                  </a:tcPr>
                </a:tc>
                <a:extLst>
                  <a:ext uri="{0D108BD9-81ED-4DB2-BD59-A6C34878D82A}">
                    <a16:rowId xmlns:a16="http://schemas.microsoft.com/office/drawing/2014/main" val="1449559895"/>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support for more VM sizes</a:t>
                      </a:r>
                    </a:p>
                  </a:txBody>
                  <a:tcPr marL="0" marR="0" marT="0" marB="182854">
                    <a:lnL>
                      <a:noFill/>
                    </a:lnL>
                    <a:lnR>
                      <a:noFill/>
                    </a:lnR>
                    <a:lnT>
                      <a:noFill/>
                    </a:lnT>
                    <a:lnB>
                      <a:noFill/>
                    </a:lnB>
                  </a:tcPr>
                </a:tc>
                <a:extLst>
                  <a:ext uri="{0D108BD9-81ED-4DB2-BD59-A6C34878D82A}">
                    <a16:rowId xmlns:a16="http://schemas.microsoft.com/office/drawing/2014/main" val="2013597603"/>
                  </a:ext>
                </a:extLst>
              </a:tr>
              <a:tr h="1166015">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Enterprise-Grade Array-Based Replication and Disaster Recovery with ASR and System Center GA</a:t>
                      </a:r>
                    </a:p>
                    <a:p>
                      <a:pPr algn="l" fontAlgn="b"/>
                      <a:endParaRPr lang="en-US" sz="2000" b="0" i="0" u="none" strike="noStrike">
                        <a:solidFill>
                          <a:schemeClr val="tx1"/>
                        </a:solidFill>
                        <a:effectLst/>
                        <a:latin typeface="Segoe UI Semilight" panose="020B0402040204020203" pitchFamily="34" charset="0"/>
                        <a:cs typeface="Segoe UI Semilight" panose="020B0402040204020203" pitchFamily="34" charset="0"/>
                      </a:endParaRPr>
                    </a:p>
                  </a:txBody>
                  <a:tcPr marL="0" marR="0" marT="0" marB="182854">
                    <a:lnL>
                      <a:noFill/>
                    </a:lnL>
                    <a:lnR>
                      <a:noFill/>
                    </a:lnR>
                    <a:lnT>
                      <a:noFill/>
                    </a:lnT>
                    <a:lnB>
                      <a:noFill/>
                    </a:lnB>
                  </a:tcPr>
                </a:tc>
                <a:extLst>
                  <a:ext uri="{0D108BD9-81ED-4DB2-BD59-A6C34878D82A}">
                    <a16:rowId xmlns:a16="http://schemas.microsoft.com/office/drawing/2014/main" val="1566536340"/>
                  </a:ext>
                </a:extLst>
              </a:tr>
            </a:tbl>
          </a:graphicData>
        </a:graphic>
      </p:graphicFrame>
      <p:grpSp>
        <p:nvGrpSpPr>
          <p:cNvPr id="8" name="Group 7"/>
          <p:cNvGrpSpPr/>
          <p:nvPr/>
        </p:nvGrpSpPr>
        <p:grpSpPr>
          <a:xfrm>
            <a:off x="-576953" y="2123097"/>
            <a:ext cx="5611626" cy="3681719"/>
            <a:chOff x="152506" y="2264943"/>
            <a:chExt cx="5612422" cy="3682241"/>
          </a:xfrm>
        </p:grpSpPr>
        <p:sp>
          <p:nvSpPr>
            <p:cNvPr id="9" name="Title 1"/>
            <p:cNvSpPr txBox="1">
              <a:spLocks/>
            </p:cNvSpPr>
            <p:nvPr/>
          </p:nvSpPr>
          <p:spPr>
            <a:xfrm>
              <a:off x="736218" y="2264943"/>
              <a:ext cx="4648198" cy="1600200"/>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sz="13797" spc="-30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600+</a:t>
              </a:r>
            </a:p>
          </p:txBody>
        </p:sp>
        <p:sp>
          <p:nvSpPr>
            <p:cNvPr id="10" name="Title 1"/>
            <p:cNvSpPr txBox="1">
              <a:spLocks/>
            </p:cNvSpPr>
            <p:nvPr/>
          </p:nvSpPr>
          <p:spPr>
            <a:xfrm>
              <a:off x="152506" y="4346984"/>
              <a:ext cx="5612422" cy="1600200"/>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sz="3599" spc="-5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New releases in</a:t>
              </a:r>
            </a:p>
            <a:p>
              <a:pPr algn="ctr"/>
              <a:r>
                <a:rPr sz="3599" spc="-5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the last 12 months</a:t>
              </a:r>
            </a:p>
          </p:txBody>
        </p:sp>
      </p:grpSp>
    </p:spTree>
    <p:extLst>
      <p:ext uri="{BB962C8B-B14F-4D97-AF65-F5344CB8AC3E}">
        <p14:creationId xmlns:p14="http://schemas.microsoft.com/office/powerpoint/2010/main" val="3334479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par>
                                <p:cTn id="9" presetID="10" presetClass="entr" presetSubtype="0" fill="hold" nodeType="withEffect">
                                  <p:stCondLst>
                                    <p:cond delay="5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2" presetClass="entr" presetSubtype="8" fill="hold" grpId="0" nodeType="withEffect">
                                  <p:stCondLst>
                                    <p:cond delay="75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ppt_x</p:attrName>
                                        </p:attrNameLst>
                                      </p:cBhvr>
                                      <p:tavLst>
                                        <p:tav tm="0">
                                          <p:val>
                                            <p:strVal val="#ppt_x-#ppt_w*1.125000"/>
                                          </p:val>
                                        </p:tav>
                                        <p:tav tm="100000">
                                          <p:val>
                                            <p:strVal val="#ppt_x"/>
                                          </p:val>
                                        </p:tav>
                                      </p:tavLst>
                                    </p:anim>
                                    <p:animEffect transition="in" filter="wipe(right)">
                                      <p:cBhvr>
                                        <p:cTn id="15" dur="500"/>
                                        <p:tgtEl>
                                          <p:spTgt spid="5"/>
                                        </p:tgtEl>
                                      </p:cBhvr>
                                    </p:animEffect>
                                  </p:childTnLst>
                                </p:cTn>
                              </p:par>
                              <p:par>
                                <p:cTn id="16" presetID="10" presetClass="entr" presetSubtype="0" fill="hold" nodeType="withEffect">
                                  <p:stCondLst>
                                    <p:cond delay="5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2750"/>
                                        <p:tgtEl>
                                          <p:spTgt spid="6"/>
                                        </p:tgtEl>
                                      </p:cBhvr>
                                    </p:animEffect>
                                  </p:childTnLst>
                                </p:cTn>
                              </p:par>
                              <p:par>
                                <p:cTn id="19" presetID="2" presetClass="entr" presetSubtype="4" fill="hold" nodeType="withEffect">
                                  <p:stCondLst>
                                    <p:cond delay="5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2000" fill="hold"/>
                                        <p:tgtEl>
                                          <p:spTgt spid="6"/>
                                        </p:tgtEl>
                                        <p:attrNameLst>
                                          <p:attrName>ppt_x</p:attrName>
                                        </p:attrNameLst>
                                      </p:cBhvr>
                                      <p:tavLst>
                                        <p:tav tm="0">
                                          <p:val>
                                            <p:strVal val="#ppt_x"/>
                                          </p:val>
                                        </p:tav>
                                        <p:tav tm="100000">
                                          <p:val>
                                            <p:strVal val="#ppt_x"/>
                                          </p:val>
                                        </p:tav>
                                      </p:tavLst>
                                    </p:anim>
                                    <p:anim calcmode="lin" valueType="num">
                                      <p:cBhvr additive="base">
                                        <p:cTn id="22" dur="12000" fill="hold"/>
                                        <p:tgtEl>
                                          <p:spTgt spid="6"/>
                                        </p:tgtEl>
                                        <p:attrNameLst>
                                          <p:attrName>ppt_y</p:attrName>
                                        </p:attrNameLst>
                                      </p:cBhvr>
                                      <p:tavLst>
                                        <p:tav tm="0">
                                          <p:val>
                                            <p:strVal val="1+#ppt_h/2"/>
                                          </p:val>
                                        </p:tav>
                                        <p:tav tm="100000">
                                          <p:val>
                                            <p:strVal val="#ppt_y"/>
                                          </p:val>
                                        </p:tav>
                                      </p:tavLst>
                                    </p:anim>
                                  </p:childTnLst>
                                </p:cTn>
                              </p:par>
                              <p:par>
                                <p:cTn id="23" presetID="10" presetClass="exit" presetSubtype="0" fill="hold" nodeType="withEffect">
                                  <p:stCondLst>
                                    <p:cond delay="9500"/>
                                  </p:stCondLst>
                                  <p:childTnLst>
                                    <p:animEffect transition="out" filter="fade">
                                      <p:cBhvr>
                                        <p:cTn id="24" dur="2500"/>
                                        <p:tgtEl>
                                          <p:spTgt spid="6"/>
                                        </p:tgtEl>
                                      </p:cBhvr>
                                    </p:animEffect>
                                    <p:set>
                                      <p:cBhvr>
                                        <p:cTn id="25" dur="1" fill="hold">
                                          <p:stCondLst>
                                            <p:cond delay="2499"/>
                                          </p:stCondLst>
                                        </p:cTn>
                                        <p:tgtEl>
                                          <p:spTgt spid="6"/>
                                        </p:tgtEl>
                                        <p:attrNameLst>
                                          <p:attrName>style.visibility</p:attrName>
                                        </p:attrNameLst>
                                      </p:cBhvr>
                                      <p:to>
                                        <p:strVal val="hidden"/>
                                      </p:to>
                                    </p:set>
                                  </p:childTnLst>
                                </p:cTn>
                              </p:par>
                              <p:par>
                                <p:cTn id="26" presetID="10" presetClass="exit" presetSubtype="0" fill="hold" grpId="1" nodeType="withEffect">
                                  <p:stCondLst>
                                    <p:cond delay="9500"/>
                                  </p:stCondLst>
                                  <p:childTnLst>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par>
                                <p:cTn id="29" presetID="10" presetClass="exit" presetSubtype="0" fill="hold" grpId="1" nodeType="withEffect">
                                  <p:stCondLst>
                                    <p:cond delay="10250"/>
                                  </p:stCondLst>
                                  <p:childTnLst>
                                    <p:animEffect transition="out" filter="fade">
                                      <p:cBhvr>
                                        <p:cTn id="30" dur="1250"/>
                                        <p:tgtEl>
                                          <p:spTgt spid="11"/>
                                        </p:tgtEl>
                                      </p:cBhvr>
                                    </p:animEffect>
                                    <p:set>
                                      <p:cBhvr>
                                        <p:cTn id="31" dur="1" fill="hold">
                                          <p:stCondLst>
                                            <p:cond delay="1249"/>
                                          </p:stCondLst>
                                        </p:cTn>
                                        <p:tgtEl>
                                          <p:spTgt spid="11"/>
                                        </p:tgtEl>
                                        <p:attrNameLst>
                                          <p:attrName>style.visibility</p:attrName>
                                        </p:attrNameLst>
                                      </p:cBhvr>
                                      <p:to>
                                        <p:strVal val="hidden"/>
                                      </p:to>
                                    </p:set>
                                  </p:childTnLst>
                                </p:cTn>
                              </p:par>
                              <p:par>
                                <p:cTn id="32" presetID="63" presetClass="path" presetSubtype="0" accel="50000" decel="50000" fill="hold" nodeType="withEffect">
                                  <p:stCondLst>
                                    <p:cond delay="11750"/>
                                  </p:stCondLst>
                                  <p:childTnLst>
                                    <p:animMotion origin="layout" path="M -1.14118E-6 2.8098E-6 L 0.3227 2.8098E-6 " pathEditMode="relative" rAng="0" ptsTypes="AA">
                                      <p:cBhvr>
                                        <p:cTn id="33" dur="2000" fill="hold"/>
                                        <p:tgtEl>
                                          <p:spTgt spid="8"/>
                                        </p:tgtEl>
                                        <p:attrNameLst>
                                          <p:attrName>ppt_x</p:attrName>
                                          <p:attrName>ppt_y</p:attrName>
                                        </p:attrNameLst>
                                      </p:cBhvr>
                                      <p:rCtr x="1613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1" grpId="0" animBg="1"/>
      <p:bldP spid="11"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46" y="245841"/>
            <a:ext cx="11946483" cy="587532"/>
          </a:xfrm>
        </p:spPr>
        <p:txBody>
          <a:bodyPr>
            <a:noAutofit/>
          </a:bodyPr>
          <a:lstStyle/>
          <a:p>
            <a:r>
              <a:rPr lang="en-US" sz="4400" b="1"/>
              <a:t>Cortana Intelligence Suite Architecture</a:t>
            </a:r>
          </a:p>
        </p:txBody>
      </p:sp>
      <p:grpSp>
        <p:nvGrpSpPr>
          <p:cNvPr id="7" name="Group 6"/>
          <p:cNvGrpSpPr/>
          <p:nvPr/>
        </p:nvGrpSpPr>
        <p:grpSpPr>
          <a:xfrm>
            <a:off x="9779474" y="1734341"/>
            <a:ext cx="2285003" cy="4655048"/>
            <a:chOff x="9588714" y="1666194"/>
            <a:chExt cx="2241039" cy="4565481"/>
          </a:xfrm>
        </p:grpSpPr>
        <p:sp>
          <p:nvSpPr>
            <p:cNvPr id="154" name="Rectangle 153"/>
            <p:cNvSpPr/>
            <p:nvPr/>
          </p:nvSpPr>
          <p:spPr>
            <a:xfrm>
              <a:off x="10329146" y="5903763"/>
              <a:ext cx="1500607" cy="327912"/>
            </a:xfrm>
            <a:prstGeom prst="rect">
              <a:avLst/>
            </a:prstGeom>
          </p:spPr>
          <p:txBody>
            <a:bodyPr wrap="none" lIns="0" tIns="0" rIns="0" bIns="0" anchor="ctr">
              <a:noAutofit/>
            </a:bodyPr>
            <a:lstStyle/>
            <a:p>
              <a:pPr defTabSz="932357">
                <a:lnSpc>
                  <a:spcPct val="90000"/>
                </a:lnSpc>
                <a:defRPr/>
              </a:pPr>
              <a:r>
                <a:rPr lang="en-US" sz="2448" kern="0">
                  <a:latin typeface="Segoe UI"/>
                </a:rPr>
                <a:t>Action</a:t>
              </a:r>
            </a:p>
          </p:txBody>
        </p:sp>
        <p:sp>
          <p:nvSpPr>
            <p:cNvPr id="158" name="Freeform 157"/>
            <p:cNvSpPr/>
            <p:nvPr/>
          </p:nvSpPr>
          <p:spPr bwMode="auto">
            <a:xfrm flipH="1">
              <a:off x="9588714" y="1666194"/>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932357">
                <a:defRPr/>
              </a:pPr>
              <a:endParaRPr lang="en-US" sz="1836" kern="0">
                <a:latin typeface="Segoe UI"/>
              </a:endParaRPr>
            </a:p>
          </p:txBody>
        </p:sp>
        <p:sp>
          <p:nvSpPr>
            <p:cNvPr id="160" name="TextBox 159"/>
            <p:cNvSpPr txBox="1"/>
            <p:nvPr/>
          </p:nvSpPr>
          <p:spPr>
            <a:xfrm>
              <a:off x="10381650" y="1978779"/>
              <a:ext cx="1090058" cy="461695"/>
            </a:xfrm>
            <a:prstGeom prst="rect">
              <a:avLst/>
            </a:prstGeom>
            <a:noFill/>
          </p:spPr>
          <p:txBody>
            <a:bodyPr wrap="square" lIns="186442" tIns="149153" rIns="186442" bIns="149153" rtlCol="0">
              <a:spAutoFit/>
            </a:bodyPr>
            <a:lstStyle/>
            <a:p>
              <a:pPr defTabSz="950876">
                <a:lnSpc>
                  <a:spcPct val="90000"/>
                </a:lnSpc>
                <a:spcBef>
                  <a:spcPct val="0"/>
                </a:spcBef>
                <a:spcAft>
                  <a:spcPts val="612"/>
                </a:spcAft>
                <a:defRPr/>
              </a:pPr>
              <a:r>
                <a:rPr lang="en-US" sz="1224" kern="0" spc="-31">
                  <a:latin typeface="Segoe UI"/>
                  <a:cs typeface="Segoe UI Semilight" panose="020B0402040204020203" pitchFamily="34" charset="0"/>
                </a:rPr>
                <a:t>People</a:t>
              </a:r>
            </a:p>
          </p:txBody>
        </p:sp>
        <p:sp>
          <p:nvSpPr>
            <p:cNvPr id="161" name="TextBox 160"/>
            <p:cNvSpPr txBox="1"/>
            <p:nvPr/>
          </p:nvSpPr>
          <p:spPr>
            <a:xfrm>
              <a:off x="10650439" y="5204330"/>
              <a:ext cx="868271" cy="332543"/>
            </a:xfrm>
            <a:prstGeom prst="rect">
              <a:avLst/>
            </a:prstGeom>
            <a:noFill/>
          </p:spPr>
          <p:txBody>
            <a:bodyPr wrap="square" lIns="0" tIns="0" rIns="0" bIns="0" rtlCol="0">
              <a:spAutoFit/>
            </a:bodyPr>
            <a:lstStyle/>
            <a:p>
              <a:pPr defTabSz="950876">
                <a:lnSpc>
                  <a:spcPct val="90000"/>
                </a:lnSpc>
                <a:spcBef>
                  <a:spcPct val="0"/>
                </a:spcBef>
                <a:spcAft>
                  <a:spcPts val="612"/>
                </a:spcAft>
                <a:defRPr/>
              </a:pPr>
              <a:r>
                <a:rPr lang="en-US" sz="1224" kern="0" spc="-31">
                  <a:latin typeface="Segoe UI"/>
                  <a:cs typeface="Segoe UI Semilight" panose="020B0402040204020203" pitchFamily="34" charset="0"/>
                </a:rPr>
                <a:t>Automated </a:t>
              </a:r>
              <a:br>
                <a:rPr lang="en-US" sz="1224" kern="0" spc="-31">
                  <a:latin typeface="Segoe UI"/>
                  <a:cs typeface="Segoe UI Semilight" panose="020B0402040204020203" pitchFamily="34" charset="0"/>
                </a:rPr>
              </a:br>
              <a:r>
                <a:rPr lang="en-US" sz="1224" kern="0" spc="-31">
                  <a:latin typeface="Segoe UI"/>
                  <a:cs typeface="Segoe UI Semilight" panose="020B0402040204020203" pitchFamily="34" charset="0"/>
                </a:rPr>
                <a:t>systems</a:t>
              </a:r>
            </a:p>
          </p:txBody>
        </p:sp>
        <p:grpSp>
          <p:nvGrpSpPr>
            <p:cNvPr id="162" name="Group 161"/>
            <p:cNvGrpSpPr/>
            <p:nvPr/>
          </p:nvGrpSpPr>
          <p:grpSpPr>
            <a:xfrm>
              <a:off x="9984119" y="2016920"/>
              <a:ext cx="377227" cy="385340"/>
              <a:chOff x="6112510" y="6954657"/>
              <a:chExt cx="1181100" cy="1206500"/>
            </a:xfrm>
            <a:solidFill>
              <a:srgbClr val="0078D7"/>
            </a:solidFill>
          </p:grpSpPr>
          <p:sp>
            <p:nvSpPr>
              <p:cNvPr id="163"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64"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65"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66"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grpSp>
        <p:grpSp>
          <p:nvGrpSpPr>
            <p:cNvPr id="167" name="Group 166"/>
            <p:cNvGrpSpPr/>
            <p:nvPr/>
          </p:nvGrpSpPr>
          <p:grpSpPr>
            <a:xfrm>
              <a:off x="10034296" y="5129436"/>
              <a:ext cx="385751" cy="482188"/>
              <a:chOff x="2954338" y="6831013"/>
              <a:chExt cx="1041400" cy="1301750"/>
            </a:xfrm>
            <a:solidFill>
              <a:srgbClr val="0078D7"/>
            </a:solidFill>
          </p:grpSpPr>
          <p:sp>
            <p:nvSpPr>
              <p:cNvPr id="168"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69"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grpSp>
        <p:grpSp>
          <p:nvGrpSpPr>
            <p:cNvPr id="170" name="Group 169"/>
            <p:cNvGrpSpPr/>
            <p:nvPr/>
          </p:nvGrpSpPr>
          <p:grpSpPr>
            <a:xfrm>
              <a:off x="9872701" y="3060921"/>
              <a:ext cx="1878892" cy="1542780"/>
              <a:chOff x="9910801" y="2434267"/>
              <a:chExt cx="1878892" cy="1542780"/>
            </a:xfrm>
          </p:grpSpPr>
          <p:sp>
            <p:nvSpPr>
              <p:cNvPr id="171" name="TextBox 170"/>
              <p:cNvSpPr txBox="1"/>
              <p:nvPr/>
            </p:nvSpPr>
            <p:spPr>
              <a:xfrm>
                <a:off x="9910801" y="3234749"/>
                <a:ext cx="1090057" cy="461695"/>
              </a:xfrm>
              <a:prstGeom prst="rect">
                <a:avLst/>
              </a:prstGeom>
              <a:noFill/>
            </p:spPr>
            <p:txBody>
              <a:bodyPr wrap="square" lIns="186442" tIns="149153" rIns="186442" bIns="149153" rtlCol="0">
                <a:spAutoFit/>
              </a:bodyPr>
              <a:lstStyle/>
              <a:p>
                <a:pPr defTabSz="950876">
                  <a:lnSpc>
                    <a:spcPct val="90000"/>
                  </a:lnSpc>
                  <a:spcBef>
                    <a:spcPct val="0"/>
                  </a:spcBef>
                  <a:spcAft>
                    <a:spcPts val="612"/>
                  </a:spcAft>
                  <a:defRPr/>
                </a:pPr>
                <a:r>
                  <a:rPr lang="en-US" sz="1224" kern="0" spc="-31">
                    <a:latin typeface="Segoe UI"/>
                    <a:cs typeface="Segoe UI Semilight" panose="020B0402040204020203" pitchFamily="34" charset="0"/>
                  </a:rPr>
                  <a:t>Apps</a:t>
                </a:r>
              </a:p>
            </p:txBody>
          </p:sp>
          <p:grpSp>
            <p:nvGrpSpPr>
              <p:cNvPr id="172" name="Group 171"/>
              <p:cNvGrpSpPr/>
              <p:nvPr/>
            </p:nvGrpSpPr>
            <p:grpSpPr>
              <a:xfrm>
                <a:off x="10012430" y="2917883"/>
                <a:ext cx="462396" cy="357669"/>
                <a:chOff x="5007615" y="2323753"/>
                <a:chExt cx="649029" cy="502032"/>
              </a:xfrm>
              <a:solidFill>
                <a:srgbClr val="0078D7"/>
              </a:solidFill>
            </p:grpSpPr>
            <p:sp>
              <p:nvSpPr>
                <p:cNvPr id="182" name="Freeform 181"/>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3233" tIns="46617" rIns="93233" bIns="46617" numCol="1" anchor="t" anchorCtr="0" compatLnSpc="1">
                  <a:prstTxWarp prst="textNoShape">
                    <a:avLst/>
                  </a:prstTxWarp>
                  <a:noAutofit/>
                </a:bodyPr>
                <a:lstStyle/>
                <a:p>
                  <a:pPr defTabSz="932357">
                    <a:defRPr/>
                  </a:pPr>
                  <a:endParaRPr lang="en-US" sz="1836" kern="0">
                    <a:latin typeface="Segoe UI"/>
                  </a:endParaRPr>
                </a:p>
              </p:txBody>
            </p:sp>
            <p:sp>
              <p:nvSpPr>
                <p:cNvPr id="183" name="Freeform 182"/>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noAutofit/>
                </a:bodyPr>
                <a:lstStyle/>
                <a:p>
                  <a:pPr defTabSz="932357">
                    <a:defRPr/>
                  </a:pPr>
                  <a:endParaRPr lang="en-US" sz="1836" kern="0">
                    <a:latin typeface="Segoe UI"/>
                  </a:endParaRPr>
                </a:p>
              </p:txBody>
            </p:sp>
          </p:grpSp>
          <p:grpSp>
            <p:nvGrpSpPr>
              <p:cNvPr id="173" name="Group 172"/>
              <p:cNvGrpSpPr/>
              <p:nvPr/>
            </p:nvGrpSpPr>
            <p:grpSpPr>
              <a:xfrm>
                <a:off x="10486805" y="2434267"/>
                <a:ext cx="1302888" cy="1542780"/>
                <a:chOff x="10486805" y="2923046"/>
                <a:chExt cx="1302888" cy="1542780"/>
              </a:xfrm>
            </p:grpSpPr>
            <p:sp>
              <p:nvSpPr>
                <p:cNvPr id="174" name="Rectangle 173"/>
                <p:cNvSpPr/>
                <p:nvPr/>
              </p:nvSpPr>
              <p:spPr bwMode="auto">
                <a:xfrm>
                  <a:off x="10802824" y="2923046"/>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fontAlgn="base">
                    <a:lnSpc>
                      <a:spcPct val="90000"/>
                    </a:lnSpc>
                    <a:spcBef>
                      <a:spcPct val="0"/>
                    </a:spcBef>
                    <a:spcAft>
                      <a:spcPct val="0"/>
                    </a:spcAft>
                    <a:defRPr/>
                  </a:pPr>
                  <a:endParaRPr lang="en-US" sz="2448" kern="0">
                    <a:latin typeface="Segoe UI"/>
                    <a:ea typeface="Segoe UI" pitchFamily="34" charset="0"/>
                    <a:cs typeface="Segoe UI" pitchFamily="34" charset="0"/>
                  </a:endParaRPr>
                </a:p>
              </p:txBody>
            </p:sp>
            <p:sp>
              <p:nvSpPr>
                <p:cNvPr id="175" name="TextBox 174"/>
                <p:cNvSpPr txBox="1"/>
                <p:nvPr/>
              </p:nvSpPr>
              <p:spPr>
                <a:xfrm>
                  <a:off x="11212737" y="3022354"/>
                  <a:ext cx="473389" cy="161808"/>
                </a:xfrm>
                <a:prstGeom prst="rect">
                  <a:avLst/>
                </a:prstGeom>
                <a:noFill/>
              </p:spPr>
              <p:txBody>
                <a:bodyPr wrap="square" lIns="0" tIns="0" rIns="0" bIns="0" rtlCol="0">
                  <a:spAutoFit/>
                </a:bodyPr>
                <a:lstStyle/>
                <a:p>
                  <a:pPr defTabSz="950876">
                    <a:spcBef>
                      <a:spcPct val="0"/>
                    </a:spcBef>
                    <a:spcAft>
                      <a:spcPts val="612"/>
                    </a:spcAft>
                    <a:defRPr/>
                  </a:pPr>
                  <a:r>
                    <a:rPr lang="en-US" sz="1072" kern="0">
                      <a:latin typeface="Segoe UI"/>
                      <a:cs typeface="Segoe UI Semilight" panose="020B0402040204020203" pitchFamily="34" charset="0"/>
                    </a:rPr>
                    <a:t>Web</a:t>
                  </a:r>
                </a:p>
              </p:txBody>
            </p:sp>
            <p:sp>
              <p:nvSpPr>
                <p:cNvPr id="176" name="TextBox 175"/>
                <p:cNvSpPr txBox="1"/>
                <p:nvPr/>
              </p:nvSpPr>
              <p:spPr>
                <a:xfrm>
                  <a:off x="11212737" y="3571986"/>
                  <a:ext cx="473389" cy="161808"/>
                </a:xfrm>
                <a:prstGeom prst="rect">
                  <a:avLst/>
                </a:prstGeom>
                <a:noFill/>
              </p:spPr>
              <p:txBody>
                <a:bodyPr wrap="square" lIns="0" tIns="0" rIns="0" bIns="0" rtlCol="0">
                  <a:spAutoFit/>
                </a:bodyPr>
                <a:lstStyle/>
                <a:p>
                  <a:pPr defTabSz="950876">
                    <a:spcBef>
                      <a:spcPct val="0"/>
                    </a:spcBef>
                    <a:spcAft>
                      <a:spcPts val="612"/>
                    </a:spcAft>
                    <a:defRPr/>
                  </a:pPr>
                  <a:r>
                    <a:rPr lang="en-US" sz="1072" kern="0">
                      <a:latin typeface="Segoe UI"/>
                      <a:cs typeface="Segoe UI Semilight" panose="020B0402040204020203" pitchFamily="34" charset="0"/>
                    </a:rPr>
                    <a:t>Mobile</a:t>
                  </a:r>
                </a:p>
              </p:txBody>
            </p:sp>
            <p:sp>
              <p:nvSpPr>
                <p:cNvPr id="177" name="TextBox 176"/>
                <p:cNvSpPr txBox="1"/>
                <p:nvPr/>
              </p:nvSpPr>
              <p:spPr>
                <a:xfrm>
                  <a:off x="11212737" y="4160203"/>
                  <a:ext cx="473389" cy="161808"/>
                </a:xfrm>
                <a:prstGeom prst="rect">
                  <a:avLst/>
                </a:prstGeom>
                <a:noFill/>
              </p:spPr>
              <p:txBody>
                <a:bodyPr wrap="square" lIns="0" tIns="0" rIns="0" bIns="0" rtlCol="0">
                  <a:spAutoFit/>
                </a:bodyPr>
                <a:lstStyle/>
                <a:p>
                  <a:pPr defTabSz="950876">
                    <a:spcBef>
                      <a:spcPct val="0"/>
                    </a:spcBef>
                    <a:spcAft>
                      <a:spcPts val="612"/>
                    </a:spcAft>
                    <a:defRPr/>
                  </a:pPr>
                  <a:r>
                    <a:rPr lang="en-US" sz="1072" kern="0">
                      <a:latin typeface="Segoe UI"/>
                      <a:cs typeface="Segoe UI Semilight" panose="020B0402040204020203" pitchFamily="34" charset="0"/>
                    </a:rPr>
                    <a:t>Bots</a:t>
                  </a:r>
                </a:p>
              </p:txBody>
            </p:sp>
            <p:sp>
              <p:nvSpPr>
                <p:cNvPr id="178" name="Freeform 177"/>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93233" tIns="46617" rIns="93233" bIns="46617" numCol="1" anchor="t" anchorCtr="0" compatLnSpc="1">
                  <a:prstTxWarp prst="textNoShape">
                    <a:avLst/>
                  </a:prstTxWarp>
                  <a:noAutofit/>
                </a:bodyPr>
                <a:lstStyle/>
                <a:p>
                  <a:pPr defTabSz="932357">
                    <a:defRPr/>
                  </a:pPr>
                  <a:endParaRPr lang="en-US" sz="1836" kern="0">
                    <a:latin typeface="Segoe UI"/>
                  </a:endParaRPr>
                </a:p>
              </p:txBody>
            </p:sp>
            <p:sp>
              <p:nvSpPr>
                <p:cNvPr id="179" name="Freeform 178"/>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93233" tIns="46617" rIns="93233" bIns="46617" numCol="1" anchor="t" anchorCtr="0" compatLnSpc="1">
                  <a:prstTxWarp prst="textNoShape">
                    <a:avLst/>
                  </a:prstTxWarp>
                  <a:noAutofit/>
                </a:bodyPr>
                <a:lstStyle/>
                <a:p>
                  <a:pPr defTabSz="932357">
                    <a:defRPr/>
                  </a:pPr>
                  <a:endParaRPr lang="en-US" sz="1836" kern="0">
                    <a:latin typeface="Segoe UI"/>
                  </a:endParaRPr>
                </a:p>
              </p:txBody>
            </p:sp>
            <p:sp>
              <p:nvSpPr>
                <p:cNvPr id="180" name="Freeform 179"/>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fontAlgn="base">
                    <a:lnSpc>
                      <a:spcPct val="90000"/>
                    </a:lnSpc>
                    <a:spcBef>
                      <a:spcPct val="0"/>
                    </a:spcBef>
                    <a:spcAft>
                      <a:spcPct val="0"/>
                    </a:spcAft>
                    <a:defRPr/>
                  </a:pPr>
                  <a:endParaRPr lang="en-US" sz="2448" kern="0">
                    <a:latin typeface="Segoe UI"/>
                    <a:ea typeface="Segoe UI" pitchFamily="34" charset="0"/>
                    <a:cs typeface="Segoe UI" pitchFamily="34" charset="0"/>
                  </a:endParaRPr>
                </a:p>
              </p:txBody>
            </p:sp>
            <p:cxnSp>
              <p:nvCxnSpPr>
                <p:cNvPr id="181" name="Straight Connector 180"/>
                <p:cNvCxnSpPr/>
                <p:nvPr/>
              </p:nvCxnSpPr>
              <p:spPr>
                <a:xfrm flipH="1">
                  <a:off x="10486805" y="3605293"/>
                  <a:ext cx="308472" cy="0"/>
                </a:xfrm>
                <a:prstGeom prst="line">
                  <a:avLst/>
                </a:prstGeom>
                <a:noFill/>
                <a:ln w="9525" cap="flat" cmpd="sng" algn="ctr">
                  <a:solidFill>
                    <a:srgbClr val="FFFFFF">
                      <a:lumMod val="65000"/>
                    </a:srgbClr>
                  </a:solidFill>
                  <a:prstDash val="solid"/>
                  <a:headEnd type="none" w="med" len="med"/>
                  <a:tailEnd type="none" w="med" len="med"/>
                </a:ln>
                <a:effectLst/>
              </p:spPr>
            </p:cxnSp>
          </p:grpSp>
        </p:grpSp>
      </p:grpSp>
      <p:grpSp>
        <p:nvGrpSpPr>
          <p:cNvPr id="29" name="Group 28">
            <a:extLst>
              <a:ext uri="{FF2B5EF4-FFF2-40B4-BE49-F238E27FC236}">
                <a16:creationId xmlns:a16="http://schemas.microsoft.com/office/drawing/2014/main" id="{AA4004A0-264B-4EFC-88E4-FECC236060F8}"/>
              </a:ext>
            </a:extLst>
          </p:cNvPr>
          <p:cNvGrpSpPr/>
          <p:nvPr/>
        </p:nvGrpSpPr>
        <p:grpSpPr>
          <a:xfrm>
            <a:off x="2061631" y="1725016"/>
            <a:ext cx="2424081" cy="4589723"/>
            <a:chOff x="2061631" y="1725016"/>
            <a:chExt cx="2424081" cy="4589723"/>
          </a:xfrm>
        </p:grpSpPr>
        <p:sp>
          <p:nvSpPr>
            <p:cNvPr id="131" name="Rectangle 130"/>
            <p:cNvSpPr/>
            <p:nvPr/>
          </p:nvSpPr>
          <p:spPr bwMode="auto">
            <a:xfrm>
              <a:off x="2231551" y="1725016"/>
              <a:ext cx="1771444" cy="4269544"/>
            </a:xfrm>
            <a:prstGeom prst="rect">
              <a:avLst/>
            </a:prstGeom>
            <a:solidFill>
              <a:srgbClr val="0078D7"/>
            </a:solidFill>
            <a:ln w="3175">
              <a:noFill/>
            </a:ln>
            <a:effectLst/>
          </p:spPr>
          <p:txBody>
            <a:bodyPr spcFirstLastPara="0" vert="horz" wrap="square" lIns="18640" tIns="93233" rIns="18640" bIns="93194" numCol="1" spcCol="1270" anchor="t" anchorCtr="0">
              <a:noAutofit/>
            </a:bodyPr>
            <a:lstStyle/>
            <a:p>
              <a:pPr algn="ctr" defTabSz="739250">
                <a:spcBef>
                  <a:spcPct val="0"/>
                </a:spcBef>
                <a:spcAft>
                  <a:spcPct val="35000"/>
                </a:spcAft>
                <a:defRPr/>
              </a:pPr>
              <a:r>
                <a:rPr lang="en-US" sz="1428" kern="0">
                  <a:solidFill>
                    <a:schemeClr val="bg1"/>
                  </a:solidFill>
                  <a:latin typeface="Segoe UI"/>
                  <a:cs typeface="Segoe UI Semibold" panose="020B0702040204020203" pitchFamily="34" charset="0"/>
                </a:rPr>
                <a:t>Information Management</a:t>
              </a:r>
            </a:p>
          </p:txBody>
        </p:sp>
        <p:sp>
          <p:nvSpPr>
            <p:cNvPr id="138" name="Rectangle 137"/>
            <p:cNvSpPr/>
            <p:nvPr/>
          </p:nvSpPr>
          <p:spPr>
            <a:xfrm>
              <a:off x="2768755" y="4117286"/>
              <a:ext cx="1295950" cy="265009"/>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Event Hubs</a:t>
              </a:r>
              <a:endParaRPr lang="en-US" sz="1122" kern="0">
                <a:solidFill>
                  <a:schemeClr val="bg1"/>
                </a:solidFill>
                <a:latin typeface="Segoe UI"/>
              </a:endParaRPr>
            </a:p>
          </p:txBody>
        </p:sp>
        <p:cxnSp>
          <p:nvCxnSpPr>
            <p:cNvPr id="146" name="Straight Connector 145"/>
            <p:cNvCxnSpPr/>
            <p:nvPr/>
          </p:nvCxnSpPr>
          <p:spPr>
            <a:xfrm>
              <a:off x="2061631" y="6222835"/>
              <a:ext cx="2424081"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nvGrpSpPr>
            <p:cNvPr id="147" name="Group 146"/>
            <p:cNvGrpSpPr/>
            <p:nvPr/>
          </p:nvGrpSpPr>
          <p:grpSpPr>
            <a:xfrm rot="13500000">
              <a:off x="4290311" y="6131063"/>
              <a:ext cx="185059" cy="182293"/>
              <a:chOff x="459235" y="5929704"/>
              <a:chExt cx="292608" cy="288235"/>
            </a:xfrm>
            <a:solidFill>
              <a:srgbClr val="FFFFFF">
                <a:lumMod val="85000"/>
              </a:srgbClr>
            </a:solidFill>
          </p:grpSpPr>
          <p:cxnSp>
            <p:nvCxnSpPr>
              <p:cNvPr id="148" name="Straight Connector 147"/>
              <p:cNvCxnSpPr/>
              <p:nvPr/>
            </p:nvCxnSpPr>
            <p:spPr>
              <a:xfrm>
                <a:off x="469386" y="5929704"/>
                <a:ext cx="0" cy="288235"/>
              </a:xfrm>
              <a:prstGeom prst="line">
                <a:avLst/>
              </a:prstGeom>
              <a:solidFill>
                <a:srgbClr val="FFFFFF">
                  <a:lumMod val="85000"/>
                </a:srgbClr>
              </a:solidFill>
              <a:ln w="28575" cap="flat" cmpd="sng" algn="ctr">
                <a:solidFill>
                  <a:schemeClr val="tx1"/>
                </a:solidFill>
                <a:prstDash val="solid"/>
                <a:headEnd type="none"/>
                <a:tailEnd type="none"/>
              </a:ln>
              <a:effectLst/>
            </p:spPr>
          </p:cxnSp>
          <p:cxnSp>
            <p:nvCxnSpPr>
              <p:cNvPr id="149" name="Straight Connector 148"/>
              <p:cNvCxnSpPr/>
              <p:nvPr/>
            </p:nvCxnSpPr>
            <p:spPr>
              <a:xfrm>
                <a:off x="459235" y="6205766"/>
                <a:ext cx="292608"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sp>
          <p:nvSpPr>
            <p:cNvPr id="186" name="Rectangle 185"/>
            <p:cNvSpPr/>
            <p:nvPr/>
          </p:nvSpPr>
          <p:spPr>
            <a:xfrm>
              <a:off x="2767030" y="3428615"/>
              <a:ext cx="1295950" cy="265009"/>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Data Catalog</a:t>
              </a:r>
            </a:p>
          </p:txBody>
        </p:sp>
        <p:grpSp>
          <p:nvGrpSpPr>
            <p:cNvPr id="187" name="Group 186"/>
            <p:cNvGrpSpPr/>
            <p:nvPr/>
          </p:nvGrpSpPr>
          <p:grpSpPr>
            <a:xfrm>
              <a:off x="2386308" y="3279762"/>
              <a:ext cx="407544" cy="433524"/>
              <a:chOff x="3232150" y="382588"/>
              <a:chExt cx="5727700" cy="6092825"/>
            </a:xfrm>
            <a:solidFill>
              <a:srgbClr val="FFFFFF"/>
            </a:solidFill>
          </p:grpSpPr>
          <p:sp>
            <p:nvSpPr>
              <p:cNvPr id="188"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89"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90"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grpSp>
        <p:sp>
          <p:nvSpPr>
            <p:cNvPr id="198" name="Rectangle 197"/>
            <p:cNvSpPr/>
            <p:nvPr/>
          </p:nvSpPr>
          <p:spPr>
            <a:xfrm>
              <a:off x="2775599" y="2698555"/>
              <a:ext cx="1295950" cy="265009"/>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Data Factory </a:t>
              </a:r>
              <a:endParaRPr lang="en-US" sz="1122" kern="0">
                <a:solidFill>
                  <a:schemeClr val="bg1"/>
                </a:solidFill>
                <a:latin typeface="Segoe UI"/>
              </a:endParaRPr>
            </a:p>
          </p:txBody>
        </p:sp>
        <p:sp>
          <p:nvSpPr>
            <p:cNvPr id="238" name="Freeform 237"/>
            <p:cNvSpPr/>
            <p:nvPr/>
          </p:nvSpPr>
          <p:spPr bwMode="auto">
            <a:xfrm>
              <a:off x="2382222" y="2550820"/>
              <a:ext cx="380255" cy="399596"/>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33" tIns="46617" rIns="93233" bIns="46617" numCol="1" spcCol="0" rtlCol="0" fromWordArt="0" anchor="ctr" anchorCtr="0" forceAA="0" compatLnSpc="1">
              <a:prstTxWarp prst="textNoShape">
                <a:avLst/>
              </a:prstTxWarp>
              <a:noAutofit/>
            </a:bodyPr>
            <a:lstStyle/>
            <a:p>
              <a:pPr algn="ctr" defTabSz="950784" fontAlgn="base">
                <a:spcBef>
                  <a:spcPct val="0"/>
                </a:spcBef>
                <a:spcAft>
                  <a:spcPct val="0"/>
                </a:spcAft>
                <a:defRPr/>
              </a:pPr>
              <a:endParaRPr lang="en-US" sz="2448" kern="0">
                <a:latin typeface="Segoe UI"/>
                <a:ea typeface="Segoe UI" pitchFamily="34" charset="0"/>
                <a:cs typeface="Segoe UI" pitchFamily="34" charset="0"/>
              </a:endParaRPr>
            </a:p>
          </p:txBody>
        </p:sp>
        <p:sp>
          <p:nvSpPr>
            <p:cNvPr id="239" name="Freeform 238"/>
            <p:cNvSpPr/>
            <p:nvPr/>
          </p:nvSpPr>
          <p:spPr bwMode="auto">
            <a:xfrm>
              <a:off x="2402944" y="4057478"/>
              <a:ext cx="359197" cy="375888"/>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33" tIns="46617" rIns="93233" bIns="46617" numCol="1" spcCol="0" rtlCol="0" fromWordArt="0" anchor="ctr" anchorCtr="0" forceAA="0" compatLnSpc="1">
              <a:prstTxWarp prst="textNoShape">
                <a:avLst/>
              </a:prstTxWarp>
              <a:noAutofit/>
            </a:bodyPr>
            <a:lstStyle/>
            <a:p>
              <a:pPr algn="ctr" defTabSz="950784" fontAlgn="base">
                <a:spcBef>
                  <a:spcPct val="0"/>
                </a:spcBef>
                <a:spcAft>
                  <a:spcPct val="0"/>
                </a:spcAft>
                <a:defRPr/>
              </a:pPr>
              <a:endParaRPr lang="en-US" sz="2448" kern="0">
                <a:latin typeface="Segoe UI"/>
                <a:ea typeface="Segoe UI" pitchFamily="34" charset="0"/>
                <a:cs typeface="Segoe UI" pitchFamily="34" charset="0"/>
              </a:endParaRPr>
            </a:p>
          </p:txBody>
        </p:sp>
      </p:grpSp>
      <p:grpSp>
        <p:nvGrpSpPr>
          <p:cNvPr id="31" name="Group 30">
            <a:extLst>
              <a:ext uri="{FF2B5EF4-FFF2-40B4-BE49-F238E27FC236}">
                <a16:creationId xmlns:a16="http://schemas.microsoft.com/office/drawing/2014/main" id="{34F37609-1561-4E0C-8948-6762942EF820}"/>
              </a:ext>
            </a:extLst>
          </p:cNvPr>
          <p:cNvGrpSpPr/>
          <p:nvPr/>
        </p:nvGrpSpPr>
        <p:grpSpPr>
          <a:xfrm>
            <a:off x="5172366" y="1725017"/>
            <a:ext cx="2845263" cy="4685550"/>
            <a:chOff x="5173173" y="1725017"/>
            <a:chExt cx="2845263" cy="4685550"/>
          </a:xfrm>
        </p:grpSpPr>
        <p:grpSp>
          <p:nvGrpSpPr>
            <p:cNvPr id="30" name="Group 29">
              <a:extLst>
                <a:ext uri="{FF2B5EF4-FFF2-40B4-BE49-F238E27FC236}">
                  <a16:creationId xmlns:a16="http://schemas.microsoft.com/office/drawing/2014/main" id="{BF885EE4-55A9-482C-BEED-884483882D77}"/>
                </a:ext>
              </a:extLst>
            </p:cNvPr>
            <p:cNvGrpSpPr/>
            <p:nvPr/>
          </p:nvGrpSpPr>
          <p:grpSpPr>
            <a:xfrm>
              <a:off x="6019975" y="1725017"/>
              <a:ext cx="1998461" cy="4269545"/>
              <a:chOff x="6019975" y="1725017"/>
              <a:chExt cx="1998461" cy="4269545"/>
            </a:xfrm>
          </p:grpSpPr>
          <p:sp>
            <p:nvSpPr>
              <p:cNvPr id="133" name="Rectangle 132"/>
              <p:cNvSpPr/>
              <p:nvPr/>
            </p:nvSpPr>
            <p:spPr bwMode="auto">
              <a:xfrm>
                <a:off x="6019975" y="1725017"/>
                <a:ext cx="1771443" cy="4269545"/>
              </a:xfrm>
              <a:prstGeom prst="rect">
                <a:avLst/>
              </a:prstGeom>
              <a:solidFill>
                <a:srgbClr val="0078D7"/>
              </a:solidFill>
              <a:ln w="3175">
                <a:noFill/>
              </a:ln>
              <a:effectLst/>
            </p:spPr>
            <p:txBody>
              <a:bodyPr spcFirstLastPara="0" vert="horz" wrap="square" lIns="18640" tIns="93233" rIns="18640" bIns="93194" numCol="1" spcCol="1270" anchor="t" anchorCtr="0">
                <a:noAutofit/>
              </a:bodyPr>
              <a:lstStyle/>
              <a:p>
                <a:pPr algn="ctr" defTabSz="739250">
                  <a:spcBef>
                    <a:spcPct val="0"/>
                  </a:spcBef>
                  <a:spcAft>
                    <a:spcPct val="35000"/>
                  </a:spcAft>
                  <a:defRPr/>
                </a:pPr>
                <a:r>
                  <a:rPr lang="en-US" sz="1428" kern="0">
                    <a:solidFill>
                      <a:schemeClr val="bg1"/>
                    </a:solidFill>
                    <a:latin typeface="Segoe UI"/>
                    <a:cs typeface="Segoe UI Semibold" panose="020B0702040204020203" pitchFamily="34" charset="0"/>
                  </a:rPr>
                  <a:t>Machine Learning and Analytics</a:t>
                </a:r>
              </a:p>
            </p:txBody>
          </p:sp>
          <p:sp>
            <p:nvSpPr>
              <p:cNvPr id="139" name="Rectangle 138"/>
              <p:cNvSpPr/>
              <p:nvPr/>
            </p:nvSpPr>
            <p:spPr>
              <a:xfrm>
                <a:off x="6724673" y="4039030"/>
                <a:ext cx="1293761" cy="610360"/>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HDInsight </a:t>
                </a:r>
              </a:p>
              <a:p>
                <a:pPr defTabSz="932357">
                  <a:defRPr/>
                </a:pPr>
                <a:r>
                  <a:rPr lang="en-US" sz="1122" kern="0">
                    <a:solidFill>
                      <a:schemeClr val="bg1"/>
                    </a:solidFill>
                    <a:latin typeface="Segoe UI"/>
                    <a:cs typeface="Segoe UI Semilight" panose="020B0402040204020203" pitchFamily="34" charset="0"/>
                  </a:rPr>
                  <a:t>(Hadoop </a:t>
                </a:r>
                <a:br>
                  <a:rPr lang="en-US" sz="1122" kern="0">
                    <a:solidFill>
                      <a:schemeClr val="bg1"/>
                    </a:solidFill>
                    <a:latin typeface="Segoe UI"/>
                    <a:cs typeface="Segoe UI Semilight" panose="020B0402040204020203" pitchFamily="34" charset="0"/>
                  </a:rPr>
                </a:br>
                <a:r>
                  <a:rPr lang="en-US" sz="1122" kern="0">
                    <a:solidFill>
                      <a:schemeClr val="bg1"/>
                    </a:solidFill>
                    <a:latin typeface="Segoe UI"/>
                    <a:cs typeface="Segoe UI Semilight" panose="020B0402040204020203" pitchFamily="34" charset="0"/>
                  </a:rPr>
                  <a:t>and Spark)</a:t>
                </a:r>
              </a:p>
            </p:txBody>
          </p:sp>
          <p:sp>
            <p:nvSpPr>
              <p:cNvPr id="140" name="Rectangle 139"/>
              <p:cNvSpPr/>
              <p:nvPr/>
            </p:nvSpPr>
            <p:spPr>
              <a:xfrm>
                <a:off x="6724673" y="5003794"/>
                <a:ext cx="1293761" cy="437684"/>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Stream </a:t>
                </a:r>
              </a:p>
              <a:p>
                <a:pPr defTabSz="932357">
                  <a:defRPr/>
                </a:pPr>
                <a:r>
                  <a:rPr lang="en-US" sz="1122" kern="0">
                    <a:solidFill>
                      <a:schemeClr val="bg1"/>
                    </a:solidFill>
                    <a:latin typeface="Segoe UI"/>
                    <a:cs typeface="Segoe UI Semilight" panose="020B0402040204020203" pitchFamily="34" charset="0"/>
                  </a:rPr>
                  <a:t>Analytics</a:t>
                </a:r>
              </a:p>
            </p:txBody>
          </p:sp>
          <p:sp>
            <p:nvSpPr>
              <p:cNvPr id="192" name="Rectangle 191"/>
              <p:cNvSpPr/>
              <p:nvPr/>
            </p:nvSpPr>
            <p:spPr>
              <a:xfrm>
                <a:off x="6724673" y="3275602"/>
                <a:ext cx="1293763" cy="437684"/>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Data Lake Analytics</a:t>
                </a:r>
              </a:p>
            </p:txBody>
          </p:sp>
          <p:sp>
            <p:nvSpPr>
              <p:cNvPr id="199" name="Rectangle 198"/>
              <p:cNvSpPr/>
              <p:nvPr/>
            </p:nvSpPr>
            <p:spPr>
              <a:xfrm>
                <a:off x="6724672" y="2526987"/>
                <a:ext cx="1293763" cy="437684"/>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Machine Learning</a:t>
                </a:r>
              </a:p>
            </p:txBody>
          </p:sp>
        </p:grpSp>
        <p:grpSp>
          <p:nvGrpSpPr>
            <p:cNvPr id="13" name="Group 12">
              <a:extLst>
                <a:ext uri="{FF2B5EF4-FFF2-40B4-BE49-F238E27FC236}">
                  <a16:creationId xmlns:a16="http://schemas.microsoft.com/office/drawing/2014/main" id="{CCB53651-F5C9-42F8-9FA9-108D4D8D54E3}"/>
                </a:ext>
              </a:extLst>
            </p:cNvPr>
            <p:cNvGrpSpPr/>
            <p:nvPr/>
          </p:nvGrpSpPr>
          <p:grpSpPr>
            <a:xfrm>
              <a:off x="5173173" y="2530074"/>
              <a:ext cx="1590180" cy="3880493"/>
              <a:chOff x="5173173" y="2530074"/>
              <a:chExt cx="1590180" cy="3880493"/>
            </a:xfrm>
          </p:grpSpPr>
          <p:sp>
            <p:nvSpPr>
              <p:cNvPr id="145" name="Rectangle 144"/>
              <p:cNvSpPr/>
              <p:nvPr/>
            </p:nvSpPr>
            <p:spPr>
              <a:xfrm>
                <a:off x="5173173" y="6033861"/>
                <a:ext cx="1590180" cy="376706"/>
              </a:xfrm>
              <a:prstGeom prst="rect">
                <a:avLst/>
              </a:prstGeom>
            </p:spPr>
            <p:txBody>
              <a:bodyPr wrap="none" lIns="0" tIns="0" rIns="0" bIns="0" anchor="ctr">
                <a:spAutoFit/>
              </a:bodyPr>
              <a:lstStyle/>
              <a:p>
                <a:pPr algn="ctr" defTabSz="739250">
                  <a:spcBef>
                    <a:spcPct val="0"/>
                  </a:spcBef>
                  <a:spcAft>
                    <a:spcPct val="35000"/>
                  </a:spcAft>
                  <a:defRPr/>
                </a:pPr>
                <a:r>
                  <a:rPr lang="en-US" sz="2448" kern="0">
                    <a:latin typeface="Segoe UI"/>
                  </a:rPr>
                  <a:t>Intelligence</a:t>
                </a:r>
                <a:endParaRPr lang="en-US" sz="1836" b="1" kern="0" spc="-31">
                  <a:latin typeface="Segoe UI"/>
                  <a:cs typeface="Segoe UI Semilight" panose="020B0402040204020203" pitchFamily="34" charset="0"/>
                </a:endParaRPr>
              </a:p>
            </p:txBody>
          </p:sp>
          <p:grpSp>
            <p:nvGrpSpPr>
              <p:cNvPr id="193" name="Group 192"/>
              <p:cNvGrpSpPr/>
              <p:nvPr/>
            </p:nvGrpSpPr>
            <p:grpSpPr>
              <a:xfrm>
                <a:off x="6219906" y="3246348"/>
                <a:ext cx="381275" cy="498749"/>
                <a:chOff x="3473450" y="4579938"/>
                <a:chExt cx="1741488" cy="2278062"/>
              </a:xfrm>
              <a:solidFill>
                <a:srgbClr val="FFFFFF"/>
              </a:solidFill>
            </p:grpSpPr>
            <p:sp>
              <p:nvSpPr>
                <p:cNvPr id="194"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95"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97"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grpSp>
          <p:grpSp>
            <p:nvGrpSpPr>
              <p:cNvPr id="232" name="Group 231"/>
              <p:cNvGrpSpPr/>
              <p:nvPr/>
            </p:nvGrpSpPr>
            <p:grpSpPr>
              <a:xfrm>
                <a:off x="6102722" y="5006159"/>
                <a:ext cx="538345" cy="413551"/>
                <a:chOff x="1260022" y="5196402"/>
                <a:chExt cx="3273425" cy="2514600"/>
              </a:xfrm>
              <a:solidFill>
                <a:srgbClr val="FFFFFF"/>
              </a:solidFill>
            </p:grpSpPr>
            <p:sp>
              <p:nvSpPr>
                <p:cNvPr id="233" name="Freeform 232"/>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57">
                    <a:defRPr/>
                  </a:pPr>
                  <a:endParaRPr lang="en-US" sz="1836">
                    <a:latin typeface="Segoe UI"/>
                  </a:endParaRPr>
                </a:p>
              </p:txBody>
            </p:sp>
            <p:sp>
              <p:nvSpPr>
                <p:cNvPr id="234" name="Freeform 233"/>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57">
                    <a:defRPr/>
                  </a:pPr>
                  <a:endParaRPr lang="en-US" sz="1836">
                    <a:latin typeface="Segoe UI"/>
                  </a:endParaRPr>
                </a:p>
              </p:txBody>
            </p:sp>
            <p:sp>
              <p:nvSpPr>
                <p:cNvPr id="235" name="Freeform 234"/>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57">
                    <a:defRPr/>
                  </a:pPr>
                  <a:endParaRPr lang="en-US" sz="1836">
                    <a:latin typeface="Segoe UI"/>
                  </a:endParaRPr>
                </a:p>
              </p:txBody>
            </p:sp>
            <p:sp>
              <p:nvSpPr>
                <p:cNvPr id="236" name="Freeform 235"/>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57">
                    <a:defRPr/>
                  </a:pPr>
                  <a:endParaRPr lang="en-US" sz="1836">
                    <a:latin typeface="Segoe UI"/>
                  </a:endParaRPr>
                </a:p>
              </p:txBody>
            </p:sp>
          </p:grpSp>
          <p:sp>
            <p:nvSpPr>
              <p:cNvPr id="237" name="Freeform 236"/>
              <p:cNvSpPr>
                <a:spLocks/>
              </p:cNvSpPr>
              <p:nvPr/>
            </p:nvSpPr>
            <p:spPr bwMode="auto">
              <a:xfrm>
                <a:off x="6164528" y="4203764"/>
                <a:ext cx="485757" cy="367596"/>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93233" tIns="46617" rIns="93233" bIns="46617" numCol="1" anchor="t" anchorCtr="0" compatLnSpc="1">
                <a:prstTxWarp prst="textNoShape">
                  <a:avLst/>
                </a:prstTxWarp>
              </a:bodyPr>
              <a:lstStyle/>
              <a:p>
                <a:pPr defTabSz="932357">
                  <a:defRPr/>
                </a:pPr>
                <a:endParaRPr lang="en-US" sz="1632" kern="0">
                  <a:latin typeface="Segoe UI"/>
                </a:endParaRPr>
              </a:p>
            </p:txBody>
          </p:sp>
          <p:sp>
            <p:nvSpPr>
              <p:cNvPr id="240" name="Freeform 239"/>
              <p:cNvSpPr/>
              <p:nvPr/>
            </p:nvSpPr>
            <p:spPr bwMode="auto">
              <a:xfrm flipH="1">
                <a:off x="6216407" y="2530074"/>
                <a:ext cx="388274" cy="410890"/>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33" tIns="46617" rIns="93233" bIns="46617" numCol="1" spcCol="0" rtlCol="0" fromWordArt="0" anchor="ctr" anchorCtr="0" forceAA="0" compatLnSpc="1">
                <a:prstTxWarp prst="textNoShape">
                  <a:avLst/>
                </a:prstTxWarp>
                <a:noAutofit/>
              </a:bodyPr>
              <a:lstStyle/>
              <a:p>
                <a:pPr algn="ctr" defTabSz="950784" fontAlgn="base">
                  <a:spcBef>
                    <a:spcPct val="0"/>
                  </a:spcBef>
                  <a:spcAft>
                    <a:spcPct val="0"/>
                  </a:spcAft>
                  <a:defRPr/>
                </a:pPr>
                <a:endParaRPr lang="en-US" sz="2448" kern="0">
                  <a:latin typeface="Segoe UI"/>
                  <a:ea typeface="Segoe UI" pitchFamily="34" charset="0"/>
                  <a:cs typeface="Segoe UI" pitchFamily="34" charset="0"/>
                </a:endParaRPr>
              </a:p>
            </p:txBody>
          </p:sp>
        </p:grpSp>
      </p:grpSp>
      <p:grpSp>
        <p:nvGrpSpPr>
          <p:cNvPr id="4" name="Group 3"/>
          <p:cNvGrpSpPr/>
          <p:nvPr/>
        </p:nvGrpSpPr>
        <p:grpSpPr>
          <a:xfrm>
            <a:off x="4125762" y="1725015"/>
            <a:ext cx="2105877" cy="4269545"/>
            <a:chOff x="4043785" y="1657049"/>
            <a:chExt cx="2065359" cy="4187396"/>
          </a:xfrm>
        </p:grpSpPr>
        <p:sp>
          <p:nvSpPr>
            <p:cNvPr id="132" name="Rectangle 131"/>
            <p:cNvSpPr/>
            <p:nvPr/>
          </p:nvSpPr>
          <p:spPr bwMode="auto">
            <a:xfrm>
              <a:off x="4043785" y="1657049"/>
              <a:ext cx="1737360" cy="4187396"/>
            </a:xfrm>
            <a:prstGeom prst="rect">
              <a:avLst/>
            </a:prstGeom>
            <a:solidFill>
              <a:srgbClr val="0078D7"/>
            </a:solidFill>
            <a:ln w="3175">
              <a:noFill/>
            </a:ln>
            <a:effectLst/>
          </p:spPr>
          <p:txBody>
            <a:bodyPr spcFirstLastPara="0" vert="horz" wrap="square" lIns="18640" tIns="93233" rIns="18640" bIns="93194" numCol="1" spcCol="1270" anchor="t" anchorCtr="0">
              <a:noAutofit/>
            </a:bodyPr>
            <a:lstStyle/>
            <a:p>
              <a:pPr algn="ctr" defTabSz="739250">
                <a:spcBef>
                  <a:spcPct val="0"/>
                </a:spcBef>
                <a:spcAft>
                  <a:spcPct val="35000"/>
                </a:spcAft>
                <a:defRPr/>
              </a:pPr>
              <a:r>
                <a:rPr lang="en-US" sz="1428" kern="0">
                  <a:solidFill>
                    <a:schemeClr val="bg1"/>
                  </a:solidFill>
                  <a:latin typeface="Segoe UI"/>
                  <a:cs typeface="Segoe UI Semibold" panose="020B0702040204020203" pitchFamily="34" charset="0"/>
                </a:rPr>
                <a:t>Big Data Stores</a:t>
              </a:r>
            </a:p>
          </p:txBody>
        </p:sp>
        <p:sp>
          <p:nvSpPr>
            <p:cNvPr id="185" name="Rectangle 184"/>
            <p:cNvSpPr/>
            <p:nvPr/>
          </p:nvSpPr>
          <p:spPr>
            <a:xfrm>
              <a:off x="4838128" y="3499681"/>
              <a:ext cx="1271016" cy="429263"/>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SQL Data </a:t>
              </a:r>
            </a:p>
            <a:p>
              <a:pPr defTabSz="932357">
                <a:defRPr/>
              </a:pPr>
              <a:r>
                <a:rPr lang="en-US" sz="1122" kern="0">
                  <a:solidFill>
                    <a:schemeClr val="bg1"/>
                  </a:solidFill>
                  <a:latin typeface="Segoe UI"/>
                  <a:cs typeface="Segoe UI Semilight" panose="020B0402040204020203" pitchFamily="34" charset="0"/>
                </a:rPr>
                <a:t>Warehouse</a:t>
              </a:r>
            </a:p>
          </p:txBody>
        </p:sp>
        <p:sp>
          <p:nvSpPr>
            <p:cNvPr id="200" name="Rectangle 199"/>
            <p:cNvSpPr/>
            <p:nvPr/>
          </p:nvSpPr>
          <p:spPr>
            <a:xfrm>
              <a:off x="4838127" y="2458883"/>
              <a:ext cx="1271016" cy="429263"/>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Data Lake</a:t>
              </a:r>
            </a:p>
            <a:p>
              <a:pPr defTabSz="932357">
                <a:defRPr/>
              </a:pPr>
              <a:r>
                <a:rPr lang="en-US" sz="1122" kern="0">
                  <a:solidFill>
                    <a:schemeClr val="bg1"/>
                  </a:solidFill>
                  <a:latin typeface="Segoe UI"/>
                  <a:cs typeface="Segoe UI Semilight" panose="020B0402040204020203" pitchFamily="34" charset="0"/>
                </a:rPr>
                <a:t>Store</a:t>
              </a:r>
            </a:p>
          </p:txBody>
        </p:sp>
        <p:grpSp>
          <p:nvGrpSpPr>
            <p:cNvPr id="201" name="Group 200"/>
            <p:cNvGrpSpPr/>
            <p:nvPr/>
          </p:nvGrpSpPr>
          <p:grpSpPr>
            <a:xfrm>
              <a:off x="4215995" y="2562311"/>
              <a:ext cx="196830" cy="206932"/>
              <a:chOff x="4106551" y="3401141"/>
              <a:chExt cx="254631" cy="267699"/>
            </a:xfrm>
          </p:grpSpPr>
          <p:sp>
            <p:nvSpPr>
              <p:cNvPr id="204" name="Rectangle 203"/>
              <p:cNvSpPr/>
              <p:nvPr/>
            </p:nvSpPr>
            <p:spPr bwMode="auto">
              <a:xfrm>
                <a:off x="4106551"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05" name="Rectangle 204"/>
              <p:cNvSpPr/>
              <p:nvPr/>
            </p:nvSpPr>
            <p:spPr bwMode="auto">
              <a:xfrm>
                <a:off x="4245904"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06" name="Oval 205"/>
              <p:cNvSpPr/>
              <p:nvPr/>
            </p:nvSpPr>
            <p:spPr bwMode="auto">
              <a:xfrm>
                <a:off x="4174625"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07" name="Oval 206"/>
              <p:cNvSpPr/>
              <p:nvPr/>
            </p:nvSpPr>
            <p:spPr bwMode="auto">
              <a:xfrm>
                <a:off x="4313978"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08" name="Rectangle 207"/>
              <p:cNvSpPr/>
              <p:nvPr/>
            </p:nvSpPr>
            <p:spPr bwMode="auto">
              <a:xfrm>
                <a:off x="4106551"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09" name="Rectangle 208"/>
              <p:cNvSpPr/>
              <p:nvPr/>
            </p:nvSpPr>
            <p:spPr bwMode="auto">
              <a:xfrm>
                <a:off x="4245904"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0" name="Oval 209"/>
              <p:cNvSpPr/>
              <p:nvPr/>
            </p:nvSpPr>
            <p:spPr bwMode="auto">
              <a:xfrm>
                <a:off x="4174625"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1" name="Oval 210"/>
              <p:cNvSpPr/>
              <p:nvPr/>
            </p:nvSpPr>
            <p:spPr bwMode="auto">
              <a:xfrm>
                <a:off x="4313978"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2" name="Rectangle 211"/>
              <p:cNvSpPr/>
              <p:nvPr/>
            </p:nvSpPr>
            <p:spPr bwMode="auto">
              <a:xfrm>
                <a:off x="4178218"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3" name="Rectangle 212"/>
              <p:cNvSpPr/>
              <p:nvPr/>
            </p:nvSpPr>
            <p:spPr bwMode="auto">
              <a:xfrm>
                <a:off x="4317571"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4" name="Oval 213"/>
              <p:cNvSpPr/>
              <p:nvPr/>
            </p:nvSpPr>
            <p:spPr bwMode="auto">
              <a:xfrm>
                <a:off x="4106939"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5" name="Oval 214"/>
              <p:cNvSpPr/>
              <p:nvPr/>
            </p:nvSpPr>
            <p:spPr bwMode="auto">
              <a:xfrm>
                <a:off x="4246293"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6" name="Rectangle 215"/>
              <p:cNvSpPr/>
              <p:nvPr/>
            </p:nvSpPr>
            <p:spPr bwMode="auto">
              <a:xfrm>
                <a:off x="4178218"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7" name="Rectangle 216"/>
              <p:cNvSpPr/>
              <p:nvPr/>
            </p:nvSpPr>
            <p:spPr bwMode="auto">
              <a:xfrm>
                <a:off x="4317571"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8" name="Oval 217"/>
              <p:cNvSpPr/>
              <p:nvPr/>
            </p:nvSpPr>
            <p:spPr bwMode="auto">
              <a:xfrm>
                <a:off x="4106939"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9" name="Oval 218"/>
              <p:cNvSpPr/>
              <p:nvPr/>
            </p:nvSpPr>
            <p:spPr bwMode="auto">
              <a:xfrm>
                <a:off x="4246293"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grpSp>
      </p:grpSp>
      <p:pic>
        <p:nvPicPr>
          <p:cNvPr id="10" name="Graphic 9">
            <a:extLst>
              <a:ext uri="{FF2B5EF4-FFF2-40B4-BE49-F238E27FC236}">
                <a16:creationId xmlns:a16="http://schemas.microsoft.com/office/drawing/2014/main" id="{00DC0E24-48B2-4809-9F01-041ED22EF0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33782" y="5314857"/>
            <a:ext cx="462146" cy="487469"/>
          </a:xfrm>
          <a:prstGeom prst="rect">
            <a:avLst/>
          </a:prstGeom>
        </p:spPr>
      </p:pic>
      <p:pic>
        <p:nvPicPr>
          <p:cNvPr id="17" name="Graphic 16">
            <a:extLst>
              <a:ext uri="{FF2B5EF4-FFF2-40B4-BE49-F238E27FC236}">
                <a16:creationId xmlns:a16="http://schemas.microsoft.com/office/drawing/2014/main" id="{104E327A-B1EB-48F9-96AA-ABCCABB9BA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39735" y="2507082"/>
            <a:ext cx="473182" cy="473182"/>
          </a:xfrm>
          <a:prstGeom prst="rect">
            <a:avLst/>
          </a:prstGeom>
        </p:spPr>
      </p:pic>
      <p:pic>
        <p:nvPicPr>
          <p:cNvPr id="19" name="Graphic 18">
            <a:extLst>
              <a:ext uri="{FF2B5EF4-FFF2-40B4-BE49-F238E27FC236}">
                <a16:creationId xmlns:a16="http://schemas.microsoft.com/office/drawing/2014/main" id="{5788BB0F-A777-45FE-A467-26AADAB977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9326" y="3497477"/>
            <a:ext cx="589306" cy="571266"/>
          </a:xfrm>
          <a:prstGeom prst="rect">
            <a:avLst/>
          </a:prstGeom>
        </p:spPr>
      </p:pic>
      <p:pic>
        <p:nvPicPr>
          <p:cNvPr id="21" name="Graphic 20">
            <a:extLst>
              <a:ext uri="{FF2B5EF4-FFF2-40B4-BE49-F238E27FC236}">
                <a16:creationId xmlns:a16="http://schemas.microsoft.com/office/drawing/2014/main" id="{24F58A51-C72A-4F59-B37A-B76C428957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98161" y="4722257"/>
            <a:ext cx="359181" cy="359181"/>
          </a:xfrm>
          <a:prstGeom prst="rect">
            <a:avLst/>
          </a:prstGeom>
        </p:spPr>
      </p:pic>
      <p:sp>
        <p:nvSpPr>
          <p:cNvPr id="191" name="Rectangle 190">
            <a:extLst>
              <a:ext uri="{FF2B5EF4-FFF2-40B4-BE49-F238E27FC236}">
                <a16:creationId xmlns:a16="http://schemas.microsoft.com/office/drawing/2014/main" id="{0FDCEAA9-8241-4710-B7E6-78829ACB814F}"/>
              </a:ext>
            </a:extLst>
          </p:cNvPr>
          <p:cNvSpPr/>
          <p:nvPr/>
        </p:nvSpPr>
        <p:spPr>
          <a:xfrm>
            <a:off x="2768102" y="4734503"/>
            <a:ext cx="1295950" cy="265009"/>
          </a:xfrm>
          <a:prstGeom prst="rect">
            <a:avLst/>
          </a:prstGeom>
        </p:spPr>
        <p:txBody>
          <a:bodyPr wrap="square">
            <a:spAutoFit/>
          </a:bodyPr>
          <a:lstStyle/>
          <a:p>
            <a:pPr defTabSz="932357">
              <a:defRPr/>
            </a:pPr>
            <a:r>
              <a:rPr lang="en-US" sz="1122" kern="0" err="1">
                <a:solidFill>
                  <a:schemeClr val="bg1"/>
                </a:solidFill>
                <a:latin typeface="Segoe UI"/>
                <a:cs typeface="Segoe UI Semilight" panose="020B0402040204020203" pitchFamily="34" charset="0"/>
              </a:rPr>
              <a:t>IoT</a:t>
            </a:r>
            <a:r>
              <a:rPr lang="en-US" sz="1122" kern="0">
                <a:solidFill>
                  <a:schemeClr val="bg1"/>
                </a:solidFill>
                <a:latin typeface="Segoe UI"/>
                <a:cs typeface="Segoe UI Semilight" panose="020B0402040204020203" pitchFamily="34" charset="0"/>
              </a:rPr>
              <a:t> Hubs</a:t>
            </a:r>
            <a:endParaRPr lang="en-US" sz="1122" kern="0">
              <a:solidFill>
                <a:schemeClr val="bg1"/>
              </a:solidFill>
              <a:latin typeface="Segoe UI"/>
            </a:endParaRPr>
          </a:p>
        </p:txBody>
      </p:sp>
      <p:grpSp>
        <p:nvGrpSpPr>
          <p:cNvPr id="28" name="Group 27">
            <a:extLst>
              <a:ext uri="{FF2B5EF4-FFF2-40B4-BE49-F238E27FC236}">
                <a16:creationId xmlns:a16="http://schemas.microsoft.com/office/drawing/2014/main" id="{147A9DD8-2F11-4375-8A99-2043C8BA6C88}"/>
              </a:ext>
            </a:extLst>
          </p:cNvPr>
          <p:cNvGrpSpPr/>
          <p:nvPr/>
        </p:nvGrpSpPr>
        <p:grpSpPr>
          <a:xfrm>
            <a:off x="433611" y="1734342"/>
            <a:ext cx="1966594" cy="4651594"/>
            <a:chOff x="433611" y="1734342"/>
            <a:chExt cx="1966594" cy="4651594"/>
          </a:xfrm>
        </p:grpSpPr>
        <p:grpSp>
          <p:nvGrpSpPr>
            <p:cNvPr id="3" name="Group 2"/>
            <p:cNvGrpSpPr/>
            <p:nvPr/>
          </p:nvGrpSpPr>
          <p:grpSpPr>
            <a:xfrm>
              <a:off x="545612" y="1734342"/>
              <a:ext cx="1854593" cy="4651594"/>
              <a:chOff x="532519" y="1666194"/>
              <a:chExt cx="1818910" cy="4562093"/>
            </a:xfrm>
          </p:grpSpPr>
          <p:sp>
            <p:nvSpPr>
              <p:cNvPr id="141" name="TextBox 140"/>
              <p:cNvSpPr txBox="1"/>
              <p:nvPr/>
            </p:nvSpPr>
            <p:spPr>
              <a:xfrm>
                <a:off x="1261370" y="1927965"/>
                <a:ext cx="1090059" cy="563250"/>
              </a:xfrm>
              <a:prstGeom prst="rect">
                <a:avLst/>
              </a:prstGeom>
              <a:noFill/>
            </p:spPr>
            <p:txBody>
              <a:bodyPr wrap="square" lIns="0" tIns="149153" rIns="186442" bIns="149153" rtlCol="0">
                <a:noAutofit/>
              </a:bodyPr>
              <a:lstStyle/>
              <a:p>
                <a:pPr defTabSz="950876">
                  <a:lnSpc>
                    <a:spcPct val="90000"/>
                  </a:lnSpc>
                  <a:spcAft>
                    <a:spcPts val="612"/>
                  </a:spcAft>
                  <a:defRPr/>
                </a:pPr>
                <a:r>
                  <a:rPr lang="en-US" sz="1224" kern="0" spc="-31">
                    <a:latin typeface="Segoe UI"/>
                    <a:cs typeface="Segoe UI Semilight" panose="020B0402040204020203" pitchFamily="34" charset="0"/>
                  </a:rPr>
                  <a:t>Data </a:t>
                </a:r>
                <a:br>
                  <a:rPr lang="en-US" sz="1224" kern="0" spc="-31">
                    <a:latin typeface="Segoe UI"/>
                    <a:cs typeface="Segoe UI Semilight" panose="020B0402040204020203" pitchFamily="34" charset="0"/>
                  </a:rPr>
                </a:br>
                <a:r>
                  <a:rPr lang="en-US" sz="1224" kern="0" spc="-31">
                    <a:latin typeface="Segoe UI"/>
                    <a:cs typeface="Segoe UI Semilight" panose="020B0402040204020203" pitchFamily="34" charset="0"/>
                  </a:rPr>
                  <a:t>sources</a:t>
                </a:r>
              </a:p>
            </p:txBody>
          </p:sp>
          <p:sp>
            <p:nvSpPr>
              <p:cNvPr id="142" name="TextBox 141"/>
              <p:cNvSpPr txBox="1"/>
              <p:nvPr/>
            </p:nvSpPr>
            <p:spPr>
              <a:xfrm>
                <a:off x="1214236" y="3529646"/>
                <a:ext cx="1090059" cy="579230"/>
              </a:xfrm>
              <a:prstGeom prst="rect">
                <a:avLst/>
              </a:prstGeom>
              <a:noFill/>
            </p:spPr>
            <p:txBody>
              <a:bodyPr wrap="square" lIns="0" tIns="149153" rIns="186442" bIns="149153" rtlCol="0">
                <a:noAutofit/>
              </a:bodyPr>
              <a:lstStyle/>
              <a:p>
                <a:pPr defTabSz="950876">
                  <a:lnSpc>
                    <a:spcPct val="90000"/>
                  </a:lnSpc>
                  <a:spcBef>
                    <a:spcPct val="0"/>
                  </a:spcBef>
                  <a:spcAft>
                    <a:spcPts val="612"/>
                  </a:spcAft>
                  <a:defRPr/>
                </a:pPr>
                <a:r>
                  <a:rPr lang="en-US" sz="1224" kern="0" spc="-31">
                    <a:latin typeface="Segoe UI"/>
                    <a:cs typeface="Segoe UI Semilight" panose="020B0402040204020203" pitchFamily="34" charset="0"/>
                  </a:rPr>
                  <a:t>Apps</a:t>
                </a:r>
              </a:p>
            </p:txBody>
          </p:sp>
          <p:sp>
            <p:nvSpPr>
              <p:cNvPr id="143" name="TextBox 142"/>
              <p:cNvSpPr txBox="1"/>
              <p:nvPr/>
            </p:nvSpPr>
            <p:spPr>
              <a:xfrm>
                <a:off x="1211554" y="4995093"/>
                <a:ext cx="974964" cy="616531"/>
              </a:xfrm>
              <a:prstGeom prst="rect">
                <a:avLst/>
              </a:prstGeom>
              <a:noFill/>
            </p:spPr>
            <p:txBody>
              <a:bodyPr wrap="square" lIns="0" tIns="149153" rIns="186442" bIns="149153" rtlCol="0">
                <a:noAutofit/>
              </a:bodyPr>
              <a:lstStyle/>
              <a:p>
                <a:pPr defTabSz="950876">
                  <a:lnSpc>
                    <a:spcPct val="90000"/>
                  </a:lnSpc>
                  <a:spcBef>
                    <a:spcPct val="0"/>
                  </a:spcBef>
                  <a:spcAft>
                    <a:spcPts val="612"/>
                  </a:spcAft>
                  <a:defRPr/>
                </a:pPr>
                <a:r>
                  <a:rPr lang="en-US" sz="1224" kern="0" spc="-31">
                    <a:latin typeface="Segoe UI"/>
                    <a:cs typeface="Segoe UI Semilight" panose="020B0402040204020203" pitchFamily="34" charset="0"/>
                  </a:rPr>
                  <a:t>Sensors </a:t>
                </a:r>
                <a:br>
                  <a:rPr lang="en-US" sz="1224" kern="0" spc="-31">
                    <a:latin typeface="Segoe UI"/>
                    <a:cs typeface="Segoe UI Semilight" panose="020B0402040204020203" pitchFamily="34" charset="0"/>
                  </a:rPr>
                </a:br>
                <a:r>
                  <a:rPr lang="en-US" sz="1224" kern="0" spc="-31">
                    <a:latin typeface="Segoe UI"/>
                    <a:cs typeface="Segoe UI Semilight" panose="020B0402040204020203" pitchFamily="34" charset="0"/>
                  </a:rPr>
                  <a:t>&amp; devices</a:t>
                </a:r>
              </a:p>
            </p:txBody>
          </p:sp>
          <p:sp>
            <p:nvSpPr>
              <p:cNvPr id="144" name="Rectangle 143"/>
              <p:cNvSpPr/>
              <p:nvPr/>
            </p:nvSpPr>
            <p:spPr>
              <a:xfrm>
                <a:off x="813890" y="5907143"/>
                <a:ext cx="933597" cy="321144"/>
              </a:xfrm>
              <a:prstGeom prst="rect">
                <a:avLst/>
              </a:prstGeom>
            </p:spPr>
            <p:txBody>
              <a:bodyPr wrap="none" lIns="0" tIns="0" rIns="0" bIns="0" anchor="ctr">
                <a:noAutofit/>
              </a:bodyPr>
              <a:lstStyle/>
              <a:p>
                <a:pPr defTabSz="932357">
                  <a:lnSpc>
                    <a:spcPct val="90000"/>
                  </a:lnSpc>
                  <a:defRPr/>
                </a:pPr>
                <a:r>
                  <a:rPr lang="en-US" sz="2448" kern="0">
                    <a:latin typeface="Segoe UI"/>
                  </a:rPr>
                  <a:t>Data</a:t>
                </a:r>
              </a:p>
            </p:txBody>
          </p:sp>
          <p:grpSp>
            <p:nvGrpSpPr>
              <p:cNvPr id="155" name="Group 154"/>
              <p:cNvGrpSpPr/>
              <p:nvPr/>
            </p:nvGrpSpPr>
            <p:grpSpPr>
              <a:xfrm>
                <a:off x="1789019" y="1666194"/>
                <a:ext cx="308472" cy="4199169"/>
                <a:chOff x="1776319" y="1369399"/>
                <a:chExt cx="308472" cy="3830198"/>
              </a:xfrm>
            </p:grpSpPr>
            <p:sp>
              <p:nvSpPr>
                <p:cNvPr id="156" name="Freeform 155"/>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932357">
                    <a:defRPr/>
                  </a:pPr>
                  <a:endParaRPr lang="en-US" sz="1836" kern="0">
                    <a:latin typeface="Segoe UI"/>
                  </a:endParaRPr>
                </a:p>
              </p:txBody>
            </p:sp>
            <p:cxnSp>
              <p:nvCxnSpPr>
                <p:cNvPr id="157" name="Straight Connector 156"/>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grpSp>
            <p:nvGrpSpPr>
              <p:cNvPr id="245" name="Group 244"/>
              <p:cNvGrpSpPr/>
              <p:nvPr/>
            </p:nvGrpSpPr>
            <p:grpSpPr>
              <a:xfrm>
                <a:off x="532519" y="3627377"/>
                <a:ext cx="522040" cy="533547"/>
                <a:chOff x="2308225" y="7734300"/>
                <a:chExt cx="1368425" cy="1398588"/>
              </a:xfrm>
              <a:solidFill>
                <a:srgbClr val="0078D7"/>
              </a:solidFill>
            </p:grpSpPr>
            <p:sp>
              <p:nvSpPr>
                <p:cNvPr id="246" name="Freeform 97"/>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47" name="Freeform 98"/>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48" name="Freeform 99"/>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49" name="Freeform 100"/>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50" name="Freeform 101"/>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51" name="Freeform 102"/>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52" name="Freeform 103"/>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53" name="Freeform 104"/>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54" name="Freeform 105"/>
                <p:cNvSpPr>
                  <a:spLocks noEditPoints="1"/>
                </p:cNvSpPr>
                <p:nvPr/>
              </p:nvSpPr>
              <p:spPr bwMode="auto">
                <a:xfrm>
                  <a:off x="2724150" y="8156575"/>
                  <a:ext cx="952500" cy="976313"/>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55" name="Freeform 106"/>
                <p:cNvSpPr>
                  <a:spLocks/>
                </p:cNvSpPr>
                <p:nvPr/>
              </p:nvSpPr>
              <p:spPr bwMode="auto">
                <a:xfrm>
                  <a:off x="2308225" y="7734300"/>
                  <a:ext cx="704850" cy="1154113"/>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56" name="Freeform 107"/>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grpSp>
          <p:sp>
            <p:nvSpPr>
              <p:cNvPr id="257" name="Freeform 256"/>
              <p:cNvSpPr>
                <a:spLocks noChangeAspect="1"/>
              </p:cNvSpPr>
              <p:nvPr/>
            </p:nvSpPr>
            <p:spPr bwMode="auto">
              <a:xfrm>
                <a:off x="594076" y="5166087"/>
                <a:ext cx="269639" cy="457200"/>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rgbClr val="0078D7"/>
              </a:solidFill>
              <a:ln>
                <a:noFill/>
              </a:ln>
              <a:extLst/>
            </p:spPr>
            <p:txBody>
              <a:bodyPr vert="horz" wrap="square" lIns="93233" tIns="46617" rIns="93233" bIns="46617" numCol="1" anchor="t" anchorCtr="0" compatLnSpc="1">
                <a:prstTxWarp prst="textNoShape">
                  <a:avLst/>
                </a:prstTxWarp>
                <a:noAutofit/>
              </a:bodyPr>
              <a:lstStyle/>
              <a:p>
                <a:pPr defTabSz="932357">
                  <a:defRPr/>
                </a:pPr>
                <a:endParaRPr lang="en-US" sz="1632" kern="0">
                  <a:latin typeface="Segoe UI"/>
                </a:endParaRPr>
              </a:p>
            </p:txBody>
          </p:sp>
        </p:grpSp>
        <p:pic>
          <p:nvPicPr>
            <p:cNvPr id="27" name="Graphic 26">
              <a:extLst>
                <a:ext uri="{FF2B5EF4-FFF2-40B4-BE49-F238E27FC236}">
                  <a16:creationId xmlns:a16="http://schemas.microsoft.com/office/drawing/2014/main" id="{F78CA0C8-7540-4172-90B2-F84BF315BE4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33611" y="2018117"/>
              <a:ext cx="595734" cy="595734"/>
            </a:xfrm>
            <a:prstGeom prst="rect">
              <a:avLst/>
            </a:prstGeom>
          </p:spPr>
        </p:pic>
      </p:grpSp>
      <p:grpSp>
        <p:nvGrpSpPr>
          <p:cNvPr id="261" name="Group 260">
            <a:extLst>
              <a:ext uri="{FF2B5EF4-FFF2-40B4-BE49-F238E27FC236}">
                <a16:creationId xmlns:a16="http://schemas.microsoft.com/office/drawing/2014/main" id="{07D62FF0-C989-44F9-91FA-D648D5144F86}"/>
              </a:ext>
            </a:extLst>
          </p:cNvPr>
          <p:cNvGrpSpPr/>
          <p:nvPr/>
        </p:nvGrpSpPr>
        <p:grpSpPr>
          <a:xfrm>
            <a:off x="7475086" y="1725015"/>
            <a:ext cx="2618105" cy="4589725"/>
            <a:chOff x="7475893" y="1725015"/>
            <a:chExt cx="2618105" cy="4589725"/>
          </a:xfrm>
        </p:grpSpPr>
        <p:grpSp>
          <p:nvGrpSpPr>
            <p:cNvPr id="258" name="Group 257">
              <a:extLst>
                <a:ext uri="{FF2B5EF4-FFF2-40B4-BE49-F238E27FC236}">
                  <a16:creationId xmlns:a16="http://schemas.microsoft.com/office/drawing/2014/main" id="{4F70C85A-9528-4C5D-B661-3DFCEA23070E}"/>
                </a:ext>
              </a:extLst>
            </p:cNvPr>
            <p:cNvGrpSpPr/>
            <p:nvPr/>
          </p:nvGrpSpPr>
          <p:grpSpPr>
            <a:xfrm>
              <a:off x="7475893" y="1725015"/>
              <a:ext cx="2618105" cy="4589725"/>
              <a:chOff x="7475893" y="1725015"/>
              <a:chExt cx="2618105" cy="4589725"/>
            </a:xfrm>
          </p:grpSpPr>
          <p:grpSp>
            <p:nvGrpSpPr>
              <p:cNvPr id="6" name="Group 5"/>
              <p:cNvGrpSpPr/>
              <p:nvPr/>
            </p:nvGrpSpPr>
            <p:grpSpPr>
              <a:xfrm>
                <a:off x="7475893" y="1725015"/>
                <a:ext cx="2618105" cy="4589725"/>
                <a:chOff x="7329456" y="1657048"/>
                <a:chExt cx="2567731" cy="4501416"/>
              </a:xfrm>
            </p:grpSpPr>
            <p:sp>
              <p:nvSpPr>
                <p:cNvPr id="130" name="Rectangle 129"/>
                <p:cNvSpPr/>
                <p:nvPr/>
              </p:nvSpPr>
              <p:spPr bwMode="auto">
                <a:xfrm>
                  <a:off x="7759316" y="4491484"/>
                  <a:ext cx="1737360" cy="1352961"/>
                </a:xfrm>
                <a:prstGeom prst="rect">
                  <a:avLst/>
                </a:prstGeom>
                <a:solidFill>
                  <a:srgbClr val="0078D7"/>
                </a:solidFill>
                <a:ln w="3175">
                  <a:noFill/>
                </a:ln>
                <a:effectLst/>
              </p:spPr>
              <p:txBody>
                <a:bodyPr spcFirstLastPara="0" vert="horz" wrap="square" lIns="18640" tIns="93233" rIns="18640" bIns="93194" numCol="1" spcCol="1270" anchor="t" anchorCtr="0">
                  <a:noAutofit/>
                </a:bodyPr>
                <a:lstStyle/>
                <a:p>
                  <a:pPr algn="ctr" defTabSz="739250">
                    <a:spcBef>
                      <a:spcPct val="0"/>
                    </a:spcBef>
                    <a:spcAft>
                      <a:spcPct val="35000"/>
                    </a:spcAft>
                    <a:defRPr/>
                  </a:pPr>
                  <a:r>
                    <a:rPr lang="en-US" sz="1428" kern="0">
                      <a:solidFill>
                        <a:schemeClr val="bg1"/>
                      </a:solidFill>
                      <a:latin typeface="Segoe UI"/>
                      <a:cs typeface="Segoe UI Semibold" panose="020B0702040204020203" pitchFamily="34" charset="0"/>
                    </a:rPr>
                    <a:t>Dashboards &amp; Visualizations</a:t>
                  </a:r>
                </a:p>
              </p:txBody>
            </p:sp>
            <p:sp>
              <p:nvSpPr>
                <p:cNvPr id="129" name="Rectangle 128"/>
                <p:cNvSpPr/>
                <p:nvPr/>
              </p:nvSpPr>
              <p:spPr bwMode="auto">
                <a:xfrm>
                  <a:off x="7759316" y="1657048"/>
                  <a:ext cx="1737360" cy="2734231"/>
                </a:xfrm>
                <a:prstGeom prst="rect">
                  <a:avLst/>
                </a:prstGeom>
                <a:solidFill>
                  <a:srgbClr val="0078D7"/>
                </a:solidFill>
                <a:ln w="3175">
                  <a:noFill/>
                </a:ln>
                <a:effectLst/>
              </p:spPr>
              <p:txBody>
                <a:bodyPr spcFirstLastPara="0" vert="horz" wrap="square" lIns="18640" tIns="93233" rIns="18640" bIns="93194" numCol="1" spcCol="1270" anchor="t" anchorCtr="0">
                  <a:noAutofit/>
                </a:bodyPr>
                <a:lstStyle/>
                <a:p>
                  <a:pPr algn="ctr" defTabSz="739250">
                    <a:spcBef>
                      <a:spcPct val="0"/>
                    </a:spcBef>
                    <a:spcAft>
                      <a:spcPct val="35000"/>
                    </a:spcAft>
                    <a:defRPr/>
                  </a:pPr>
                  <a:r>
                    <a:rPr lang="en-US" sz="1428" kern="0">
                      <a:solidFill>
                        <a:schemeClr val="bg1"/>
                      </a:solidFill>
                      <a:latin typeface="Segoe UI"/>
                      <a:cs typeface="Segoe UI Semibold" panose="020B0702040204020203" pitchFamily="34" charset="0"/>
                    </a:rPr>
                    <a:t>Intelligence</a:t>
                  </a:r>
                </a:p>
              </p:txBody>
            </p:sp>
            <p:sp>
              <p:nvSpPr>
                <p:cNvPr id="134" name="Rectangle 133"/>
                <p:cNvSpPr/>
                <p:nvPr/>
              </p:nvSpPr>
              <p:spPr>
                <a:xfrm>
                  <a:off x="8499498" y="3886224"/>
                  <a:ext cx="1268871" cy="259910"/>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Cortana</a:t>
                  </a:r>
                </a:p>
              </p:txBody>
            </p:sp>
            <p:grpSp>
              <p:nvGrpSpPr>
                <p:cNvPr id="135" name="Group 134"/>
                <p:cNvGrpSpPr/>
                <p:nvPr/>
              </p:nvGrpSpPr>
              <p:grpSpPr>
                <a:xfrm>
                  <a:off x="7886100" y="3857296"/>
                  <a:ext cx="385370" cy="385370"/>
                  <a:chOff x="3236100" y="3476092"/>
                  <a:chExt cx="6884870" cy="6884839"/>
                </a:xfrm>
              </p:grpSpPr>
              <p:sp>
                <p:nvSpPr>
                  <p:cNvPr id="136" name="Freeform 135"/>
                  <p:cNvSpPr/>
                  <p:nvPr/>
                </p:nvSpPr>
                <p:spPr bwMode="auto">
                  <a:xfrm>
                    <a:off x="3236100" y="3476092"/>
                    <a:ext cx="6884870" cy="6884839"/>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fontAlgn="base">
                      <a:spcBef>
                        <a:spcPct val="0"/>
                      </a:spcBef>
                      <a:spcAft>
                        <a:spcPct val="0"/>
                      </a:spcAft>
                      <a:defRPr/>
                    </a:pPr>
                    <a:endParaRPr lang="en-US" sz="3672" kern="0">
                      <a:latin typeface="Segoe UI"/>
                      <a:ea typeface="Segoe UI" pitchFamily="34" charset="0"/>
                      <a:cs typeface="Segoe UI" pitchFamily="34" charset="0"/>
                    </a:endParaRPr>
                  </a:p>
                </p:txBody>
              </p:sp>
              <p:sp>
                <p:nvSpPr>
                  <p:cNvPr id="137" name="Freeform 136"/>
                  <p:cNvSpPr/>
                  <p:nvPr/>
                </p:nvSpPr>
                <p:spPr bwMode="auto">
                  <a:xfrm>
                    <a:off x="3698520" y="3938512"/>
                    <a:ext cx="5959733" cy="5959739"/>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fontAlgn="base">
                      <a:spcBef>
                        <a:spcPct val="0"/>
                      </a:spcBef>
                      <a:spcAft>
                        <a:spcPct val="0"/>
                      </a:spcAft>
                      <a:defRPr/>
                    </a:pPr>
                    <a:endParaRPr lang="en-US" sz="3672" kern="0">
                      <a:latin typeface="Segoe UI"/>
                      <a:ea typeface="Segoe UI" pitchFamily="34" charset="0"/>
                      <a:cs typeface="Segoe UI" pitchFamily="34" charset="0"/>
                    </a:endParaRPr>
                  </a:p>
                </p:txBody>
              </p:sp>
            </p:grpSp>
            <p:cxnSp>
              <p:nvCxnSpPr>
                <p:cNvPr id="150" name="Straight Connector 149"/>
                <p:cNvCxnSpPr/>
                <p:nvPr/>
              </p:nvCxnSpPr>
              <p:spPr>
                <a:xfrm>
                  <a:off x="7329456" y="6068327"/>
                  <a:ext cx="2377440"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nvGrpSpPr>
                <p:cNvPr id="151" name="Group 150"/>
                <p:cNvGrpSpPr/>
                <p:nvPr/>
              </p:nvGrpSpPr>
              <p:grpSpPr>
                <a:xfrm rot="13500000">
                  <a:off x="9515255" y="5978322"/>
                  <a:ext cx="181498" cy="178786"/>
                  <a:chOff x="459235" y="5929706"/>
                  <a:chExt cx="292608" cy="288235"/>
                </a:xfrm>
                <a:solidFill>
                  <a:srgbClr val="FFFFFF">
                    <a:lumMod val="85000"/>
                  </a:srgbClr>
                </a:solidFill>
              </p:grpSpPr>
              <p:cxnSp>
                <p:nvCxnSpPr>
                  <p:cNvPr id="152" name="Straight Connector 151"/>
                  <p:cNvCxnSpPr/>
                  <p:nvPr/>
                </p:nvCxnSpPr>
                <p:spPr>
                  <a:xfrm>
                    <a:off x="469386" y="5929706"/>
                    <a:ext cx="0" cy="288235"/>
                  </a:xfrm>
                  <a:prstGeom prst="line">
                    <a:avLst/>
                  </a:prstGeom>
                  <a:solidFill>
                    <a:srgbClr val="FFFFFF">
                      <a:lumMod val="85000"/>
                    </a:srgbClr>
                  </a:solidFill>
                  <a:ln w="28575" cap="flat" cmpd="sng" algn="ctr">
                    <a:solidFill>
                      <a:schemeClr val="tx1"/>
                    </a:solidFill>
                    <a:prstDash val="solid"/>
                    <a:headEnd type="none"/>
                    <a:tailEnd type="none"/>
                  </a:ln>
                  <a:effectLst/>
                </p:spPr>
              </p:cxnSp>
              <p:cxnSp>
                <p:nvCxnSpPr>
                  <p:cNvPr id="153" name="Straight Connector 152"/>
                  <p:cNvCxnSpPr/>
                  <p:nvPr/>
                </p:nvCxnSpPr>
                <p:spPr>
                  <a:xfrm>
                    <a:off x="459235" y="6205768"/>
                    <a:ext cx="292608"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cxnSp>
              <p:nvCxnSpPr>
                <p:cNvPr id="159" name="Straight Connector 158"/>
                <p:cNvCxnSpPr/>
                <p:nvPr/>
              </p:nvCxnSpPr>
              <p:spPr>
                <a:xfrm flipH="1">
                  <a:off x="9588715" y="3765778"/>
                  <a:ext cx="308472" cy="0"/>
                </a:xfrm>
                <a:prstGeom prst="line">
                  <a:avLst/>
                </a:prstGeom>
                <a:noFill/>
                <a:ln w="12700" cap="flat" cmpd="sng" algn="ctr">
                  <a:solidFill>
                    <a:srgbClr val="0078D7"/>
                  </a:solidFill>
                  <a:prstDash val="solid"/>
                  <a:headEnd type="none"/>
                  <a:tailEnd type="none"/>
                </a:ln>
                <a:effectLst/>
              </p:spPr>
            </p:cxnSp>
            <p:sp>
              <p:nvSpPr>
                <p:cNvPr id="184" name="Rectangle 183"/>
                <p:cNvSpPr/>
                <p:nvPr/>
              </p:nvSpPr>
              <p:spPr>
                <a:xfrm>
                  <a:off x="8499498" y="3127653"/>
                  <a:ext cx="1268871" cy="429263"/>
                </a:xfrm>
                <a:prstGeom prst="rect">
                  <a:avLst/>
                </a:prstGeom>
              </p:spPr>
              <p:txBody>
                <a:bodyPr wrap="square" anchor="ctr">
                  <a:spAutoFit/>
                </a:bodyPr>
                <a:lstStyle/>
                <a:p>
                  <a:pPr defTabSz="932357">
                    <a:defRPr/>
                  </a:pPr>
                  <a:r>
                    <a:rPr lang="en-US" sz="1122" kern="0">
                      <a:solidFill>
                        <a:schemeClr val="bg1"/>
                      </a:solidFill>
                      <a:latin typeface="Segoe UI"/>
                      <a:cs typeface="Segoe UI Semilight" panose="020B0402040204020203" pitchFamily="34" charset="0"/>
                    </a:rPr>
                    <a:t>Bot </a:t>
                  </a:r>
                  <a:br>
                    <a:rPr lang="en-US" sz="1122" kern="0">
                      <a:solidFill>
                        <a:schemeClr val="bg1"/>
                      </a:solidFill>
                      <a:latin typeface="Segoe UI"/>
                      <a:cs typeface="Segoe UI Semilight" panose="020B0402040204020203" pitchFamily="34" charset="0"/>
                    </a:rPr>
                  </a:br>
                  <a:r>
                    <a:rPr lang="en-US" sz="1122" kern="0">
                      <a:solidFill>
                        <a:schemeClr val="bg1"/>
                      </a:solidFill>
                      <a:latin typeface="Segoe UI"/>
                      <a:cs typeface="Segoe UI Semilight" panose="020B0402040204020203" pitchFamily="34" charset="0"/>
                    </a:rPr>
                    <a:t>Framework</a:t>
                  </a:r>
                </a:p>
              </p:txBody>
            </p:sp>
            <p:sp>
              <p:nvSpPr>
                <p:cNvPr id="220" name="Rectangle 219"/>
                <p:cNvSpPr/>
                <p:nvPr/>
              </p:nvSpPr>
              <p:spPr>
                <a:xfrm>
                  <a:off x="8502368" y="2443589"/>
                  <a:ext cx="1268871" cy="429263"/>
                </a:xfrm>
                <a:prstGeom prst="rect">
                  <a:avLst/>
                </a:prstGeom>
              </p:spPr>
              <p:txBody>
                <a:bodyPr wrap="square">
                  <a:spAutoFit/>
                </a:bodyPr>
                <a:lstStyle/>
                <a:p>
                  <a:pPr defTabSz="932357">
                    <a:defRPr/>
                  </a:pPr>
                  <a:r>
                    <a:rPr lang="en-US" sz="1122" kern="0" dirty="0">
                      <a:solidFill>
                        <a:schemeClr val="bg1"/>
                      </a:solidFill>
                      <a:latin typeface="Segoe UI"/>
                      <a:cs typeface="Segoe UI Semilight" panose="020B0402040204020203" pitchFamily="34" charset="0"/>
                    </a:rPr>
                    <a:t>Cognitive Services</a:t>
                  </a:r>
                </a:p>
              </p:txBody>
            </p:sp>
            <p:sp>
              <p:nvSpPr>
                <p:cNvPr id="223" name="Freeform 109"/>
                <p:cNvSpPr>
                  <a:spLocks/>
                </p:cNvSpPr>
                <p:nvPr/>
              </p:nvSpPr>
              <p:spPr bwMode="auto">
                <a:xfrm>
                  <a:off x="7944134" y="2601011"/>
                  <a:ext cx="148270" cy="149377"/>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24" name="Rectangle 223"/>
                <p:cNvSpPr/>
                <p:nvPr/>
              </p:nvSpPr>
              <p:spPr>
                <a:xfrm>
                  <a:off x="8482296" y="5298015"/>
                  <a:ext cx="1271017" cy="259910"/>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Power BI</a:t>
                  </a:r>
                </a:p>
              </p:txBody>
            </p:sp>
            <p:sp>
              <p:nvSpPr>
                <p:cNvPr id="231" name="Freeform 230"/>
                <p:cNvSpPr/>
                <p:nvPr/>
              </p:nvSpPr>
              <p:spPr bwMode="auto">
                <a:xfrm>
                  <a:off x="7886492" y="3210001"/>
                  <a:ext cx="472750" cy="312851"/>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33" tIns="46617" rIns="93233" bIns="46617" numCol="1" spcCol="0" rtlCol="0" fromWordArt="0" anchor="ctr" anchorCtr="0" forceAA="0" compatLnSpc="1">
                  <a:prstTxWarp prst="textNoShape">
                    <a:avLst/>
                  </a:prstTxWarp>
                  <a:noAutofit/>
                </a:bodyPr>
                <a:lstStyle/>
                <a:p>
                  <a:pPr algn="ctr" defTabSz="950784" fontAlgn="base">
                    <a:spcBef>
                      <a:spcPct val="0"/>
                    </a:spcBef>
                    <a:spcAft>
                      <a:spcPct val="0"/>
                    </a:spcAft>
                    <a:defRPr/>
                  </a:pPr>
                  <a:endParaRPr lang="en-US" sz="2448" kern="0">
                    <a:latin typeface="Segoe UI"/>
                    <a:ea typeface="Segoe UI" pitchFamily="34" charset="0"/>
                    <a:cs typeface="Segoe UI" pitchFamily="34" charset="0"/>
                  </a:endParaRPr>
                </a:p>
              </p:txBody>
            </p:sp>
          </p:grpSp>
          <p:pic>
            <p:nvPicPr>
              <p:cNvPr id="12" name="Graphic 11">
                <a:extLst>
                  <a:ext uri="{FF2B5EF4-FFF2-40B4-BE49-F238E27FC236}">
                    <a16:creationId xmlns:a16="http://schemas.microsoft.com/office/drawing/2014/main" id="{C7F6CD21-B079-4086-9996-0561D962058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025713" y="2455613"/>
                <a:ext cx="552258" cy="552258"/>
              </a:xfrm>
              <a:prstGeom prst="rect">
                <a:avLst/>
              </a:prstGeom>
            </p:spPr>
          </p:pic>
        </p:grpSp>
        <p:pic>
          <p:nvPicPr>
            <p:cNvPr id="260" name="Graphic 259">
              <a:extLst>
                <a:ext uri="{FF2B5EF4-FFF2-40B4-BE49-F238E27FC236}">
                  <a16:creationId xmlns:a16="http://schemas.microsoft.com/office/drawing/2014/main" id="{5A4E6C27-DE64-4AE0-9032-9B580F16C8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18762" y="5283911"/>
              <a:ext cx="492186" cy="519155"/>
            </a:xfrm>
            <a:prstGeom prst="rect">
              <a:avLst/>
            </a:prstGeom>
          </p:spPr>
        </p:pic>
      </p:grpSp>
    </p:spTree>
    <p:extLst>
      <p:ext uri="{BB962C8B-B14F-4D97-AF65-F5344CB8AC3E}">
        <p14:creationId xmlns:p14="http://schemas.microsoft.com/office/powerpoint/2010/main" val="408441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1"/>
                                        </p:tgtEl>
                                        <p:attrNameLst>
                                          <p:attrName>style.visibility</p:attrName>
                                        </p:attrNameLst>
                                      </p:cBhvr>
                                      <p:to>
                                        <p:strVal val="visible"/>
                                      </p:to>
                                    </p:set>
                                    <p:animEffect transition="in" filter="fade">
                                      <p:cBhvr>
                                        <p:cTn id="27" dur="500"/>
                                        <p:tgtEl>
                                          <p:spTgt spid="2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p:cNvSpPr/>
          <p:nvPr/>
        </p:nvSpPr>
        <p:spPr bwMode="auto">
          <a:xfrm>
            <a:off x="9361412" y="1871606"/>
            <a:ext cx="2655234" cy="342314"/>
          </a:xfrm>
          <a:prstGeom prst="rect">
            <a:avLst/>
          </a:prstGeom>
          <a:solidFill>
            <a:schemeClr val="tx1">
              <a:lumMod val="75000"/>
            </a:schemeClr>
          </a:solidFill>
          <a:ln w="10795" cap="flat" cmpd="sng" algn="ctr">
            <a:noFill/>
            <a:prstDash val="solid"/>
            <a:headEnd type="none" w="med" len="med"/>
            <a:tailEnd type="none" w="med" len="med"/>
          </a:ln>
          <a:effectLst/>
        </p:spPr>
        <p:txBody>
          <a:bodyPr vert="horz" wrap="square" lIns="149217" tIns="186388" rIns="93260" bIns="149110" numCol="1" rtlCol="0" anchor="ctr" anchorCtr="0" compatLnSpc="1">
            <a:prstTxWarp prst="textNoShape">
              <a:avLst/>
            </a:prstTxWarp>
            <a:noAutofit/>
          </a:bodyPr>
          <a:lstStyle/>
          <a:p>
            <a:pPr marL="0" marR="0" lvl="0" indent="0" algn="ctr" defTabSz="950115" eaLnBrk="1" fontAlgn="base" latinLnBrk="0" hangingPunct="1">
              <a:lnSpc>
                <a:spcPct val="90000"/>
              </a:lnSpc>
              <a:spcBef>
                <a:spcPct val="0"/>
              </a:spcBef>
              <a:spcAft>
                <a:spcPct val="0"/>
              </a:spcAft>
              <a:buClrTx/>
              <a:buSzTx/>
              <a:buFontTx/>
              <a:buNone/>
              <a:tabLst/>
              <a:defRPr/>
            </a:pPr>
            <a:r>
              <a:rPr kumimoji="0" lang="en-US" sz="1428" b="0" i="0" u="none" strike="noStrike" kern="0" cap="none" spc="0" normalizeH="0" baseline="0" noProof="0">
                <a:ln>
                  <a:noFill/>
                </a:ln>
                <a:solidFill>
                  <a:schemeClr val="bg1"/>
                </a:solidFill>
                <a:effectLst/>
                <a:uLnTx/>
                <a:uFillTx/>
              </a:rPr>
              <a:t>Business Connectivity</a:t>
            </a:r>
            <a:endParaRPr kumimoji="0" lang="en-US" sz="1224" b="0" i="0" u="none" strike="noStrike" kern="0" cap="none" spc="0" normalizeH="0" baseline="0" noProof="0">
              <a:ln>
                <a:noFill/>
              </a:ln>
              <a:solidFill>
                <a:schemeClr val="bg1"/>
              </a:solidFill>
              <a:effectLst/>
              <a:uLnTx/>
              <a:uFillTx/>
            </a:endParaRPr>
          </a:p>
        </p:txBody>
      </p:sp>
      <p:sp>
        <p:nvSpPr>
          <p:cNvPr id="74" name="Rectangle 73"/>
          <p:cNvSpPr/>
          <p:nvPr/>
        </p:nvSpPr>
        <p:spPr bwMode="auto">
          <a:xfrm>
            <a:off x="4971926" y="1871605"/>
            <a:ext cx="4092180" cy="347213"/>
          </a:xfrm>
          <a:prstGeom prst="rect">
            <a:avLst/>
          </a:prstGeom>
          <a:solidFill>
            <a:schemeClr val="tx1">
              <a:lumMod val="75000"/>
            </a:schemeClr>
          </a:solidFill>
          <a:ln w="10795" cap="flat" cmpd="sng" algn="ctr">
            <a:noFill/>
            <a:prstDash val="solid"/>
            <a:headEnd type="none" w="med" len="med"/>
            <a:tailEnd type="none" w="med" len="med"/>
          </a:ln>
          <a:effectLst/>
        </p:spPr>
        <p:txBody>
          <a:bodyPr vert="horz" wrap="square" lIns="149217" tIns="186388" rIns="93260" bIns="149110" numCol="1" rtlCol="0" anchor="ctr" anchorCtr="0" compatLnSpc="1">
            <a:prstTxWarp prst="textNoShape">
              <a:avLst/>
            </a:prstTxWarp>
            <a:noAutofit/>
          </a:bodyPr>
          <a:lstStyle/>
          <a:p>
            <a:pPr marL="0" marR="0" lvl="0" indent="0" algn="ctr" defTabSz="950115" eaLnBrk="1" fontAlgn="base" latinLnBrk="0" hangingPunct="1">
              <a:lnSpc>
                <a:spcPct val="90000"/>
              </a:lnSpc>
              <a:spcBef>
                <a:spcPct val="0"/>
              </a:spcBef>
              <a:spcAft>
                <a:spcPct val="0"/>
              </a:spcAft>
              <a:buClrTx/>
              <a:buSzTx/>
              <a:buFontTx/>
              <a:buNone/>
              <a:tabLst/>
              <a:defRPr/>
            </a:pPr>
            <a:r>
              <a:rPr kumimoji="0" lang="en-US" sz="1428" b="0" i="0" u="none" strike="noStrike" kern="0" cap="none" spc="0" normalizeH="0" baseline="0" noProof="0">
                <a:ln>
                  <a:noFill/>
                </a:ln>
                <a:solidFill>
                  <a:schemeClr val="bg1"/>
                </a:solidFill>
                <a:effectLst/>
                <a:uLnTx/>
                <a:uFillTx/>
              </a:rPr>
              <a:t>Data Processing, Analytics and Management</a:t>
            </a:r>
          </a:p>
        </p:txBody>
      </p:sp>
      <p:sp>
        <p:nvSpPr>
          <p:cNvPr id="76" name="Rectangle 75"/>
          <p:cNvSpPr/>
          <p:nvPr/>
        </p:nvSpPr>
        <p:spPr bwMode="auto">
          <a:xfrm>
            <a:off x="603069" y="1871605"/>
            <a:ext cx="4063525" cy="342314"/>
          </a:xfrm>
          <a:prstGeom prst="rect">
            <a:avLst/>
          </a:prstGeom>
          <a:solidFill>
            <a:schemeClr val="tx1">
              <a:lumMod val="75000"/>
            </a:schemeClr>
          </a:solidFill>
          <a:ln w="10795" cap="flat" cmpd="sng" algn="ctr">
            <a:noFill/>
            <a:prstDash val="solid"/>
            <a:headEnd type="none" w="med" len="med"/>
            <a:tailEnd type="none" w="med" len="med"/>
          </a:ln>
          <a:effectLst/>
        </p:spPr>
        <p:txBody>
          <a:bodyPr vert="horz" wrap="square" lIns="149217" tIns="186388" rIns="93260" bIns="149110" numCol="1" rtlCol="0" anchor="ctr" anchorCtr="0" compatLnSpc="1">
            <a:prstTxWarp prst="textNoShape">
              <a:avLst/>
            </a:prstTxWarp>
            <a:noAutofit/>
          </a:bodyPr>
          <a:lstStyle/>
          <a:p>
            <a:pPr algn="ctr" defTabSz="950115" fontAlgn="base">
              <a:lnSpc>
                <a:spcPct val="90000"/>
              </a:lnSpc>
              <a:spcBef>
                <a:spcPct val="0"/>
              </a:spcBef>
              <a:spcAft>
                <a:spcPct val="0"/>
              </a:spcAft>
            </a:pPr>
            <a:r>
              <a:rPr lang="en-US" sz="1428" kern="0">
                <a:solidFill>
                  <a:schemeClr val="bg1"/>
                </a:solidFill>
              </a:rPr>
              <a:t>Device Connectivity and Management</a:t>
            </a:r>
          </a:p>
        </p:txBody>
      </p:sp>
      <p:grpSp>
        <p:nvGrpSpPr>
          <p:cNvPr id="109" name="Group 108"/>
          <p:cNvGrpSpPr/>
          <p:nvPr/>
        </p:nvGrpSpPr>
        <p:grpSpPr>
          <a:xfrm>
            <a:off x="614428" y="4707698"/>
            <a:ext cx="1237582" cy="952473"/>
            <a:chOff x="7665928" y="5319847"/>
            <a:chExt cx="1213426" cy="933882"/>
          </a:xfrm>
        </p:grpSpPr>
        <p:sp>
          <p:nvSpPr>
            <p:cNvPr id="128" name="TextBox 127"/>
            <p:cNvSpPr txBox="1"/>
            <p:nvPr/>
          </p:nvSpPr>
          <p:spPr>
            <a:xfrm>
              <a:off x="7828680" y="5482599"/>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29" name="TextBox 128"/>
            <p:cNvSpPr txBox="1"/>
            <p:nvPr/>
          </p:nvSpPr>
          <p:spPr>
            <a:xfrm>
              <a:off x="7747304" y="5401223"/>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30" name="TextBox 129"/>
            <p:cNvSpPr txBox="1"/>
            <p:nvPr/>
          </p:nvSpPr>
          <p:spPr>
            <a:xfrm>
              <a:off x="7665928" y="5319847"/>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solidFill>
                    <a:sysClr val="windowText" lastClr="000000"/>
                  </a:solidFill>
                  <a:effectLst/>
                  <a:uLnTx/>
                  <a:uFillTx/>
                  <a:cs typeface="Arial" panose="020B0604020202020204" pitchFamily="34" charset="0"/>
                </a:rPr>
                <a:t>Low power devices</a:t>
              </a:r>
              <a:endParaRPr kumimoji="0" lang="en-US" sz="1071" b="0" i="0" u="none" strike="noStrike" kern="0" cap="none" spc="0" normalizeH="0" baseline="0" noProof="0">
                <a:ln>
                  <a:noFill/>
                </a:ln>
                <a:solidFill>
                  <a:sysClr val="windowText" lastClr="000000"/>
                </a:solidFill>
                <a:effectLst/>
                <a:uLnTx/>
                <a:uFillTx/>
                <a:cs typeface="Arial" panose="020B0604020202020204" pitchFamily="34" charset="0"/>
              </a:endParaRPr>
            </a:p>
          </p:txBody>
        </p:sp>
      </p:grpSp>
      <p:grpSp>
        <p:nvGrpSpPr>
          <p:cNvPr id="131" name="Group 130"/>
          <p:cNvGrpSpPr/>
          <p:nvPr/>
        </p:nvGrpSpPr>
        <p:grpSpPr>
          <a:xfrm>
            <a:off x="614105" y="3602027"/>
            <a:ext cx="1237582" cy="952473"/>
            <a:chOff x="4142929" y="5113897"/>
            <a:chExt cx="1213426" cy="933882"/>
          </a:xfrm>
        </p:grpSpPr>
        <p:sp>
          <p:nvSpPr>
            <p:cNvPr id="132" name="TextBox 131"/>
            <p:cNvSpPr txBox="1"/>
            <p:nvPr/>
          </p:nvSpPr>
          <p:spPr>
            <a:xfrm>
              <a:off x="4305681" y="5276649"/>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33" name="TextBox 132"/>
            <p:cNvSpPr txBox="1"/>
            <p:nvPr/>
          </p:nvSpPr>
          <p:spPr>
            <a:xfrm>
              <a:off x="4224305" y="5195273"/>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34" name="TextBox 133"/>
            <p:cNvSpPr txBox="1"/>
            <p:nvPr/>
          </p:nvSpPr>
          <p:spPr>
            <a:xfrm>
              <a:off x="4142929" y="5113897"/>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solidFill>
                    <a:sysClr val="windowText" lastClr="000000"/>
                  </a:solidFill>
                  <a:effectLst/>
                  <a:uLnTx/>
                  <a:uFillTx/>
                  <a:cs typeface="Arial" panose="020B0604020202020204" pitchFamily="34" charset="0"/>
                </a:rPr>
                <a:t>Existing </a:t>
              </a:r>
              <a:r>
                <a:rPr kumimoji="0" lang="en-US" sz="1122" b="0" i="0" u="none" strike="noStrike" kern="0" cap="none" spc="0" normalizeH="0" baseline="0" noProof="0" err="1">
                  <a:ln>
                    <a:noFill/>
                  </a:ln>
                  <a:solidFill>
                    <a:sysClr val="windowText" lastClr="000000"/>
                  </a:solidFill>
                  <a:effectLst/>
                  <a:uLnTx/>
                  <a:uFillTx/>
                  <a:cs typeface="Arial" panose="020B0604020202020204" pitchFamily="34" charset="0"/>
                </a:rPr>
                <a:t>IoT</a:t>
              </a:r>
              <a:r>
                <a:rPr kumimoji="0" lang="en-US" sz="1122" b="0" i="0" u="none" strike="noStrike" kern="0" cap="none" spc="0" normalizeH="0" baseline="0" noProof="0">
                  <a:ln>
                    <a:noFill/>
                  </a:ln>
                  <a:solidFill>
                    <a:sysClr val="windowText" lastClr="000000"/>
                  </a:solidFill>
                  <a:effectLst/>
                  <a:uLnTx/>
                  <a:uFillTx/>
                  <a:cs typeface="Arial" panose="020B0604020202020204" pitchFamily="34" charset="0"/>
                </a:rPr>
                <a:t> devices</a:t>
              </a:r>
            </a:p>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a:ln>
                  <a:noFill/>
                </a:ln>
                <a:solidFill>
                  <a:sysClr val="windowText" lastClr="000000"/>
                </a:solidFill>
                <a:effectLst/>
                <a:uLnTx/>
                <a:uFillTx/>
                <a:cs typeface="Arial" panose="020B0604020202020204" pitchFamily="34" charset="0"/>
              </a:endParaRPr>
            </a:p>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35" name="Rectangle 134"/>
            <p:cNvSpPr/>
            <p:nvPr/>
          </p:nvSpPr>
          <p:spPr>
            <a:xfrm>
              <a:off x="4362284" y="5559600"/>
              <a:ext cx="688618" cy="269965"/>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IoT</a:t>
              </a: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Client</a:t>
              </a:r>
            </a:p>
          </p:txBody>
        </p:sp>
      </p:grpSp>
      <p:sp>
        <p:nvSpPr>
          <p:cNvPr id="136" name="Oval 135"/>
          <p:cNvSpPr/>
          <p:nvPr/>
        </p:nvSpPr>
        <p:spPr>
          <a:xfrm>
            <a:off x="8387865" y="3641894"/>
            <a:ext cx="211904" cy="207452"/>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32417"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prstClr val="white"/>
              </a:solidFill>
              <a:effectLst/>
              <a:uLnTx/>
              <a:uFillTx/>
              <a:cs typeface="Arial" panose="020B0604020202020204" pitchFamily="34" charset="0"/>
            </a:endParaRPr>
          </a:p>
        </p:txBody>
      </p:sp>
      <p:sp>
        <p:nvSpPr>
          <p:cNvPr id="137" name="Oval 136"/>
          <p:cNvSpPr/>
          <p:nvPr/>
        </p:nvSpPr>
        <p:spPr>
          <a:xfrm>
            <a:off x="8387865" y="3641894"/>
            <a:ext cx="211904" cy="207452"/>
          </a:xfrm>
          <a:prstGeom prst="ellipse">
            <a:avLst/>
          </a:prstGeom>
          <a:solidFill>
            <a:srgbClr val="5B9BD5"/>
          </a:solidFill>
          <a:ln w="12700" cap="flat" cmpd="sng" algn="ctr">
            <a:solidFill>
              <a:srgbClr val="5B9BD5">
                <a:shade val="50000"/>
              </a:srgbClr>
            </a:solidFill>
            <a:prstDash val="dash"/>
            <a:miter lim="800000"/>
          </a:ln>
          <a:effectLst/>
        </p:spPr>
        <p:txBody>
          <a:bodyPr rtlCol="0" anchor="ctr"/>
          <a:lstStyle/>
          <a:p>
            <a:pPr marL="0" marR="0" lvl="0" indent="0" algn="ctr" defTabSz="932417"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prstClr val="white"/>
              </a:solidFill>
              <a:effectLst/>
              <a:uLnTx/>
              <a:uFillTx/>
              <a:cs typeface="Arial" panose="020B0604020202020204" pitchFamily="34" charset="0"/>
            </a:endParaRPr>
          </a:p>
        </p:txBody>
      </p:sp>
      <p:sp>
        <p:nvSpPr>
          <p:cNvPr id="138" name="Rectangle 137"/>
          <p:cNvSpPr/>
          <p:nvPr/>
        </p:nvSpPr>
        <p:spPr>
          <a:xfrm>
            <a:off x="3703244" y="2380778"/>
            <a:ext cx="6656734" cy="3165118"/>
          </a:xfrm>
          <a:prstGeom prst="rect">
            <a:avLst/>
          </a:prstGeom>
          <a:ln w="12700">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32417"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prstClr val="black"/>
              </a:solidFill>
              <a:effectLst/>
              <a:uLnTx/>
              <a:uFillTx/>
              <a:cs typeface="Arial" panose="020B0604020202020204" pitchFamily="34" charset="0"/>
            </a:endParaRPr>
          </a:p>
        </p:txBody>
      </p:sp>
      <p:sp>
        <p:nvSpPr>
          <p:cNvPr id="139" name="Rectangle 138"/>
          <p:cNvSpPr/>
          <p:nvPr/>
        </p:nvSpPr>
        <p:spPr>
          <a:xfrm>
            <a:off x="9371661" y="2577195"/>
            <a:ext cx="842579" cy="1272150"/>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Solution UX</a:t>
            </a:r>
          </a:p>
        </p:txBody>
      </p:sp>
      <p:sp>
        <p:nvSpPr>
          <p:cNvPr id="140" name="Rectangle 139"/>
          <p:cNvSpPr/>
          <p:nvPr/>
        </p:nvSpPr>
        <p:spPr>
          <a:xfrm>
            <a:off x="4971925" y="2570428"/>
            <a:ext cx="2098358" cy="402657"/>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Provisioning API</a:t>
            </a:r>
          </a:p>
        </p:txBody>
      </p:sp>
      <p:sp>
        <p:nvSpPr>
          <p:cNvPr id="141" name="Rectangle 140"/>
          <p:cNvSpPr/>
          <p:nvPr/>
        </p:nvSpPr>
        <p:spPr>
          <a:xfrm>
            <a:off x="4975577" y="3233347"/>
            <a:ext cx="1725242" cy="305731"/>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Device Registry</a:t>
            </a:r>
          </a:p>
        </p:txBody>
      </p:sp>
      <p:cxnSp>
        <p:nvCxnSpPr>
          <p:cNvPr id="142" name="Straight Arrow Connector 141"/>
          <p:cNvCxnSpPr>
            <a:stCxn id="140" idx="2"/>
          </p:cNvCxnSpPr>
          <p:nvPr/>
        </p:nvCxnSpPr>
        <p:spPr>
          <a:xfrm>
            <a:off x="6021105" y="2973086"/>
            <a:ext cx="2840" cy="263269"/>
          </a:xfrm>
          <a:prstGeom prst="straightConnector1">
            <a:avLst/>
          </a:prstGeom>
          <a:noFill/>
          <a:ln w="19050" cap="flat" cmpd="sng" algn="ctr">
            <a:solidFill>
              <a:srgbClr val="0078D7"/>
            </a:solidFill>
            <a:prstDash val="solid"/>
            <a:miter lim="800000"/>
            <a:tailEnd type="triangle"/>
          </a:ln>
          <a:effectLst/>
        </p:spPr>
      </p:cxnSp>
      <p:cxnSp>
        <p:nvCxnSpPr>
          <p:cNvPr id="143" name="Straight Arrow Connector 142"/>
          <p:cNvCxnSpPr>
            <a:stCxn id="139" idx="2"/>
            <a:endCxn id="163" idx="0"/>
          </p:cNvCxnSpPr>
          <p:nvPr/>
        </p:nvCxnSpPr>
        <p:spPr>
          <a:xfrm>
            <a:off x="8119645" y="2973086"/>
            <a:ext cx="0" cy="252114"/>
          </a:xfrm>
          <a:prstGeom prst="straightConnector1">
            <a:avLst/>
          </a:prstGeom>
          <a:noFill/>
          <a:ln w="19050" cap="flat" cmpd="sng" algn="ctr">
            <a:solidFill>
              <a:srgbClr val="0078D7"/>
            </a:solidFill>
            <a:prstDash val="solid"/>
            <a:miter lim="800000"/>
            <a:tailEnd type="triangle"/>
          </a:ln>
          <a:effectLst/>
        </p:spPr>
      </p:cxnSp>
      <p:cxnSp>
        <p:nvCxnSpPr>
          <p:cNvPr id="144" name="Straight Arrow Connector 143"/>
          <p:cNvCxnSpPr>
            <a:endCxn id="149" idx="2"/>
          </p:cNvCxnSpPr>
          <p:nvPr/>
        </p:nvCxnSpPr>
        <p:spPr>
          <a:xfrm flipH="1" flipV="1">
            <a:off x="7062227" y="3536034"/>
            <a:ext cx="349910" cy="1838"/>
          </a:xfrm>
          <a:prstGeom prst="straightConnector1">
            <a:avLst/>
          </a:prstGeom>
          <a:noFill/>
          <a:ln w="19050" cap="flat" cmpd="sng" algn="ctr">
            <a:solidFill>
              <a:srgbClr val="0078D7"/>
            </a:solidFill>
            <a:prstDash val="solid"/>
            <a:miter lim="800000"/>
            <a:tailEnd type="triangle"/>
          </a:ln>
          <a:effectLst/>
        </p:spPr>
      </p:cxnSp>
      <p:sp>
        <p:nvSpPr>
          <p:cNvPr id="145" name="Rectangle 144"/>
          <p:cNvSpPr/>
          <p:nvPr/>
        </p:nvSpPr>
        <p:spPr>
          <a:xfrm>
            <a:off x="4971927" y="4028179"/>
            <a:ext cx="4080323" cy="380116"/>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Stream Processors</a:t>
            </a:r>
          </a:p>
        </p:txBody>
      </p:sp>
      <p:sp>
        <p:nvSpPr>
          <p:cNvPr id="146" name="Rectangle 145"/>
          <p:cNvSpPr/>
          <p:nvPr/>
        </p:nvSpPr>
        <p:spPr>
          <a:xfrm>
            <a:off x="7428250" y="4594571"/>
            <a:ext cx="1623999" cy="792533"/>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Analytics &amp;</a:t>
            </a:r>
            <a:b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b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Machine Learning</a:t>
            </a:r>
          </a:p>
        </p:txBody>
      </p:sp>
      <p:cxnSp>
        <p:nvCxnSpPr>
          <p:cNvPr id="147" name="Straight Arrow Connector 146"/>
          <p:cNvCxnSpPr>
            <a:endCxn id="145" idx="1"/>
          </p:cNvCxnSpPr>
          <p:nvPr/>
        </p:nvCxnSpPr>
        <p:spPr>
          <a:xfrm>
            <a:off x="4674619" y="4217829"/>
            <a:ext cx="297307" cy="408"/>
          </a:xfrm>
          <a:prstGeom prst="straightConnector1">
            <a:avLst/>
          </a:prstGeom>
          <a:noFill/>
          <a:ln w="19050" cap="flat" cmpd="sng" algn="ctr">
            <a:solidFill>
              <a:srgbClr val="0078D7"/>
            </a:solidFill>
            <a:prstDash val="solid"/>
            <a:miter lim="800000"/>
            <a:tailEnd type="triangle"/>
          </a:ln>
          <a:effectLst/>
        </p:spPr>
      </p:cxnSp>
      <p:sp>
        <p:nvSpPr>
          <p:cNvPr id="148" name="Rectangle 147"/>
          <p:cNvSpPr/>
          <p:nvPr/>
        </p:nvSpPr>
        <p:spPr>
          <a:xfrm>
            <a:off x="9371660" y="3897497"/>
            <a:ext cx="842580" cy="1489605"/>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Business Integration Connectors and Gateway(s)</a:t>
            </a:r>
          </a:p>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149" name="L-Shape 148"/>
          <p:cNvSpPr/>
          <p:nvPr/>
        </p:nvSpPr>
        <p:spPr>
          <a:xfrm flipH="1">
            <a:off x="4975577" y="3233348"/>
            <a:ext cx="2086650" cy="605371"/>
          </a:xfrm>
          <a:prstGeom prst="corner">
            <a:avLst>
              <a:gd name="adj1" fmla="val 46089"/>
              <a:gd name="adj2" fmla="val 55821"/>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Device State Store</a:t>
            </a:r>
          </a:p>
        </p:txBody>
      </p:sp>
      <p:sp>
        <p:nvSpPr>
          <p:cNvPr id="150" name="Rectangle 149"/>
          <p:cNvSpPr/>
          <p:nvPr/>
        </p:nvSpPr>
        <p:spPr>
          <a:xfrm>
            <a:off x="2193923" y="4161858"/>
            <a:ext cx="1039857" cy="928442"/>
          </a:xfrm>
          <a:prstGeom prst="rect">
            <a:avLst/>
          </a:prstGeom>
          <a:noFill/>
          <a:ln w="15875" cap="flat" cmpd="sng" algn="ctr">
            <a:solidFill>
              <a:srgbClr val="0078D7"/>
            </a:solidFill>
            <a:prstDash val="dash"/>
            <a:miter lim="800000"/>
          </a:ln>
          <a:effectLst/>
        </p:spPr>
        <p:txBody>
          <a:bodyPr rtlCol="0" anchor="ctr"/>
          <a:lstStyle/>
          <a:p>
            <a:pPr marL="0" marR="0" lvl="0" indent="0" algn="ctr" defTabSz="932417"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effectLst/>
                <a:uLnTx/>
                <a:uFillTx/>
                <a:cs typeface="Arial" panose="020B0604020202020204" pitchFamily="34" charset="0"/>
              </a:rPr>
              <a:t>Gateway</a:t>
            </a:r>
            <a:br>
              <a:rPr kumimoji="0" lang="en-US" sz="1224" b="0" i="0" u="none" strike="noStrike" kern="0" cap="none" spc="0" normalizeH="0" baseline="0" noProof="0">
                <a:ln>
                  <a:noFill/>
                </a:ln>
                <a:effectLst/>
                <a:uLnTx/>
                <a:uFillTx/>
                <a:cs typeface="Arial" panose="020B0604020202020204" pitchFamily="34" charset="0"/>
              </a:rPr>
            </a:br>
            <a:endParaRPr kumimoji="0" lang="en-US" sz="1224" b="0" i="0" u="none" strike="noStrike" kern="0" cap="none" spc="0" normalizeH="0" baseline="0" noProof="0">
              <a:ln>
                <a:noFill/>
              </a:ln>
              <a:effectLst/>
              <a:uLnTx/>
              <a:uFillTx/>
              <a:cs typeface="Arial" panose="020B0604020202020204" pitchFamily="34" charset="0"/>
            </a:endParaRPr>
          </a:p>
        </p:txBody>
      </p:sp>
      <p:sp>
        <p:nvSpPr>
          <p:cNvPr id="151" name="Rectangle 150"/>
          <p:cNvSpPr/>
          <p:nvPr/>
        </p:nvSpPr>
        <p:spPr>
          <a:xfrm>
            <a:off x="4971925" y="4594571"/>
            <a:ext cx="2090301" cy="792533"/>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1"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Storage</a:t>
            </a:r>
          </a:p>
        </p:txBody>
      </p:sp>
      <p:cxnSp>
        <p:nvCxnSpPr>
          <p:cNvPr id="152" name="Straight Arrow Connector 151"/>
          <p:cNvCxnSpPr/>
          <p:nvPr/>
        </p:nvCxnSpPr>
        <p:spPr>
          <a:xfrm flipH="1">
            <a:off x="7070283" y="4990838"/>
            <a:ext cx="349910" cy="0"/>
          </a:xfrm>
          <a:prstGeom prst="straightConnector1">
            <a:avLst/>
          </a:prstGeom>
          <a:ln w="1905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p:nvPr/>
        </p:nvCxnSpPr>
        <p:spPr>
          <a:xfrm flipV="1">
            <a:off x="8200737" y="3849345"/>
            <a:ext cx="0" cy="178833"/>
          </a:xfrm>
          <a:prstGeom prst="straightConnector1">
            <a:avLst/>
          </a:prstGeom>
          <a:noFill/>
          <a:ln w="19050" cap="flat" cmpd="sng" algn="ctr">
            <a:solidFill>
              <a:srgbClr val="0078D7"/>
            </a:solidFill>
            <a:prstDash val="solid"/>
            <a:miter lim="800000"/>
            <a:tailEnd type="triangle"/>
          </a:ln>
          <a:effectLst/>
        </p:spPr>
      </p:cxnSp>
      <p:cxnSp>
        <p:nvCxnSpPr>
          <p:cNvPr id="154" name="Elbow Connector 153"/>
          <p:cNvCxnSpPr/>
          <p:nvPr/>
        </p:nvCxnSpPr>
        <p:spPr>
          <a:xfrm rot="16200000" flipH="1">
            <a:off x="5927897" y="4497631"/>
            <a:ext cx="192463" cy="367"/>
          </a:xfrm>
          <a:prstGeom prst="bentConnector3">
            <a:avLst>
              <a:gd name="adj1" fmla="val 50000"/>
            </a:avLst>
          </a:prstGeom>
          <a:ln w="19050">
            <a:solidFill>
              <a:srgbClr val="0078D7"/>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Elbow Connector 154"/>
          <p:cNvCxnSpPr/>
          <p:nvPr/>
        </p:nvCxnSpPr>
        <p:spPr>
          <a:xfrm rot="16200000" flipH="1">
            <a:off x="8117796" y="4501434"/>
            <a:ext cx="186278" cy="1"/>
          </a:xfrm>
          <a:prstGeom prst="bentConnector3">
            <a:avLst>
              <a:gd name="adj1" fmla="val 50000"/>
            </a:avLst>
          </a:prstGeom>
          <a:ln w="19050">
            <a:solidFill>
              <a:srgbClr val="0078D7"/>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p:cNvSpPr/>
          <p:nvPr/>
        </p:nvSpPr>
        <p:spPr>
          <a:xfrm>
            <a:off x="3828143" y="2570428"/>
            <a:ext cx="839343" cy="2816676"/>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Cloud Gateway</a:t>
            </a:r>
          </a:p>
          <a:p>
            <a:pPr marL="0" marR="0" lvl="0" indent="0" algn="ctr" defTabSz="932563" eaLnBrk="1" fontAlgn="auto" latinLnBrk="0" hangingPunct="1">
              <a:lnSpc>
                <a:spcPct val="100000"/>
              </a:lnSpc>
              <a:spcBef>
                <a:spcPts val="0"/>
              </a:spcBef>
              <a:spcAft>
                <a:spcPts val="0"/>
              </a:spcAft>
              <a:buClrTx/>
              <a:buSzTx/>
              <a:buFontTx/>
              <a:buNone/>
              <a:tabLst/>
              <a:defRPr/>
            </a:pPr>
            <a:endParaRPr lang="en-US" sz="1020" kern="0">
              <a:solidFill>
                <a:srgbClr val="FFFFFF"/>
              </a:solidFill>
              <a:latin typeface="Segoe UI" panose="020B0502040204020203" pitchFamily="34" charset="0"/>
              <a:cs typeface="Segoe UI" panose="020B0502040204020203" pitchFamily="34" charset="0"/>
            </a:endParaRPr>
          </a:p>
          <a:p>
            <a:pPr marL="0" marR="0" lvl="0" indent="0" algn="ctr" defTabSz="932563" eaLnBrk="1" fontAlgn="auto" latinLnBrk="0" hangingPunct="1">
              <a:lnSpc>
                <a:spcPct val="100000"/>
              </a:lnSpc>
              <a:spcBef>
                <a:spcPts val="0"/>
              </a:spcBef>
              <a:spcAft>
                <a:spcPts val="0"/>
              </a:spcAft>
              <a:buClrTx/>
              <a:buSzTx/>
              <a:buFontTx/>
              <a:buNone/>
              <a:tabLst/>
              <a:defRPr/>
            </a:pPr>
            <a:endParaRPr lang="en-US" sz="1020" kern="0">
              <a:solidFill>
                <a:srgbClr val="FFFFFF"/>
              </a:solidFill>
              <a:latin typeface="Segoe UI" panose="020B0502040204020203" pitchFamily="34" charset="0"/>
              <a:cs typeface="Segoe UI" panose="020B0502040204020203" pitchFamily="34" charset="0"/>
            </a:endParaRPr>
          </a:p>
          <a:p>
            <a:pPr marL="0" marR="0" lvl="0" indent="0" algn="ctr" defTabSz="932563" eaLnBrk="1" fontAlgn="auto" latinLnBrk="0" hangingPunct="1">
              <a:lnSpc>
                <a:spcPct val="100000"/>
              </a:lnSpc>
              <a:spcBef>
                <a:spcPts val="0"/>
              </a:spcBef>
              <a:spcAft>
                <a:spcPts val="0"/>
              </a:spcAft>
              <a:buClrTx/>
              <a:buSzTx/>
              <a:buFontTx/>
              <a:buNone/>
              <a:tabLst/>
              <a:defRPr/>
            </a:pPr>
            <a:endParaRPr lang="en-US" sz="1020" kern="0">
              <a:solidFill>
                <a:srgbClr val="FFFFFF"/>
              </a:solidFill>
              <a:latin typeface="Segoe UI" panose="020B0502040204020203" pitchFamily="34" charset="0"/>
              <a:cs typeface="Segoe UI" panose="020B0502040204020203" pitchFamily="34" charset="0"/>
            </a:endParaRPr>
          </a:p>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1"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IoT</a:t>
            </a:r>
          </a:p>
          <a:p>
            <a:pPr marL="0" marR="0" lvl="0" indent="0" algn="ctr" defTabSz="932563" eaLnBrk="1" fontAlgn="auto" latinLnBrk="0" hangingPunct="1">
              <a:lnSpc>
                <a:spcPct val="100000"/>
              </a:lnSpc>
              <a:spcBef>
                <a:spcPts val="0"/>
              </a:spcBef>
              <a:spcAft>
                <a:spcPts val="0"/>
              </a:spcAft>
              <a:buClrTx/>
              <a:buSzTx/>
              <a:buFontTx/>
              <a:buNone/>
              <a:tabLst/>
              <a:defRPr/>
            </a:pPr>
            <a:r>
              <a:rPr lang="en-US" sz="1020" b="1" kern="0">
                <a:solidFill>
                  <a:srgbClr val="FFFFFF"/>
                </a:solidFill>
                <a:latin typeface="Segoe UI" panose="020B0502040204020203" pitchFamily="34" charset="0"/>
                <a:cs typeface="Segoe UI" panose="020B0502040204020203" pitchFamily="34" charset="0"/>
              </a:rPr>
              <a:t>Hub</a:t>
            </a:r>
          </a:p>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1020" b="1"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a:p>
            <a:pPr marL="0" marR="0" lvl="0" indent="0" algn="ctr" defTabSz="932563" eaLnBrk="1" fontAlgn="auto" latinLnBrk="0" hangingPunct="1">
              <a:lnSpc>
                <a:spcPct val="100000"/>
              </a:lnSpc>
              <a:spcBef>
                <a:spcPts val="0"/>
              </a:spcBef>
              <a:spcAft>
                <a:spcPts val="0"/>
              </a:spcAft>
              <a:buClrTx/>
              <a:buSzTx/>
              <a:buFontTx/>
              <a:buNone/>
              <a:tabLst/>
              <a:defRPr/>
            </a:pPr>
            <a:r>
              <a:rPr lang="en-US" sz="1020" b="1" kern="0">
                <a:solidFill>
                  <a:srgbClr val="FFFFFF"/>
                </a:solidFill>
                <a:latin typeface="Segoe UI" panose="020B0502040204020203" pitchFamily="34" charset="0"/>
                <a:cs typeface="Segoe UI" panose="020B0502040204020203" pitchFamily="34" charset="0"/>
              </a:rPr>
              <a:t>Event</a:t>
            </a:r>
          </a:p>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1"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Hub</a:t>
            </a:r>
          </a:p>
        </p:txBody>
      </p:sp>
      <p:cxnSp>
        <p:nvCxnSpPr>
          <p:cNvPr id="157" name="Elbow Connector 156"/>
          <p:cNvCxnSpPr>
            <a:endCxn id="150" idx="1"/>
          </p:cNvCxnSpPr>
          <p:nvPr/>
        </p:nvCxnSpPr>
        <p:spPr>
          <a:xfrm flipV="1">
            <a:off x="1702284" y="4626079"/>
            <a:ext cx="491639" cy="474861"/>
          </a:xfrm>
          <a:prstGeom prst="bentConnector3">
            <a:avLst>
              <a:gd name="adj1" fmla="val 50000"/>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8" name="Elbow Connector 157"/>
          <p:cNvCxnSpPr>
            <a:endCxn id="150" idx="1"/>
          </p:cNvCxnSpPr>
          <p:nvPr/>
        </p:nvCxnSpPr>
        <p:spPr>
          <a:xfrm>
            <a:off x="1700459" y="4161860"/>
            <a:ext cx="493464" cy="464219"/>
          </a:xfrm>
          <a:prstGeom prst="bentConnector3">
            <a:avLst>
              <a:gd name="adj1" fmla="val 50000"/>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a:off x="3265188" y="4626080"/>
            <a:ext cx="409645" cy="2094"/>
          </a:xfrm>
          <a:prstGeom prst="straightConnector1">
            <a:avLst/>
          </a:prstGeom>
          <a:noFill/>
          <a:ln w="38100" cap="flat" cmpd="sng" algn="ctr">
            <a:solidFill>
              <a:srgbClr val="0078D7"/>
            </a:solidFill>
            <a:prstDash val="solid"/>
            <a:miter lim="800000"/>
            <a:headEnd type="triangle" w="med" len="med"/>
            <a:tailEnd type="triangle" w="med" len="med"/>
          </a:ln>
          <a:effectLst/>
        </p:spPr>
      </p:cxnSp>
      <p:cxnSp>
        <p:nvCxnSpPr>
          <p:cNvPr id="160" name="Straight Arrow Connector 159"/>
          <p:cNvCxnSpPr/>
          <p:nvPr/>
        </p:nvCxnSpPr>
        <p:spPr>
          <a:xfrm>
            <a:off x="1709850" y="3897497"/>
            <a:ext cx="1961987" cy="0"/>
          </a:xfrm>
          <a:prstGeom prst="straightConnector1">
            <a:avLst/>
          </a:prstGeom>
          <a:noFill/>
          <a:ln w="38100" cap="flat" cmpd="sng" algn="ctr">
            <a:solidFill>
              <a:srgbClr val="0078D7"/>
            </a:solidFill>
            <a:prstDash val="solid"/>
            <a:miter lim="800000"/>
            <a:headEnd type="triangle" w="med" len="med"/>
            <a:tailEnd type="triangle" w="med" len="med"/>
          </a:ln>
          <a:effectLst/>
        </p:spPr>
      </p:cxnSp>
      <p:cxnSp>
        <p:nvCxnSpPr>
          <p:cNvPr id="161" name="Straight Arrow Connector 160"/>
          <p:cNvCxnSpPr>
            <a:stCxn id="140" idx="1"/>
          </p:cNvCxnSpPr>
          <p:nvPr/>
        </p:nvCxnSpPr>
        <p:spPr>
          <a:xfrm flipH="1">
            <a:off x="4666596" y="2771757"/>
            <a:ext cx="305330" cy="0"/>
          </a:xfrm>
          <a:prstGeom prst="straightConnector1">
            <a:avLst/>
          </a:prstGeom>
          <a:noFill/>
          <a:ln w="19050" cap="flat" cmpd="sng" algn="ctr">
            <a:solidFill>
              <a:srgbClr val="0078D7"/>
            </a:solidFill>
            <a:prstDash val="solid"/>
            <a:miter lim="800000"/>
            <a:tailEnd type="triangle"/>
          </a:ln>
          <a:effectLst/>
        </p:spPr>
      </p:cxnSp>
      <p:cxnSp>
        <p:nvCxnSpPr>
          <p:cNvPr id="162" name="Elbow Connector 161"/>
          <p:cNvCxnSpPr/>
          <p:nvPr/>
        </p:nvCxnSpPr>
        <p:spPr>
          <a:xfrm rot="10800000" flipV="1">
            <a:off x="4666599" y="3090635"/>
            <a:ext cx="2765967" cy="1296"/>
          </a:xfrm>
          <a:prstGeom prst="bentConnector3">
            <a:avLst>
              <a:gd name="adj1" fmla="val 50000"/>
            </a:avLst>
          </a:prstGeom>
          <a:ln w="19050">
            <a:solidFill>
              <a:srgbClr val="0078D7"/>
            </a:solidFill>
            <a:tailEnd type="triangle"/>
          </a:ln>
        </p:spPr>
        <p:style>
          <a:lnRef idx="1">
            <a:schemeClr val="accent1"/>
          </a:lnRef>
          <a:fillRef idx="0">
            <a:schemeClr val="accent1"/>
          </a:fillRef>
          <a:effectRef idx="0">
            <a:schemeClr val="accent1"/>
          </a:effectRef>
          <a:fontRef idx="minor">
            <a:schemeClr val="tx1"/>
          </a:fontRef>
        </p:style>
      </p:cxnSp>
      <p:sp>
        <p:nvSpPr>
          <p:cNvPr id="163" name="Rectangle 162"/>
          <p:cNvSpPr/>
          <p:nvPr/>
        </p:nvSpPr>
        <p:spPr>
          <a:xfrm>
            <a:off x="7420193" y="2570428"/>
            <a:ext cx="1632055" cy="1278918"/>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App Backend</a:t>
            </a:r>
          </a:p>
        </p:txBody>
      </p:sp>
      <p:cxnSp>
        <p:nvCxnSpPr>
          <p:cNvPr id="164" name="Straight Arrow Connector 163"/>
          <p:cNvCxnSpPr/>
          <p:nvPr/>
        </p:nvCxnSpPr>
        <p:spPr>
          <a:xfrm flipH="1">
            <a:off x="7070283" y="2771757"/>
            <a:ext cx="349910" cy="0"/>
          </a:xfrm>
          <a:prstGeom prst="straightConnector1">
            <a:avLst/>
          </a:prstGeom>
          <a:noFill/>
          <a:ln w="19050" cap="flat" cmpd="sng" algn="ctr">
            <a:solidFill>
              <a:srgbClr val="0078D7"/>
            </a:solidFill>
            <a:prstDash val="solid"/>
            <a:miter lim="800000"/>
            <a:tailEnd type="triangle"/>
          </a:ln>
          <a:effectLst/>
        </p:spPr>
      </p:cxnSp>
      <p:cxnSp>
        <p:nvCxnSpPr>
          <p:cNvPr id="165" name="Straight Arrow Connector 164"/>
          <p:cNvCxnSpPr/>
          <p:nvPr/>
        </p:nvCxnSpPr>
        <p:spPr>
          <a:xfrm flipV="1">
            <a:off x="6021105" y="3845124"/>
            <a:ext cx="3138" cy="190058"/>
          </a:xfrm>
          <a:prstGeom prst="straightConnector1">
            <a:avLst/>
          </a:prstGeom>
          <a:noFill/>
          <a:ln w="19050" cap="flat" cmpd="sng" algn="ctr">
            <a:solidFill>
              <a:srgbClr val="0078D7"/>
            </a:solidFill>
            <a:prstDash val="solid"/>
            <a:miter lim="800000"/>
            <a:tailEnd type="triangle"/>
          </a:ln>
          <a:effectLst/>
        </p:spPr>
      </p:cxnSp>
      <p:cxnSp>
        <p:nvCxnSpPr>
          <p:cNvPr id="166" name="Straight Arrow Connector 165"/>
          <p:cNvCxnSpPr>
            <a:stCxn id="145" idx="3"/>
          </p:cNvCxnSpPr>
          <p:nvPr/>
        </p:nvCxnSpPr>
        <p:spPr>
          <a:xfrm>
            <a:off x="9052250" y="4218237"/>
            <a:ext cx="310883" cy="5425"/>
          </a:xfrm>
          <a:prstGeom prst="straightConnector1">
            <a:avLst/>
          </a:prstGeom>
          <a:noFill/>
          <a:ln w="19050" cap="flat" cmpd="sng" algn="ctr">
            <a:solidFill>
              <a:srgbClr val="0078D7"/>
            </a:solidFill>
            <a:prstDash val="solid"/>
            <a:miter lim="800000"/>
            <a:tailEnd type="triangle"/>
          </a:ln>
          <a:effectLst/>
        </p:spPr>
      </p:cxnSp>
      <p:cxnSp>
        <p:nvCxnSpPr>
          <p:cNvPr id="167" name="Straight Arrow Connector 166"/>
          <p:cNvCxnSpPr/>
          <p:nvPr/>
        </p:nvCxnSpPr>
        <p:spPr>
          <a:xfrm>
            <a:off x="9064106" y="4970105"/>
            <a:ext cx="297306" cy="408"/>
          </a:xfrm>
          <a:prstGeom prst="straightConnector1">
            <a:avLst/>
          </a:prstGeom>
          <a:noFill/>
          <a:ln w="19050" cap="flat" cmpd="sng" algn="ctr">
            <a:solidFill>
              <a:srgbClr val="0078D7"/>
            </a:solidFill>
            <a:prstDash val="solid"/>
            <a:miter lim="800000"/>
            <a:tailEnd type="triangle"/>
          </a:ln>
          <a:effectLst/>
        </p:spPr>
      </p:cxnSp>
      <p:sp>
        <p:nvSpPr>
          <p:cNvPr id="168" name="Rectangle 167"/>
          <p:cNvSpPr/>
          <p:nvPr/>
        </p:nvSpPr>
        <p:spPr>
          <a:xfrm>
            <a:off x="2370476" y="4721398"/>
            <a:ext cx="702327" cy="275339"/>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IoT</a:t>
            </a: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Client</a:t>
            </a:r>
          </a:p>
        </p:txBody>
      </p:sp>
      <p:grpSp>
        <p:nvGrpSpPr>
          <p:cNvPr id="169" name="Group 168"/>
          <p:cNvGrpSpPr/>
          <p:nvPr/>
        </p:nvGrpSpPr>
        <p:grpSpPr>
          <a:xfrm>
            <a:off x="10795282" y="2577195"/>
            <a:ext cx="1237582" cy="952473"/>
            <a:chOff x="10305331" y="1809466"/>
            <a:chExt cx="1213426" cy="933882"/>
          </a:xfrm>
        </p:grpSpPr>
        <p:sp>
          <p:nvSpPr>
            <p:cNvPr id="170" name="TextBox 169"/>
            <p:cNvSpPr txBox="1"/>
            <p:nvPr/>
          </p:nvSpPr>
          <p:spPr>
            <a:xfrm>
              <a:off x="10468083" y="1972218"/>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71" name="TextBox 170"/>
            <p:cNvSpPr txBox="1"/>
            <p:nvPr/>
          </p:nvSpPr>
          <p:spPr>
            <a:xfrm>
              <a:off x="10386707" y="1890842"/>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72" name="TextBox 171"/>
            <p:cNvSpPr txBox="1"/>
            <p:nvPr/>
          </p:nvSpPr>
          <p:spPr>
            <a:xfrm>
              <a:off x="10305331" y="1809466"/>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solidFill>
                    <a:sysClr val="windowText" lastClr="000000"/>
                  </a:solidFill>
                  <a:effectLst/>
                  <a:uLnTx/>
                  <a:uFillTx/>
                  <a:cs typeface="Arial" panose="020B0604020202020204" pitchFamily="34" charset="0"/>
                </a:rPr>
                <a:t>Personal mobile devices</a:t>
              </a:r>
              <a:endParaRPr kumimoji="0" lang="en-US" sz="1071" b="0" i="0" u="none" strike="noStrike" kern="0" cap="none" spc="0" normalizeH="0" baseline="0" noProof="0">
                <a:ln>
                  <a:noFill/>
                </a:ln>
                <a:solidFill>
                  <a:sysClr val="windowText" lastClr="000000"/>
                </a:solidFill>
                <a:effectLst/>
                <a:uLnTx/>
                <a:uFillTx/>
                <a:cs typeface="Arial" panose="020B0604020202020204" pitchFamily="34" charset="0"/>
              </a:endParaRPr>
            </a:p>
          </p:txBody>
        </p:sp>
      </p:grpSp>
      <p:grpSp>
        <p:nvGrpSpPr>
          <p:cNvPr id="173" name="Group 172"/>
          <p:cNvGrpSpPr/>
          <p:nvPr/>
        </p:nvGrpSpPr>
        <p:grpSpPr>
          <a:xfrm>
            <a:off x="612602" y="2414216"/>
            <a:ext cx="1237582" cy="952473"/>
            <a:chOff x="4142929" y="5113897"/>
            <a:chExt cx="1213426" cy="933882"/>
          </a:xfrm>
        </p:grpSpPr>
        <p:sp>
          <p:nvSpPr>
            <p:cNvPr id="174" name="TextBox 173"/>
            <p:cNvSpPr txBox="1"/>
            <p:nvPr/>
          </p:nvSpPr>
          <p:spPr>
            <a:xfrm>
              <a:off x="4305681" y="5276649"/>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75" name="TextBox 174"/>
            <p:cNvSpPr txBox="1"/>
            <p:nvPr/>
          </p:nvSpPr>
          <p:spPr>
            <a:xfrm>
              <a:off x="4224305" y="5195273"/>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76" name="TextBox 175"/>
            <p:cNvSpPr txBox="1"/>
            <p:nvPr/>
          </p:nvSpPr>
          <p:spPr>
            <a:xfrm>
              <a:off x="4142929" y="5113897"/>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solidFill>
                    <a:sysClr val="windowText" lastClr="000000"/>
                  </a:solidFill>
                  <a:effectLst/>
                  <a:uLnTx/>
                  <a:uFillTx/>
                  <a:cs typeface="Arial" panose="020B0604020202020204" pitchFamily="34" charset="0"/>
                </a:rPr>
                <a:t>IP capable devices</a:t>
              </a:r>
            </a:p>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a:ln>
                  <a:noFill/>
                </a:ln>
                <a:solidFill>
                  <a:sysClr val="windowText" lastClr="000000"/>
                </a:solidFill>
                <a:effectLst/>
                <a:uLnTx/>
                <a:uFillTx/>
                <a:cs typeface="Arial" panose="020B0604020202020204" pitchFamily="34" charset="0"/>
              </a:endParaRPr>
            </a:p>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77" name="Rectangle 176"/>
            <p:cNvSpPr/>
            <p:nvPr/>
          </p:nvSpPr>
          <p:spPr>
            <a:xfrm>
              <a:off x="4362284" y="5559600"/>
              <a:ext cx="688618" cy="269965"/>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IoT</a:t>
              </a: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Client</a:t>
              </a:r>
            </a:p>
          </p:txBody>
        </p:sp>
      </p:grpSp>
      <p:cxnSp>
        <p:nvCxnSpPr>
          <p:cNvPr id="178" name="Straight Arrow Connector 177"/>
          <p:cNvCxnSpPr/>
          <p:nvPr/>
        </p:nvCxnSpPr>
        <p:spPr>
          <a:xfrm>
            <a:off x="1709850" y="2838819"/>
            <a:ext cx="1961987" cy="0"/>
          </a:xfrm>
          <a:prstGeom prst="straightConnector1">
            <a:avLst/>
          </a:prstGeom>
          <a:noFill/>
          <a:ln w="38100" cap="flat" cmpd="sng" algn="ctr">
            <a:solidFill>
              <a:srgbClr val="0078D7"/>
            </a:solidFill>
            <a:prstDash val="solid"/>
            <a:miter lim="800000"/>
            <a:headEnd type="triangle" w="med" len="med"/>
            <a:tailEnd type="triangle" w="med" len="med"/>
          </a:ln>
          <a:effectLst/>
        </p:spPr>
      </p:cxnSp>
      <p:cxnSp>
        <p:nvCxnSpPr>
          <p:cNvPr id="179" name="Straight Arrow Connector 178"/>
          <p:cNvCxnSpPr/>
          <p:nvPr/>
        </p:nvCxnSpPr>
        <p:spPr>
          <a:xfrm>
            <a:off x="10376582" y="2985498"/>
            <a:ext cx="409645" cy="2094"/>
          </a:xfrm>
          <a:prstGeom prst="straightConnector1">
            <a:avLst/>
          </a:prstGeom>
          <a:noFill/>
          <a:ln w="38100" cap="flat" cmpd="sng" algn="ctr">
            <a:solidFill>
              <a:srgbClr val="0078D7"/>
            </a:solidFill>
            <a:prstDash val="solid"/>
            <a:miter lim="800000"/>
            <a:headEnd type="triangle" w="med" len="med"/>
            <a:tailEnd type="triangle" w="med" len="med"/>
          </a:ln>
          <a:effectLst/>
        </p:spPr>
      </p:cxnSp>
      <p:grpSp>
        <p:nvGrpSpPr>
          <p:cNvPr id="180" name="Group 179"/>
          <p:cNvGrpSpPr/>
          <p:nvPr/>
        </p:nvGrpSpPr>
        <p:grpSpPr>
          <a:xfrm>
            <a:off x="10787732" y="4416752"/>
            <a:ext cx="1237582" cy="952473"/>
            <a:chOff x="10305331" y="1809466"/>
            <a:chExt cx="1213426" cy="933882"/>
          </a:xfrm>
        </p:grpSpPr>
        <p:sp>
          <p:nvSpPr>
            <p:cNvPr id="181" name="TextBox 180"/>
            <p:cNvSpPr txBox="1"/>
            <p:nvPr/>
          </p:nvSpPr>
          <p:spPr>
            <a:xfrm>
              <a:off x="10468083" y="1972218"/>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82" name="TextBox 181"/>
            <p:cNvSpPr txBox="1"/>
            <p:nvPr/>
          </p:nvSpPr>
          <p:spPr>
            <a:xfrm>
              <a:off x="10386707" y="1890842"/>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83" name="TextBox 182"/>
            <p:cNvSpPr txBox="1"/>
            <p:nvPr/>
          </p:nvSpPr>
          <p:spPr>
            <a:xfrm>
              <a:off x="10305331" y="1809466"/>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solidFill>
                    <a:sysClr val="windowText" lastClr="000000"/>
                  </a:solidFill>
                  <a:effectLst/>
                  <a:uLnTx/>
                  <a:uFillTx/>
                  <a:cs typeface="Arial" panose="020B0604020202020204" pitchFamily="34" charset="0"/>
                </a:rPr>
                <a:t>Business systems</a:t>
              </a:r>
              <a:endParaRPr kumimoji="0" lang="en-US" sz="1071" b="0" i="0" u="none" strike="noStrike" kern="0" cap="none" spc="0" normalizeH="0" baseline="0" noProof="0">
                <a:ln>
                  <a:noFill/>
                </a:ln>
                <a:solidFill>
                  <a:sysClr val="windowText" lastClr="000000"/>
                </a:solidFill>
                <a:effectLst/>
                <a:uLnTx/>
                <a:uFillTx/>
                <a:cs typeface="Arial" panose="020B0604020202020204" pitchFamily="34" charset="0"/>
              </a:endParaRPr>
            </a:p>
          </p:txBody>
        </p:sp>
      </p:grpSp>
      <p:cxnSp>
        <p:nvCxnSpPr>
          <p:cNvPr id="184" name="Straight Arrow Connector 183"/>
          <p:cNvCxnSpPr/>
          <p:nvPr/>
        </p:nvCxnSpPr>
        <p:spPr>
          <a:xfrm>
            <a:off x="10369033" y="4825055"/>
            <a:ext cx="409645" cy="2094"/>
          </a:xfrm>
          <a:prstGeom prst="straightConnector1">
            <a:avLst/>
          </a:prstGeom>
          <a:noFill/>
          <a:ln w="38100" cap="flat" cmpd="sng" algn="ctr">
            <a:solidFill>
              <a:srgbClr val="0078D7"/>
            </a:solidFill>
            <a:prstDash val="solid"/>
            <a:miter lim="800000"/>
            <a:headEnd type="triangle" w="med" len="med"/>
            <a:tailEnd type="triangle" w="med" len="med"/>
          </a:ln>
          <a:effectLst/>
        </p:spPr>
      </p:cxnSp>
      <p:cxnSp>
        <p:nvCxnSpPr>
          <p:cNvPr id="185" name="Straight Arrow Connector 184"/>
          <p:cNvCxnSpPr/>
          <p:nvPr/>
        </p:nvCxnSpPr>
        <p:spPr>
          <a:xfrm>
            <a:off x="9063776" y="2962298"/>
            <a:ext cx="297306" cy="408"/>
          </a:xfrm>
          <a:prstGeom prst="straightConnector1">
            <a:avLst/>
          </a:prstGeom>
          <a:noFill/>
          <a:ln w="19050" cap="flat" cmpd="sng" algn="ctr">
            <a:solidFill>
              <a:srgbClr val="0078D7"/>
            </a:solidFill>
            <a:prstDash val="solid"/>
            <a:miter lim="800000"/>
            <a:headEnd type="triangle"/>
            <a:tailEnd type="triangle"/>
          </a:ln>
          <a:effectLst/>
        </p:spPr>
      </p:cxnSp>
      <p:cxnSp>
        <p:nvCxnSpPr>
          <p:cNvPr id="186" name="Elbow Connector 185"/>
          <p:cNvCxnSpPr/>
          <p:nvPr/>
        </p:nvCxnSpPr>
        <p:spPr>
          <a:xfrm rot="16200000" flipH="1">
            <a:off x="9042277" y="3712655"/>
            <a:ext cx="497813" cy="160961"/>
          </a:xfrm>
          <a:prstGeom prst="bentConnector3">
            <a:avLst>
              <a:gd name="adj1" fmla="val 100632"/>
            </a:avLst>
          </a:prstGeom>
          <a:ln w="19050">
            <a:solidFill>
              <a:srgbClr val="0078D7"/>
            </a:solidFill>
            <a:beve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p:cNvCxnSpPr>
            <a:stCxn id="183" idx="0"/>
            <a:endCxn id="172" idx="2"/>
          </p:cNvCxnSpPr>
          <p:nvPr/>
        </p:nvCxnSpPr>
        <p:spPr>
          <a:xfrm flipV="1">
            <a:off x="11323528" y="3363677"/>
            <a:ext cx="7549" cy="1053076"/>
          </a:xfrm>
          <a:prstGeom prst="straightConnector1">
            <a:avLst/>
          </a:prstGeom>
          <a:noFill/>
          <a:ln w="38100" cap="flat" cmpd="sng" algn="ctr">
            <a:solidFill>
              <a:srgbClr val="0078D7"/>
            </a:solidFill>
            <a:prstDash val="solid"/>
            <a:miter lim="800000"/>
            <a:headEnd type="triangle" w="med" len="med"/>
            <a:tailEnd type="triangle" w="med" len="med"/>
          </a:ln>
          <a:effectLst/>
        </p:spPr>
      </p:cxnSp>
      <p:cxnSp>
        <p:nvCxnSpPr>
          <p:cNvPr id="188" name="Straight Arrow Connector 187"/>
          <p:cNvCxnSpPr/>
          <p:nvPr/>
        </p:nvCxnSpPr>
        <p:spPr>
          <a:xfrm>
            <a:off x="4666594" y="4964017"/>
            <a:ext cx="297307" cy="408"/>
          </a:xfrm>
          <a:prstGeom prst="straightConnector1">
            <a:avLst/>
          </a:prstGeom>
          <a:noFill/>
          <a:ln w="19050" cap="flat" cmpd="sng" algn="ctr">
            <a:solidFill>
              <a:srgbClr val="0078D7"/>
            </a:solidFill>
            <a:prstDash val="solid"/>
            <a:miter lim="800000"/>
            <a:tailEnd type="triangle"/>
          </a:ln>
          <a:effectLst/>
        </p:spPr>
      </p:cxnSp>
      <p:cxnSp>
        <p:nvCxnSpPr>
          <p:cNvPr id="189" name="Straight Arrow Connector 188"/>
          <p:cNvCxnSpPr/>
          <p:nvPr/>
        </p:nvCxnSpPr>
        <p:spPr>
          <a:xfrm>
            <a:off x="9056856" y="3551573"/>
            <a:ext cx="158434" cy="0"/>
          </a:xfrm>
          <a:prstGeom prst="straightConnector1">
            <a:avLst/>
          </a:prstGeom>
          <a:noFill/>
          <a:ln w="19050" cap="flat" cmpd="sng" algn="ctr">
            <a:solidFill>
              <a:srgbClr val="0078D7"/>
            </a:solidFill>
            <a:prstDash val="solid"/>
            <a:miter lim="800000"/>
            <a:headEnd type="triangle"/>
            <a:tailEnd type="none"/>
          </a:ln>
          <a:effectLst/>
        </p:spPr>
      </p:cxnSp>
      <p:pic>
        <p:nvPicPr>
          <p:cNvPr id="190" name="Picture 189"/>
          <p:cNvPicPr>
            <a:picLocks noChangeAspect="1"/>
          </p:cNvPicPr>
          <p:nvPr/>
        </p:nvPicPr>
        <p:blipFill>
          <a:blip r:embed="rId3">
            <a:biLevel thresh="25000"/>
          </a:blip>
          <a:stretch>
            <a:fillRect/>
          </a:stretch>
        </p:blipFill>
        <p:spPr>
          <a:xfrm>
            <a:off x="4057428" y="4774860"/>
            <a:ext cx="418112" cy="445471"/>
          </a:xfrm>
          <a:prstGeom prst="rect">
            <a:avLst/>
          </a:prstGeom>
        </p:spPr>
      </p:pic>
      <p:pic>
        <p:nvPicPr>
          <p:cNvPr id="191" name="Picture 190"/>
          <p:cNvPicPr>
            <a:picLocks noChangeAspect="1"/>
          </p:cNvPicPr>
          <p:nvPr/>
        </p:nvPicPr>
        <p:blipFill>
          <a:blip r:embed="rId4">
            <a:biLevel thresh="25000"/>
          </a:blip>
          <a:stretch>
            <a:fillRect/>
          </a:stretch>
        </p:blipFill>
        <p:spPr>
          <a:xfrm>
            <a:off x="6625984" y="5030631"/>
            <a:ext cx="371726" cy="326946"/>
          </a:xfrm>
          <a:prstGeom prst="rect">
            <a:avLst/>
          </a:prstGeom>
        </p:spPr>
      </p:pic>
      <p:pic>
        <p:nvPicPr>
          <p:cNvPr id="192" name="Picture 191"/>
          <p:cNvPicPr>
            <a:picLocks noChangeAspect="1"/>
          </p:cNvPicPr>
          <p:nvPr/>
        </p:nvPicPr>
        <p:blipFill>
          <a:blip r:embed="rId5">
            <a:biLevel thresh="25000"/>
          </a:blip>
          <a:stretch>
            <a:fillRect/>
          </a:stretch>
        </p:blipFill>
        <p:spPr>
          <a:xfrm>
            <a:off x="8724042" y="5064121"/>
            <a:ext cx="294069" cy="312420"/>
          </a:xfrm>
          <a:prstGeom prst="rect">
            <a:avLst/>
          </a:prstGeom>
        </p:spPr>
      </p:pic>
      <p:pic>
        <p:nvPicPr>
          <p:cNvPr id="211" name="Picture 210"/>
          <p:cNvPicPr>
            <a:picLocks noChangeAspect="1"/>
          </p:cNvPicPr>
          <p:nvPr/>
        </p:nvPicPr>
        <p:blipFill>
          <a:blip r:embed="rId6">
            <a:biLevel thresh="25000"/>
          </a:blip>
          <a:stretch>
            <a:fillRect/>
          </a:stretch>
        </p:blipFill>
        <p:spPr>
          <a:xfrm>
            <a:off x="5234704" y="4073427"/>
            <a:ext cx="424392" cy="328155"/>
          </a:xfrm>
          <a:prstGeom prst="rect">
            <a:avLst/>
          </a:prstGeom>
        </p:spPr>
      </p:pic>
      <p:pic>
        <p:nvPicPr>
          <p:cNvPr id="212" name="Picture 211"/>
          <p:cNvPicPr>
            <a:picLocks noChangeAspect="1"/>
          </p:cNvPicPr>
          <p:nvPr/>
        </p:nvPicPr>
        <p:blipFill>
          <a:blip r:embed="rId7">
            <a:biLevel thresh="25000"/>
          </a:blip>
          <a:stretch>
            <a:fillRect/>
          </a:stretch>
        </p:blipFill>
        <p:spPr>
          <a:xfrm>
            <a:off x="7528646" y="3427864"/>
            <a:ext cx="326411" cy="326964"/>
          </a:xfrm>
          <a:prstGeom prst="rect">
            <a:avLst/>
          </a:prstGeom>
        </p:spPr>
      </p:pic>
      <p:pic>
        <p:nvPicPr>
          <p:cNvPr id="213" name="Picture 212"/>
          <p:cNvPicPr>
            <a:picLocks noChangeAspect="1"/>
          </p:cNvPicPr>
          <p:nvPr/>
        </p:nvPicPr>
        <p:blipFill>
          <a:blip r:embed="rId8">
            <a:biLevel thresh="25000"/>
            <a:extLst>
              <a:ext uri="{28A0092B-C50C-407E-A947-70E740481C1C}">
                <a14:useLocalDpi xmlns:a14="http://schemas.microsoft.com/office/drawing/2010/main" val="0"/>
              </a:ext>
            </a:extLst>
          </a:blip>
          <a:stretch>
            <a:fillRect/>
          </a:stretch>
        </p:blipFill>
        <p:spPr>
          <a:xfrm>
            <a:off x="8600996" y="3415823"/>
            <a:ext cx="339006" cy="339006"/>
          </a:xfrm>
          <a:prstGeom prst="rect">
            <a:avLst/>
          </a:prstGeom>
        </p:spPr>
      </p:pic>
      <p:pic>
        <p:nvPicPr>
          <p:cNvPr id="214" name="Picture 213"/>
          <p:cNvPicPr>
            <a:picLocks noChangeAspect="1"/>
          </p:cNvPicPr>
          <p:nvPr/>
        </p:nvPicPr>
        <p:blipFill>
          <a:blip r:embed="rId9">
            <a:biLevel thresh="25000"/>
          </a:blip>
          <a:stretch>
            <a:fillRect/>
          </a:stretch>
        </p:blipFill>
        <p:spPr>
          <a:xfrm>
            <a:off x="6749940" y="3406839"/>
            <a:ext cx="255403" cy="326411"/>
          </a:xfrm>
          <a:prstGeom prst="rect">
            <a:avLst/>
          </a:prstGeom>
        </p:spPr>
      </p:pic>
      <p:pic>
        <p:nvPicPr>
          <p:cNvPr id="215" name="Picture 214"/>
          <p:cNvPicPr>
            <a:picLocks noChangeAspect="1"/>
          </p:cNvPicPr>
          <p:nvPr/>
        </p:nvPicPr>
        <p:blipFill>
          <a:blip r:embed="rId10">
            <a:biLevel thresh="25000"/>
          </a:blip>
          <a:stretch>
            <a:fillRect/>
          </a:stretch>
        </p:blipFill>
        <p:spPr>
          <a:xfrm>
            <a:off x="6632971" y="2649773"/>
            <a:ext cx="320899" cy="320581"/>
          </a:xfrm>
          <a:prstGeom prst="rect">
            <a:avLst/>
          </a:prstGeom>
        </p:spPr>
      </p:pic>
      <p:pic>
        <p:nvPicPr>
          <p:cNvPr id="218" name="Picture 217"/>
          <p:cNvPicPr>
            <a:picLocks noChangeAspect="1"/>
          </p:cNvPicPr>
          <p:nvPr/>
        </p:nvPicPr>
        <p:blipFill>
          <a:blip r:embed="rId11">
            <a:biLevel thresh="25000"/>
          </a:blip>
          <a:stretch>
            <a:fillRect/>
          </a:stretch>
        </p:blipFill>
        <p:spPr>
          <a:xfrm>
            <a:off x="9617631" y="3433727"/>
            <a:ext cx="343959" cy="344540"/>
          </a:xfrm>
          <a:prstGeom prst="rect">
            <a:avLst/>
          </a:prstGeom>
        </p:spPr>
      </p:pic>
      <p:pic>
        <p:nvPicPr>
          <p:cNvPr id="219" name="Picture 21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615391" y="2696270"/>
            <a:ext cx="326411" cy="325476"/>
          </a:xfrm>
          <a:prstGeom prst="rect">
            <a:avLst/>
          </a:prstGeom>
        </p:spPr>
      </p:pic>
      <p:pic>
        <p:nvPicPr>
          <p:cNvPr id="220" name="Picture 219"/>
          <p:cNvPicPr>
            <a:picLocks noChangeAspect="1"/>
          </p:cNvPicPr>
          <p:nvPr/>
        </p:nvPicPr>
        <p:blipFill>
          <a:blip r:embed="rId13">
            <a:biLevel thresh="25000"/>
          </a:blip>
          <a:stretch>
            <a:fillRect/>
          </a:stretch>
        </p:blipFill>
        <p:spPr>
          <a:xfrm>
            <a:off x="9645995" y="5007041"/>
            <a:ext cx="326411" cy="326963"/>
          </a:xfrm>
          <a:prstGeom prst="rect">
            <a:avLst/>
          </a:prstGeom>
        </p:spPr>
      </p:pic>
      <p:grpSp>
        <p:nvGrpSpPr>
          <p:cNvPr id="221" name="Group 220"/>
          <p:cNvGrpSpPr/>
          <p:nvPr/>
        </p:nvGrpSpPr>
        <p:grpSpPr>
          <a:xfrm>
            <a:off x="611096" y="5885379"/>
            <a:ext cx="1897245" cy="557480"/>
            <a:chOff x="865965" y="5370682"/>
            <a:chExt cx="1860213" cy="546599"/>
          </a:xfrm>
        </p:grpSpPr>
        <p:grpSp>
          <p:nvGrpSpPr>
            <p:cNvPr id="222" name="Group 221"/>
            <p:cNvGrpSpPr/>
            <p:nvPr/>
          </p:nvGrpSpPr>
          <p:grpSpPr>
            <a:xfrm>
              <a:off x="865965" y="5370682"/>
              <a:ext cx="1860213" cy="546599"/>
              <a:chOff x="1223726" y="6180584"/>
              <a:chExt cx="1860213" cy="546599"/>
            </a:xfrm>
          </p:grpSpPr>
          <p:sp>
            <p:nvSpPr>
              <p:cNvPr id="224" name="TextBox 223"/>
              <p:cNvSpPr txBox="1"/>
              <p:nvPr/>
            </p:nvSpPr>
            <p:spPr>
              <a:xfrm>
                <a:off x="1509790" y="6180584"/>
                <a:ext cx="504946" cy="141257"/>
              </a:xfrm>
              <a:prstGeom prst="rect">
                <a:avLst/>
              </a:prstGeom>
              <a:noFill/>
            </p:spPr>
            <p:txBody>
              <a:bodyPr wrap="none" lIns="0" tIns="0" rIns="0" bIns="0"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Data Path</a:t>
                </a:r>
              </a:p>
            </p:txBody>
          </p:sp>
          <p:sp>
            <p:nvSpPr>
              <p:cNvPr id="225" name="Rectangle 224"/>
              <p:cNvSpPr/>
              <p:nvPr/>
            </p:nvSpPr>
            <p:spPr>
              <a:xfrm>
                <a:off x="1223726" y="6371951"/>
                <a:ext cx="238367" cy="140896"/>
              </a:xfrm>
              <a:prstGeom prst="rect">
                <a:avLst/>
              </a:prstGeom>
              <a:noFill/>
              <a:ln>
                <a:solidFill>
                  <a:srgbClr val="0072C6"/>
                </a:solidFill>
                <a:prstDash val="dash"/>
              </a:ln>
            </p:spPr>
            <p:style>
              <a:lnRef idx="2">
                <a:schemeClr val="accent1"/>
              </a:lnRef>
              <a:fillRef idx="1">
                <a:schemeClr val="lt1"/>
              </a:fillRef>
              <a:effectRef idx="0">
                <a:schemeClr val="accent1"/>
              </a:effectRef>
              <a:fontRef idx="minor">
                <a:schemeClr val="dk1"/>
              </a:fontRef>
            </p:style>
            <p:txBody>
              <a:bodyPr tIns="93260" rtlCol="0" anchor="t"/>
              <a:lstStyle/>
              <a:p>
                <a:pPr marL="0" marR="0" lvl="0" indent="0" algn="ctr" defTabSz="932597" eaLnBrk="1" fontAlgn="auto" latinLnBrk="0" hangingPunct="1">
                  <a:lnSpc>
                    <a:spcPct val="90000"/>
                  </a:lnSpc>
                  <a:spcBef>
                    <a:spcPts val="0"/>
                  </a:spcBef>
                  <a:spcAft>
                    <a:spcPts val="0"/>
                  </a:spcAft>
                  <a:buClrTx/>
                  <a:buSzTx/>
                  <a:buFontTx/>
                  <a:buNone/>
                  <a:tabLst/>
                  <a:defRPr/>
                </a:pPr>
                <a:endParaRPr kumimoji="0" lang="en-US" sz="1020" b="0" i="0" u="none" strike="noStrike" kern="0" cap="none" spc="0" normalizeH="0" baseline="0" noProof="0">
                  <a:ln>
                    <a:noFill/>
                  </a:ln>
                  <a:solidFill>
                    <a:schemeClr val="accent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26" name="TextBox 225"/>
              <p:cNvSpPr txBox="1"/>
              <p:nvPr/>
            </p:nvSpPr>
            <p:spPr>
              <a:xfrm>
                <a:off x="1509790" y="6374887"/>
                <a:ext cx="1532471" cy="141257"/>
              </a:xfrm>
              <a:prstGeom prst="rect">
                <a:avLst/>
              </a:prstGeom>
              <a:noFill/>
            </p:spPr>
            <p:txBody>
              <a:bodyPr wrap="none" lIns="0" tIns="0" rIns="0" bIns="0"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Optional solution component</a:t>
                </a:r>
              </a:p>
            </p:txBody>
          </p:sp>
          <p:sp>
            <p:nvSpPr>
              <p:cNvPr id="227" name="Rectangle 226"/>
              <p:cNvSpPr/>
              <p:nvPr/>
            </p:nvSpPr>
            <p:spPr>
              <a:xfrm>
                <a:off x="1223726" y="6583874"/>
                <a:ext cx="238367" cy="140896"/>
              </a:xfrm>
              <a:prstGeom prst="rect">
                <a:avLst/>
              </a:prstGeom>
              <a:solidFill>
                <a:srgbClr val="0078D7"/>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32597" eaLnBrk="1" fontAlgn="auto" latinLnBrk="0" hangingPunct="1">
                  <a:lnSpc>
                    <a:spcPct val="90000"/>
                  </a:lnSpc>
                  <a:spcBef>
                    <a:spcPts val="0"/>
                  </a:spcBef>
                  <a:spcAft>
                    <a:spcPts val="0"/>
                  </a:spcAft>
                  <a:buClrTx/>
                  <a:buSzTx/>
                  <a:buFontTx/>
                  <a:buNone/>
                  <a:tabLst/>
                  <a:defRPr/>
                </a:pPr>
                <a:endParaRPr kumimoji="0" lang="en-US" sz="1020" b="0" i="0" u="none" strike="noStrike" kern="0" cap="none" spc="0" normalizeH="0" baseline="0" noProof="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28" name="TextBox 227"/>
              <p:cNvSpPr txBox="1"/>
              <p:nvPr/>
            </p:nvSpPr>
            <p:spPr>
              <a:xfrm>
                <a:off x="1509790" y="6585926"/>
                <a:ext cx="1574149" cy="141257"/>
              </a:xfrm>
              <a:prstGeom prst="rect">
                <a:avLst/>
              </a:prstGeom>
              <a:noFill/>
            </p:spPr>
            <p:txBody>
              <a:bodyPr wrap="none" lIns="0" tIns="0" rIns="0" bIns="0"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Azure IoT solution component</a:t>
                </a:r>
              </a:p>
            </p:txBody>
          </p:sp>
        </p:grpSp>
        <p:cxnSp>
          <p:nvCxnSpPr>
            <p:cNvPr id="223" name="Straight Arrow Connector 222"/>
            <p:cNvCxnSpPr/>
            <p:nvPr/>
          </p:nvCxnSpPr>
          <p:spPr>
            <a:xfrm>
              <a:off x="865965" y="5439931"/>
              <a:ext cx="238367" cy="1967"/>
            </a:xfrm>
            <a:prstGeom prst="straightConnector1">
              <a:avLst/>
            </a:prstGeom>
            <a:noFill/>
            <a:ln w="19050" cap="flat" cmpd="sng" algn="ctr">
              <a:solidFill>
                <a:srgbClr val="0078D7"/>
              </a:solidFill>
              <a:prstDash val="solid"/>
              <a:miter lim="800000"/>
              <a:tailEnd type="triangle"/>
            </a:ln>
            <a:effectLst/>
          </p:spPr>
        </p:cxnSp>
      </p:grpSp>
      <p:sp>
        <p:nvSpPr>
          <p:cNvPr id="24" name="Title 23"/>
          <p:cNvSpPr>
            <a:spLocks noGrp="1"/>
          </p:cNvSpPr>
          <p:nvPr>
            <p:ph type="title"/>
          </p:nvPr>
        </p:nvSpPr>
        <p:spPr/>
        <p:txBody>
          <a:bodyPr/>
          <a:lstStyle/>
          <a:p>
            <a:r>
              <a:rPr lang="en-US" b="1"/>
              <a:t>Azure IoT Reference Architecture</a:t>
            </a:r>
          </a:p>
        </p:txBody>
      </p:sp>
      <p:pic>
        <p:nvPicPr>
          <p:cNvPr id="106" name="Picture 2" descr="image001"/>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8559095" y="4079477"/>
            <a:ext cx="393684" cy="29234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11" name="Graphic 110">
            <a:extLst>
              <a:ext uri="{FF2B5EF4-FFF2-40B4-BE49-F238E27FC236}">
                <a16:creationId xmlns:a16="http://schemas.microsoft.com/office/drawing/2014/main" id="{332CC643-63CE-4D6B-B1C1-EEB19C86D85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056735" y="4981519"/>
            <a:ext cx="334920" cy="334920"/>
          </a:xfrm>
          <a:prstGeom prst="rect">
            <a:avLst/>
          </a:prstGeom>
        </p:spPr>
      </p:pic>
    </p:spTree>
    <p:extLst>
      <p:ext uri="{BB962C8B-B14F-4D97-AF65-F5344CB8AC3E}">
        <p14:creationId xmlns:p14="http://schemas.microsoft.com/office/powerpoint/2010/main" val="187726009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353678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42" name="Picture 41"/>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27" name="TextBox 26"/>
          <p:cNvSpPr txBox="1"/>
          <p:nvPr/>
        </p:nvSpPr>
        <p:spPr>
          <a:xfrm>
            <a:off x="2978777" y="2090507"/>
            <a:ext cx="825271" cy="461665"/>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505050"/>
                </a:solidFill>
                <a:effectLst/>
                <a:uLnTx/>
                <a:uFillTx/>
                <a:latin typeface="Segoe UI Light"/>
                <a:ea typeface="+mn-ea"/>
                <a:cs typeface="Arial" pitchFamily="34" charset="0"/>
              </a:rPr>
              <a:t>Plan</a:t>
            </a:r>
          </a:p>
        </p:txBody>
      </p:sp>
      <p:sp>
        <p:nvSpPr>
          <p:cNvPr id="28" name="TextBox 27"/>
          <p:cNvSpPr txBox="1"/>
          <p:nvPr/>
        </p:nvSpPr>
        <p:spPr>
          <a:xfrm>
            <a:off x="3070104" y="1249135"/>
            <a:ext cx="598241" cy="984885"/>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800" b="0" i="0" u="none" strike="noStrike" kern="1200" cap="none" spc="0" normalizeH="0" baseline="0" noProof="0">
                <a:ln>
                  <a:noFill/>
                </a:ln>
                <a:solidFill>
                  <a:srgbClr val="505050"/>
                </a:solidFill>
                <a:effectLst/>
                <a:uLnTx/>
                <a:uFillTx/>
                <a:latin typeface="Arial" pitchFamily="34" charset="0"/>
                <a:ea typeface="+mn-ea"/>
                <a:cs typeface="Arial" pitchFamily="34" charset="0"/>
              </a:rPr>
              <a:t>1</a:t>
            </a:r>
          </a:p>
        </p:txBody>
      </p:sp>
      <p:sp>
        <p:nvSpPr>
          <p:cNvPr id="30" name="TextBox 29"/>
          <p:cNvSpPr txBox="1"/>
          <p:nvPr/>
        </p:nvSpPr>
        <p:spPr>
          <a:xfrm>
            <a:off x="8160243" y="2027955"/>
            <a:ext cx="1422402" cy="830997"/>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505050"/>
                </a:solidFill>
                <a:effectLst/>
                <a:uLnTx/>
                <a:uFillTx/>
                <a:latin typeface="Segoe UI Light"/>
                <a:ea typeface="+mn-ea"/>
                <a:cs typeface="Arial" pitchFamily="34" charset="0"/>
              </a:rPr>
              <a:t>Monitor /</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505050"/>
                </a:solidFill>
                <a:effectLst/>
                <a:uLnTx/>
                <a:uFillTx/>
                <a:latin typeface="Segoe UI Light"/>
                <a:ea typeface="+mn-ea"/>
                <a:cs typeface="Arial" pitchFamily="34" charset="0"/>
              </a:rPr>
              <a:t>Learn</a:t>
            </a:r>
          </a:p>
        </p:txBody>
      </p:sp>
      <p:sp>
        <p:nvSpPr>
          <p:cNvPr id="35" name="TextBox 34"/>
          <p:cNvSpPr txBox="1"/>
          <p:nvPr/>
        </p:nvSpPr>
        <p:spPr>
          <a:xfrm>
            <a:off x="8263199" y="5826185"/>
            <a:ext cx="1210499" cy="46166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505050"/>
                </a:solidFill>
                <a:effectLst/>
                <a:uLnTx/>
                <a:uFillTx/>
                <a:latin typeface="Segoe UI Light"/>
                <a:ea typeface="+mn-ea"/>
                <a:cs typeface="Arial" pitchFamily="34" charset="0"/>
              </a:rPr>
              <a:t>Release</a:t>
            </a:r>
          </a:p>
        </p:txBody>
      </p:sp>
      <p:sp>
        <p:nvSpPr>
          <p:cNvPr id="37" name="TextBox 36"/>
          <p:cNvSpPr txBox="1"/>
          <p:nvPr/>
        </p:nvSpPr>
        <p:spPr>
          <a:xfrm>
            <a:off x="2314879" y="5809305"/>
            <a:ext cx="2140478" cy="46166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505050"/>
                </a:solidFill>
                <a:effectLst/>
                <a:uLnTx/>
                <a:uFillTx/>
                <a:latin typeface="Segoe UI Light"/>
                <a:ea typeface="+mn-ea"/>
                <a:cs typeface="Arial" pitchFamily="34" charset="0"/>
              </a:rPr>
              <a:t>Develop + Test</a:t>
            </a:r>
          </a:p>
        </p:txBody>
      </p:sp>
      <p:sp>
        <p:nvSpPr>
          <p:cNvPr id="38" name="TextBox 37"/>
          <p:cNvSpPr txBox="1"/>
          <p:nvPr/>
        </p:nvSpPr>
        <p:spPr>
          <a:xfrm>
            <a:off x="3042901" y="5055253"/>
            <a:ext cx="598241" cy="984885"/>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800" b="0" i="0" u="none" strike="noStrike" kern="1200" cap="none" spc="0" normalizeH="0" baseline="0" noProof="0">
                <a:ln>
                  <a:noFill/>
                </a:ln>
                <a:solidFill>
                  <a:srgbClr val="505050"/>
                </a:solidFill>
                <a:effectLst/>
                <a:uLnTx/>
                <a:uFillTx/>
                <a:latin typeface="Arial" pitchFamily="34" charset="0"/>
                <a:ea typeface="+mn-ea"/>
                <a:cs typeface="Arial" pitchFamily="34" charset="0"/>
              </a:rPr>
              <a:t>2</a:t>
            </a:r>
          </a:p>
        </p:txBody>
      </p:sp>
      <p:sp>
        <p:nvSpPr>
          <p:cNvPr id="39" name="TextBox 38"/>
          <p:cNvSpPr txBox="1"/>
          <p:nvPr/>
        </p:nvSpPr>
        <p:spPr>
          <a:xfrm>
            <a:off x="1576145" y="3443147"/>
            <a:ext cx="2091058" cy="387798"/>
          </a:xfrm>
          <a:prstGeom prst="rect">
            <a:avLst/>
          </a:prstGeom>
          <a:noFill/>
        </p:spPr>
        <p:txBody>
          <a:bodyPr wrap="square" lIns="0" tIns="0" rIns="0" bIns="0" rtlCol="0">
            <a:spAutoFit/>
          </a:bodyPr>
          <a:lstStyle/>
          <a:p>
            <a:pPr marL="0" marR="0" lvl="0" indent="0" algn="r" defTabSz="12679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Development</a:t>
            </a:r>
          </a:p>
        </p:txBody>
      </p:sp>
      <p:sp>
        <p:nvSpPr>
          <p:cNvPr id="40" name="TextBox 39"/>
          <p:cNvSpPr txBox="1"/>
          <p:nvPr/>
        </p:nvSpPr>
        <p:spPr>
          <a:xfrm>
            <a:off x="8464933" y="3436578"/>
            <a:ext cx="1727099" cy="387798"/>
          </a:xfrm>
          <a:prstGeom prst="rect">
            <a:avLst/>
          </a:prstGeom>
          <a:noFill/>
        </p:spPr>
        <p:txBody>
          <a:bodyPr wrap="square" lIns="0" tIns="0" rIns="0" bIns="0" rtlCol="0">
            <a:spAutoFit/>
          </a:bodyPr>
          <a:lstStyle/>
          <a:p>
            <a:pPr marL="0" marR="0" lvl="0" indent="0" algn="l" defTabSz="12679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Production</a:t>
            </a:r>
          </a:p>
        </p:txBody>
      </p:sp>
      <p:sp>
        <p:nvSpPr>
          <p:cNvPr id="216" name="Title 18"/>
          <p:cNvSpPr txBox="1">
            <a:spLocks/>
          </p:cNvSpPr>
          <p:nvPr/>
        </p:nvSpPr>
        <p:spPr>
          <a:xfrm>
            <a:off x="274320" y="296897"/>
            <a:ext cx="11889564" cy="917575"/>
          </a:xfrm>
          <a:prstGeom prst="rect">
            <a:avLst/>
          </a:prstGeom>
          <a:ln>
            <a:noFill/>
          </a:ln>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a:ln w="3175">
                  <a:noFill/>
                </a:ln>
                <a:solidFill>
                  <a:srgbClr val="505050"/>
                </a:solidFill>
                <a:effectLst/>
                <a:uLnTx/>
                <a:uFillTx/>
                <a:latin typeface="Segoe UI Light"/>
                <a:ea typeface="+mn-ea"/>
                <a:cs typeface="Segoe UI" pitchFamily="34" charset="0"/>
              </a:rPr>
              <a:t>DevOps with Azure</a:t>
            </a:r>
            <a:r>
              <a:rPr kumimoji="0" lang="en-GB" sz="4800" b="0" i="0" u="none" strike="noStrike" kern="1200" cap="none" spc="-102" normalizeH="0" baseline="0" noProof="0">
                <a:ln w="3175">
                  <a:noFill/>
                </a:ln>
                <a:solidFill>
                  <a:srgbClr val="505050"/>
                </a:solidFill>
                <a:effectLst/>
                <a:uLnTx/>
                <a:uFillTx/>
                <a:latin typeface="Segoe UI Light"/>
                <a:ea typeface="+mn-ea"/>
                <a:cs typeface="Segoe UI" pitchFamily="34" charset="0"/>
              </a:rPr>
              <a:t> - Core Services</a:t>
            </a:r>
            <a:endParaRPr kumimoji="0" lang="en-US" sz="4800" b="0" i="0" u="none" strike="noStrike" kern="1200" cap="none" spc="-102" normalizeH="0" baseline="0" noProof="0">
              <a:ln w="3175">
                <a:noFill/>
              </a:ln>
              <a:solidFill>
                <a:srgbClr val="505050"/>
              </a:solidFill>
              <a:effectLst/>
              <a:uLnTx/>
              <a:uFillTx/>
              <a:latin typeface="Segoe UI Light"/>
              <a:ea typeface="+mn-ea"/>
              <a:cs typeface="Segoe UI" pitchFamily="34" charset="0"/>
            </a:endParaRPr>
          </a:p>
        </p:txBody>
      </p:sp>
      <p:sp>
        <p:nvSpPr>
          <p:cNvPr id="31" name="TextBox 30"/>
          <p:cNvSpPr txBox="1"/>
          <p:nvPr/>
        </p:nvSpPr>
        <p:spPr>
          <a:xfrm>
            <a:off x="8572324" y="1254991"/>
            <a:ext cx="598241" cy="984885"/>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800" b="0" i="0" u="none" strike="noStrike" kern="1200" cap="none" spc="0" normalizeH="0" baseline="0" noProof="0">
                <a:ln>
                  <a:noFill/>
                </a:ln>
                <a:solidFill>
                  <a:srgbClr val="505050"/>
                </a:solidFill>
                <a:effectLst/>
                <a:uLnTx/>
                <a:uFillTx/>
                <a:latin typeface="Arial" pitchFamily="34" charset="0"/>
                <a:ea typeface="+mn-ea"/>
                <a:cs typeface="Arial" pitchFamily="34" charset="0"/>
              </a:rPr>
              <a:t>4</a:t>
            </a:r>
          </a:p>
        </p:txBody>
      </p:sp>
      <p:sp>
        <p:nvSpPr>
          <p:cNvPr id="36" name="TextBox 35"/>
          <p:cNvSpPr txBox="1"/>
          <p:nvPr/>
        </p:nvSpPr>
        <p:spPr>
          <a:xfrm>
            <a:off x="8572324" y="5062242"/>
            <a:ext cx="598241" cy="984885"/>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800" b="0" i="0" u="none" strike="noStrike" kern="1200" cap="none" spc="0" normalizeH="0" baseline="0" noProof="0">
                <a:ln>
                  <a:noFill/>
                </a:ln>
                <a:solidFill>
                  <a:srgbClr val="505050"/>
                </a:solidFill>
                <a:effectLst/>
                <a:uLnTx/>
                <a:uFillTx/>
                <a:latin typeface="Arial" pitchFamily="34" charset="0"/>
                <a:ea typeface="+mn-ea"/>
                <a:cs typeface="Arial" pitchFamily="34" charset="0"/>
              </a:rPr>
              <a:t>3</a:t>
            </a:r>
          </a:p>
        </p:txBody>
      </p:sp>
      <p:sp>
        <p:nvSpPr>
          <p:cNvPr id="44"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4" name="Group 3"/>
          <p:cNvGrpSpPr/>
          <p:nvPr/>
        </p:nvGrpSpPr>
        <p:grpSpPr>
          <a:xfrm>
            <a:off x="385589" y="5030602"/>
            <a:ext cx="1047110" cy="1405849"/>
            <a:chOff x="551635" y="4233570"/>
            <a:chExt cx="1488228" cy="1998093"/>
          </a:xfrm>
        </p:grpSpPr>
        <p:pic>
          <p:nvPicPr>
            <p:cNvPr id="34" name="Picture 33"/>
            <p:cNvPicPr>
              <a:picLocks noChangeAspect="1"/>
            </p:cNvPicPr>
            <p:nvPr/>
          </p:nvPicPr>
          <p:blipFill>
            <a:blip r:embed="rId7"/>
            <a:stretch>
              <a:fillRect/>
            </a:stretch>
          </p:blipFill>
          <p:spPr>
            <a:xfrm>
              <a:off x="633426" y="4233570"/>
              <a:ext cx="1317531" cy="1317531"/>
            </a:xfrm>
            <a:prstGeom prst="rect">
              <a:avLst/>
            </a:prstGeom>
          </p:spPr>
        </p:pic>
        <p:sp>
          <p:nvSpPr>
            <p:cNvPr id="41" name="TextBox 40"/>
            <p:cNvSpPr txBox="1"/>
            <p:nvPr/>
          </p:nvSpPr>
          <p:spPr>
            <a:xfrm>
              <a:off x="551635" y="5471455"/>
              <a:ext cx="1488228" cy="760208"/>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a:t>
              </a:r>
              <a:r>
                <a:rPr kumimoji="0" lang="en-GB" sz="1400" b="0" i="0" u="none" strike="noStrike" kern="1200" cap="none" spc="0" normalizeH="0" baseline="0" noProof="0" err="1">
                  <a:ln>
                    <a:noFill/>
                  </a:ln>
                  <a:gradFill>
                    <a:gsLst>
                      <a:gs pos="2917">
                        <a:srgbClr val="505050"/>
                      </a:gs>
                      <a:gs pos="30000">
                        <a:srgbClr val="505050"/>
                      </a:gs>
                    </a:gsLst>
                    <a:lin ang="5400000" scaled="0"/>
                  </a:gradFill>
                  <a:effectLst/>
                  <a:uLnTx/>
                  <a:uFillTx/>
                  <a:latin typeface="Segoe UI"/>
                  <a:ea typeface="+mn-ea"/>
                  <a:cs typeface="+mn-cs"/>
                </a:rPr>
                <a:t>DevTest</a:t>
              </a:r>
              <a:endPar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Labs</a:t>
              </a:r>
            </a:p>
          </p:txBody>
        </p:sp>
      </p:grpSp>
      <p:grpSp>
        <p:nvGrpSpPr>
          <p:cNvPr id="6" name="Group 5"/>
          <p:cNvGrpSpPr/>
          <p:nvPr/>
        </p:nvGrpSpPr>
        <p:grpSpPr>
          <a:xfrm>
            <a:off x="10805326" y="628518"/>
            <a:ext cx="1191084" cy="1336928"/>
            <a:chOff x="10102658" y="979815"/>
            <a:chExt cx="1986205" cy="2229408"/>
          </a:xfrm>
        </p:grpSpPr>
        <p:pic>
          <p:nvPicPr>
            <p:cNvPr id="2" name="Picture 1"/>
            <p:cNvPicPr>
              <a:picLocks noChangeAspect="1"/>
            </p:cNvPicPr>
            <p:nvPr/>
          </p:nvPicPr>
          <p:blipFill>
            <a:blip r:embed="rId8"/>
            <a:stretch>
              <a:fillRect/>
            </a:stretch>
          </p:blipFill>
          <p:spPr>
            <a:xfrm>
              <a:off x="10488372" y="979815"/>
              <a:ext cx="1186784" cy="1186784"/>
            </a:xfrm>
            <a:prstGeom prst="rect">
              <a:avLst/>
            </a:prstGeom>
          </p:spPr>
        </p:pic>
        <p:sp>
          <p:nvSpPr>
            <p:cNvPr id="50" name="TextBox 49"/>
            <p:cNvSpPr txBox="1"/>
            <p:nvPr/>
          </p:nvSpPr>
          <p:spPr>
            <a:xfrm>
              <a:off x="10102658" y="2033913"/>
              <a:ext cx="1986205" cy="1175310"/>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Application </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Insights</a:t>
              </a:r>
            </a:p>
          </p:txBody>
        </p:sp>
      </p:grpSp>
      <p:grpSp>
        <p:nvGrpSpPr>
          <p:cNvPr id="7" name="Group 6"/>
          <p:cNvGrpSpPr/>
          <p:nvPr/>
        </p:nvGrpSpPr>
        <p:grpSpPr>
          <a:xfrm>
            <a:off x="5303641" y="2576191"/>
            <a:ext cx="1557799" cy="2330110"/>
            <a:chOff x="5303641" y="2275543"/>
            <a:chExt cx="1557799" cy="2330110"/>
          </a:xfrm>
        </p:grpSpPr>
        <p:pic>
          <p:nvPicPr>
            <p:cNvPr id="51" name="Picture 50"/>
            <p:cNvPicPr>
              <a:picLocks noChangeAspect="1"/>
            </p:cNvPicPr>
            <p:nvPr/>
          </p:nvPicPr>
          <p:blipFill>
            <a:blip r:embed="rId9"/>
            <a:stretch>
              <a:fillRect/>
            </a:stretch>
          </p:blipFill>
          <p:spPr>
            <a:xfrm>
              <a:off x="5615563" y="2275543"/>
              <a:ext cx="897914" cy="946118"/>
            </a:xfrm>
            <a:prstGeom prst="rect">
              <a:avLst/>
            </a:prstGeom>
          </p:spPr>
        </p:pic>
        <p:sp>
          <p:nvSpPr>
            <p:cNvPr id="52" name="TextBox 51"/>
            <p:cNvSpPr txBox="1"/>
            <p:nvPr/>
          </p:nvSpPr>
          <p:spPr>
            <a:xfrm>
              <a:off x="5303641" y="3854063"/>
              <a:ext cx="1557799" cy="751590"/>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1" i="0" u="none" strike="noStrike" kern="1200" cap="none" spc="0" normalizeH="0" baseline="0" noProof="0">
                  <a:ln>
                    <a:noFill/>
                  </a:ln>
                  <a:solidFill>
                    <a:srgbClr val="0078D7"/>
                  </a:solidFill>
                  <a:effectLst/>
                  <a:uLnTx/>
                  <a:uFillTx/>
                  <a:latin typeface="Segoe UI"/>
                  <a:ea typeface="+mn-ea"/>
                  <a:cs typeface="+mn-cs"/>
                </a:rPr>
                <a:t>Visual Studio</a:t>
              </a:r>
              <a:br>
                <a:rPr kumimoji="0" lang="en-GB" sz="1400" b="1" i="0" u="none" strike="noStrike" kern="1200" cap="none" spc="0" normalizeH="0" baseline="0" noProof="0">
                  <a:ln>
                    <a:noFill/>
                  </a:ln>
                  <a:solidFill>
                    <a:srgbClr val="0078D7"/>
                  </a:solidFill>
                  <a:effectLst/>
                  <a:uLnTx/>
                  <a:uFillTx/>
                  <a:latin typeface="Segoe UI"/>
                  <a:ea typeface="+mn-ea"/>
                  <a:cs typeface="+mn-cs"/>
                </a:rPr>
              </a:br>
              <a:r>
                <a:rPr kumimoji="0" lang="en-GB" sz="1400" b="1" i="0" u="none" strike="noStrike" kern="1200" cap="none" spc="0" normalizeH="0" baseline="0" noProof="0">
                  <a:ln>
                    <a:noFill/>
                  </a:ln>
                  <a:solidFill>
                    <a:srgbClr val="0078D7"/>
                  </a:solidFill>
                  <a:effectLst/>
                  <a:uLnTx/>
                  <a:uFillTx/>
                  <a:latin typeface="Segoe UI"/>
                  <a:ea typeface="+mn-ea"/>
                  <a:cs typeface="+mn-cs"/>
                </a:rPr>
                <a:t>Team Services</a:t>
              </a:r>
            </a:p>
          </p:txBody>
        </p:sp>
      </p:grpSp>
      <p:grpSp>
        <p:nvGrpSpPr>
          <p:cNvPr id="5" name="Group 4"/>
          <p:cNvGrpSpPr/>
          <p:nvPr/>
        </p:nvGrpSpPr>
        <p:grpSpPr>
          <a:xfrm>
            <a:off x="10671261" y="5055253"/>
            <a:ext cx="1254014" cy="1522293"/>
            <a:chOff x="10368534" y="4339971"/>
            <a:chExt cx="1590692" cy="1930999"/>
          </a:xfrm>
        </p:grpSpPr>
        <p:pic>
          <p:nvPicPr>
            <p:cNvPr id="54" name="Picture 53"/>
            <p:cNvPicPr>
              <a:picLocks noChangeAspect="1"/>
            </p:cNvPicPr>
            <p:nvPr/>
          </p:nvPicPr>
          <p:blipFill>
            <a:blip r:embed="rId10"/>
            <a:stretch>
              <a:fillRect/>
            </a:stretch>
          </p:blipFill>
          <p:spPr>
            <a:xfrm>
              <a:off x="10514152" y="4339971"/>
              <a:ext cx="1299448" cy="1299448"/>
            </a:xfrm>
            <a:prstGeom prst="rect">
              <a:avLst/>
            </a:prstGeom>
          </p:spPr>
        </p:pic>
        <p:sp>
          <p:nvSpPr>
            <p:cNvPr id="55" name="TextBox 54"/>
            <p:cNvSpPr txBox="1"/>
            <p:nvPr/>
          </p:nvSpPr>
          <p:spPr>
            <a:xfrm>
              <a:off x="10368534" y="5510762"/>
              <a:ext cx="1590692" cy="760208"/>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Resource</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Manager</a:t>
              </a:r>
            </a:p>
          </p:txBody>
        </p:sp>
      </p:grpSp>
      <p:grpSp>
        <p:nvGrpSpPr>
          <p:cNvPr id="11" name="Group 10"/>
          <p:cNvGrpSpPr/>
          <p:nvPr/>
        </p:nvGrpSpPr>
        <p:grpSpPr>
          <a:xfrm>
            <a:off x="1172586" y="4188123"/>
            <a:ext cx="1618688" cy="1357567"/>
            <a:chOff x="1505534" y="4188123"/>
            <a:chExt cx="1618688" cy="1357567"/>
          </a:xfrm>
        </p:grpSpPr>
        <p:pic>
          <p:nvPicPr>
            <p:cNvPr id="9" name="Picture 8"/>
            <p:cNvPicPr>
              <a:picLocks noChangeAspect="1"/>
            </p:cNvPicPr>
            <p:nvPr/>
          </p:nvPicPr>
          <p:blipFill>
            <a:blip r:embed="rId11"/>
            <a:stretch>
              <a:fillRect/>
            </a:stretch>
          </p:blipFill>
          <p:spPr>
            <a:xfrm>
              <a:off x="1846647" y="4188123"/>
              <a:ext cx="793747" cy="793747"/>
            </a:xfrm>
            <a:prstGeom prst="rect">
              <a:avLst/>
            </a:prstGeom>
          </p:spPr>
        </p:pic>
        <p:sp>
          <p:nvSpPr>
            <p:cNvPr id="10" name="Rectangle 9"/>
            <p:cNvSpPr/>
            <p:nvPr/>
          </p:nvSpPr>
          <p:spPr>
            <a:xfrm>
              <a:off x="1505534" y="5010159"/>
              <a:ext cx="1618688" cy="535531"/>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Visual Studio 2017</a:t>
              </a:r>
            </a:p>
          </p:txBody>
        </p:sp>
      </p:grpSp>
      <p:grpSp>
        <p:nvGrpSpPr>
          <p:cNvPr id="57" name="Group 56"/>
          <p:cNvGrpSpPr/>
          <p:nvPr/>
        </p:nvGrpSpPr>
        <p:grpSpPr>
          <a:xfrm>
            <a:off x="9654533" y="4495379"/>
            <a:ext cx="841290" cy="972981"/>
            <a:chOff x="640609" y="1337406"/>
            <a:chExt cx="1480149" cy="1711844"/>
          </a:xfrm>
        </p:grpSpPr>
        <p:pic>
          <p:nvPicPr>
            <p:cNvPr id="58" name="Picture 57"/>
            <p:cNvPicPr>
              <a:picLocks noChangeAspect="1"/>
            </p:cNvPicPr>
            <p:nvPr/>
          </p:nvPicPr>
          <p:blipFill>
            <a:blip r:embed="rId9"/>
            <a:stretch>
              <a:fillRect/>
            </a:stretch>
          </p:blipFill>
          <p:spPr>
            <a:xfrm>
              <a:off x="839465" y="1337406"/>
              <a:ext cx="1082436" cy="1140547"/>
            </a:xfrm>
            <a:prstGeom prst="rect">
              <a:avLst/>
            </a:prstGeom>
          </p:spPr>
        </p:pic>
        <p:sp>
          <p:nvSpPr>
            <p:cNvPr id="59" name="TextBox 58"/>
            <p:cNvSpPr txBox="1"/>
            <p:nvPr/>
          </p:nvSpPr>
          <p:spPr>
            <a:xfrm>
              <a:off x="640609" y="2365986"/>
              <a:ext cx="1480149" cy="6832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Visual Studio</a:t>
              </a:r>
              <a:b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b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Team Services</a:t>
              </a:r>
            </a:p>
          </p:txBody>
        </p:sp>
      </p:grpSp>
      <p:grpSp>
        <p:nvGrpSpPr>
          <p:cNvPr id="12" name="Group 11"/>
          <p:cNvGrpSpPr/>
          <p:nvPr/>
        </p:nvGrpSpPr>
        <p:grpSpPr>
          <a:xfrm>
            <a:off x="9800411" y="1079589"/>
            <a:ext cx="1078841" cy="1333965"/>
            <a:chOff x="9768731" y="1361152"/>
            <a:chExt cx="1078841" cy="1333965"/>
          </a:xfrm>
        </p:grpSpPr>
        <p:pic>
          <p:nvPicPr>
            <p:cNvPr id="56" name="Picture 55"/>
            <p:cNvPicPr>
              <a:picLocks noChangeAspect="1"/>
            </p:cNvPicPr>
            <p:nvPr/>
          </p:nvPicPr>
          <p:blipFill>
            <a:blip r:embed="rId12"/>
            <a:stretch>
              <a:fillRect/>
            </a:stretch>
          </p:blipFill>
          <p:spPr>
            <a:xfrm>
              <a:off x="10028246" y="1361152"/>
              <a:ext cx="745400" cy="745400"/>
            </a:xfrm>
            <a:prstGeom prst="rect">
              <a:avLst/>
            </a:prstGeom>
          </p:spPr>
        </p:pic>
        <p:sp>
          <p:nvSpPr>
            <p:cNvPr id="60" name="TextBox 59"/>
            <p:cNvSpPr txBox="1"/>
            <p:nvPr/>
          </p:nvSpPr>
          <p:spPr>
            <a:xfrm>
              <a:off x="9768731" y="2067253"/>
              <a:ext cx="1078841"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Log Analytics</a:t>
              </a:r>
            </a:p>
          </p:txBody>
        </p:sp>
      </p:grpSp>
      <p:grpSp>
        <p:nvGrpSpPr>
          <p:cNvPr id="20" name="Group 19"/>
          <p:cNvGrpSpPr/>
          <p:nvPr/>
        </p:nvGrpSpPr>
        <p:grpSpPr>
          <a:xfrm>
            <a:off x="683263" y="1242761"/>
            <a:ext cx="1480149" cy="1530358"/>
            <a:chOff x="640609" y="1518892"/>
            <a:chExt cx="1480149" cy="1530358"/>
          </a:xfrm>
        </p:grpSpPr>
        <p:sp>
          <p:nvSpPr>
            <p:cNvPr id="25" name="TextBox 24"/>
            <p:cNvSpPr txBox="1"/>
            <p:nvPr/>
          </p:nvSpPr>
          <p:spPr>
            <a:xfrm>
              <a:off x="640609" y="2365986"/>
              <a:ext cx="1480149" cy="6832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Visual Studio</a:t>
              </a:r>
              <a:b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b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Team Services</a:t>
              </a:r>
            </a:p>
          </p:txBody>
        </p:sp>
        <p:pic>
          <p:nvPicPr>
            <p:cNvPr id="17" name="Picture 16" descr="A picture containing businesscard&#10;&#10;Description generated with high confidence"/>
            <p:cNvPicPr>
              <a:picLocks noChangeAspect="1"/>
            </p:cNvPicPr>
            <p:nvPr/>
          </p:nvPicPr>
          <p:blipFill>
            <a:blip r:embed="rId9"/>
            <a:stretch>
              <a:fillRect/>
            </a:stretch>
          </p:blipFill>
          <p:spPr>
            <a:xfrm>
              <a:off x="971437" y="1518892"/>
              <a:ext cx="839562" cy="884634"/>
            </a:xfrm>
            <a:prstGeom prst="rect">
              <a:avLst/>
            </a:prstGeom>
          </p:spPr>
        </p:pic>
      </p:grpSp>
      <p:grpSp>
        <p:nvGrpSpPr>
          <p:cNvPr id="3" name="Group 2"/>
          <p:cNvGrpSpPr/>
          <p:nvPr/>
        </p:nvGrpSpPr>
        <p:grpSpPr>
          <a:xfrm>
            <a:off x="10731630" y="1938358"/>
            <a:ext cx="1078841" cy="1170843"/>
            <a:chOff x="10731630" y="1938358"/>
            <a:chExt cx="1078841" cy="1170843"/>
          </a:xfrm>
        </p:grpSpPr>
        <p:pic>
          <p:nvPicPr>
            <p:cNvPr id="61" name="Picture 60"/>
            <p:cNvPicPr>
              <a:picLocks noChangeAspect="1"/>
            </p:cNvPicPr>
            <p:nvPr/>
          </p:nvPicPr>
          <p:blipFill>
            <a:blip r:embed="rId13"/>
            <a:stretch>
              <a:fillRect/>
            </a:stretch>
          </p:blipFill>
          <p:spPr>
            <a:xfrm>
              <a:off x="10973018" y="1938358"/>
              <a:ext cx="620928" cy="620928"/>
            </a:xfrm>
            <a:prstGeom prst="rect">
              <a:avLst/>
            </a:prstGeom>
          </p:spPr>
        </p:pic>
        <p:sp>
          <p:nvSpPr>
            <p:cNvPr id="63" name="TextBox 62"/>
            <p:cNvSpPr txBox="1"/>
            <p:nvPr/>
          </p:nvSpPr>
          <p:spPr>
            <a:xfrm>
              <a:off x="10731630" y="2481337"/>
              <a:ext cx="1078841"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Monitor</a:t>
              </a:r>
            </a:p>
          </p:txBody>
        </p:sp>
      </p:grpSp>
    </p:spTree>
    <p:extLst>
      <p:ext uri="{BB962C8B-B14F-4D97-AF65-F5344CB8AC3E}">
        <p14:creationId xmlns:p14="http://schemas.microsoft.com/office/powerpoint/2010/main" val="3659577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10" presetClass="entr" presetSubtype="0"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6157657" y="1342000"/>
            <a:ext cx="2584945" cy="4357699"/>
            <a:chOff x="3341537" y="1786367"/>
            <a:chExt cx="2708858" cy="4358317"/>
          </a:xfrm>
        </p:grpSpPr>
        <p:sp>
          <p:nvSpPr>
            <p:cNvPr id="8" name="Rectangle 7"/>
            <p:cNvSpPr/>
            <p:nvPr/>
          </p:nvSpPr>
          <p:spPr bwMode="auto">
            <a:xfrm>
              <a:off x="3341537" y="2688604"/>
              <a:ext cx="2708858" cy="345608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2854" rIns="182854" bIns="146283"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Easy CI and CD setup</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Easy Auto Recovery</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Easy Testing in Prod</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Easy deployments </a:t>
              </a:r>
              <a:br>
                <a:rPr kumimoji="0" lang="en-US" sz="1599" b="0" i="0" u="none" strike="noStrike" kern="1200" cap="none" spc="0" normalizeH="0" baseline="0" noProof="0">
                  <a:ln>
                    <a:noFill/>
                  </a:ln>
                  <a:solidFill>
                    <a:srgbClr val="FFFFFF"/>
                  </a:solidFill>
                  <a:effectLst/>
                  <a:uLnTx/>
                  <a:uFillTx/>
                  <a:latin typeface="Segoe UI"/>
                  <a:ea typeface="+mn-ea"/>
                  <a:cs typeface="+mn-cs"/>
                </a:rPr>
              </a:br>
              <a:r>
                <a:rPr kumimoji="0" lang="en-US" sz="1599" b="0" i="0" u="none" strike="noStrike" kern="1200" cap="none" spc="0" normalizeH="0" baseline="0" noProof="0">
                  <a:ln>
                    <a:noFill/>
                  </a:ln>
                  <a:solidFill>
                    <a:srgbClr val="FFFFFF"/>
                  </a:solidFill>
                  <a:effectLst/>
                  <a:uLnTx/>
                  <a:uFillTx/>
                  <a:latin typeface="Segoe UI"/>
                  <a:ea typeface="+mn-ea"/>
                  <a:cs typeface="+mn-cs"/>
                </a:rPr>
                <a:t>and scale</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Efficient Cost</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Only websites</a:t>
              </a:r>
            </a:p>
          </p:txBody>
        </p:sp>
        <p:grpSp>
          <p:nvGrpSpPr>
            <p:cNvPr id="30" name="Group 29"/>
            <p:cNvGrpSpPr/>
            <p:nvPr/>
          </p:nvGrpSpPr>
          <p:grpSpPr>
            <a:xfrm>
              <a:off x="3341537" y="1786367"/>
              <a:ext cx="2708858" cy="902235"/>
              <a:chOff x="457396" y="1467821"/>
              <a:chExt cx="2804693" cy="902235"/>
            </a:xfrm>
          </p:grpSpPr>
          <p:sp>
            <p:nvSpPr>
              <p:cNvPr id="3" name="Rectangle 2"/>
              <p:cNvSpPr/>
              <p:nvPr/>
            </p:nvSpPr>
            <p:spPr bwMode="auto">
              <a:xfrm>
                <a:off x="457396" y="1467821"/>
                <a:ext cx="2804693" cy="90223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914224" marR="0" lvl="0" indent="0" algn="l" defTabSz="932293" rtl="0" eaLnBrk="1" fontAlgn="base" latinLnBrk="0" hangingPunct="1">
                  <a:lnSpc>
                    <a:spcPct val="90000"/>
                  </a:lnSpc>
                  <a:spcBef>
                    <a:spcPct val="0"/>
                  </a:spcBef>
                  <a:spcAft>
                    <a:spcPct val="0"/>
                  </a:spcAft>
                  <a:buClrTx/>
                  <a:buSzTx/>
                  <a:buFontTx/>
                  <a:buNone/>
                  <a:tabLst/>
                  <a:defRPr/>
                </a:pPr>
                <a:r>
                  <a:rPr kumimoji="0" lang="en-US" sz="15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App Services</a:t>
                </a:r>
              </a:p>
            </p:txBody>
          </p:sp>
          <p:pic>
            <p:nvPicPr>
              <p:cNvPr id="27" name="Picture 11"/>
              <p:cNvPicPr>
                <a:picLocks noChangeAspect="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670953" y="1612538"/>
                <a:ext cx="660864" cy="605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 name="Group 3"/>
          <p:cNvGrpSpPr/>
          <p:nvPr/>
        </p:nvGrpSpPr>
        <p:grpSpPr>
          <a:xfrm>
            <a:off x="913740" y="1337022"/>
            <a:ext cx="2391382" cy="4362677"/>
            <a:chOff x="912673" y="1696810"/>
            <a:chExt cx="2240299" cy="4341035"/>
          </a:xfrm>
        </p:grpSpPr>
        <p:sp>
          <p:nvSpPr>
            <p:cNvPr id="10" name="Rectangle 9"/>
            <p:cNvSpPr/>
            <p:nvPr/>
          </p:nvSpPr>
          <p:spPr bwMode="auto">
            <a:xfrm>
              <a:off x="912673" y="2602066"/>
              <a:ext cx="2240299" cy="343577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2854" rIns="182854" bIns="146283"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Most control, but most management overhead</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Most cost</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Puppet/Chef/DSC agent integration</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Easier to port workloads from </a:t>
              </a:r>
              <a:br>
                <a:rPr kumimoji="0" lang="en-US" sz="1599" b="0" i="0" u="none" strike="noStrike" kern="1200" cap="none" spc="0" normalizeH="0" baseline="0" noProof="0">
                  <a:ln>
                    <a:noFill/>
                  </a:ln>
                  <a:solidFill>
                    <a:srgbClr val="FFFFFF"/>
                  </a:solidFill>
                  <a:effectLst/>
                  <a:uLnTx/>
                  <a:uFillTx/>
                  <a:latin typeface="Segoe UI"/>
                  <a:ea typeface="+mn-ea"/>
                  <a:cs typeface="+mn-cs"/>
                </a:rPr>
              </a:br>
              <a:r>
                <a:rPr kumimoji="0" lang="en-US" sz="1599" b="0" i="0" u="none" strike="noStrike" kern="1200" cap="none" spc="0" normalizeH="0" baseline="0" noProof="0">
                  <a:ln>
                    <a:noFill/>
                  </a:ln>
                  <a:solidFill>
                    <a:srgbClr val="FFFFFF"/>
                  </a:solidFill>
                  <a:effectLst/>
                  <a:uLnTx/>
                  <a:uFillTx/>
                  <a:latin typeface="Segoe UI"/>
                  <a:ea typeface="+mn-ea"/>
                  <a:cs typeface="+mn-cs"/>
                </a:rPr>
                <a:t>on-premises</a:t>
              </a:r>
            </a:p>
            <a:p>
              <a:pPr marL="0" marR="0" lvl="0" indent="0" algn="l" defTabSz="932742" rtl="0" eaLnBrk="1" fontAlgn="auto" latinLnBrk="0" hangingPunct="1">
                <a:lnSpc>
                  <a:spcPct val="100000"/>
                </a:lnSpc>
                <a:spcBef>
                  <a:spcPts val="0"/>
                </a:spcBef>
                <a:spcAft>
                  <a:spcPts val="100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mn-ea"/>
                <a:cs typeface="+mn-cs"/>
              </a:endParaRPr>
            </a:p>
          </p:txBody>
        </p:sp>
        <p:grpSp>
          <p:nvGrpSpPr>
            <p:cNvPr id="7" name="Group 6"/>
            <p:cNvGrpSpPr/>
            <p:nvPr/>
          </p:nvGrpSpPr>
          <p:grpSpPr>
            <a:xfrm>
              <a:off x="912674" y="1696810"/>
              <a:ext cx="2240298" cy="905256"/>
              <a:chOff x="8425253" y="1287075"/>
              <a:chExt cx="2240298" cy="905256"/>
            </a:xfrm>
          </p:grpSpPr>
          <p:sp>
            <p:nvSpPr>
              <p:cNvPr id="6" name="Rectangle 5"/>
              <p:cNvSpPr/>
              <p:nvPr/>
            </p:nvSpPr>
            <p:spPr bwMode="auto">
              <a:xfrm>
                <a:off x="8425253" y="1287075"/>
                <a:ext cx="2240298" cy="90525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914224" marR="0" lvl="0" indent="0" algn="l" defTabSz="932293" rtl="0" eaLnBrk="1" fontAlgn="base" latinLnBrk="0" hangingPunct="1">
                  <a:lnSpc>
                    <a:spcPct val="90000"/>
                  </a:lnSpc>
                  <a:spcBef>
                    <a:spcPct val="0"/>
                  </a:spcBef>
                  <a:spcAft>
                    <a:spcPct val="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Azure VMs</a:t>
                </a:r>
              </a:p>
            </p:txBody>
          </p:sp>
          <p:pic>
            <p:nvPicPr>
              <p:cNvPr id="28" name="Picture 46"/>
              <p:cNvPicPr>
                <a:picLocks noChangeAspect="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8632012" y="1446994"/>
                <a:ext cx="660312" cy="604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useBgFill="1">
        <p:nvSpPr>
          <p:cNvPr id="2" name="Rectangle 1"/>
          <p:cNvSpPr/>
          <p:nvPr/>
        </p:nvSpPr>
        <p:spPr bwMode="auto">
          <a:xfrm>
            <a:off x="883" y="497"/>
            <a:ext cx="12434711" cy="120292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itle 16"/>
          <p:cNvSpPr>
            <a:spLocks noGrp="1"/>
          </p:cNvSpPr>
          <p:nvPr>
            <p:ph type="title"/>
          </p:nvPr>
        </p:nvSpPr>
        <p:spPr/>
        <p:txBody>
          <a:bodyPr/>
          <a:lstStyle/>
          <a:p>
            <a:r>
              <a:rPr lang="en-US"/>
              <a:t>Architecture Decisions</a:t>
            </a:r>
          </a:p>
        </p:txBody>
      </p:sp>
      <p:grpSp>
        <p:nvGrpSpPr>
          <p:cNvPr id="14" name="Group 13"/>
          <p:cNvGrpSpPr/>
          <p:nvPr/>
        </p:nvGrpSpPr>
        <p:grpSpPr>
          <a:xfrm>
            <a:off x="3519890" y="1337022"/>
            <a:ext cx="2422686" cy="4362677"/>
            <a:chOff x="3470477" y="1676507"/>
            <a:chExt cx="2423030" cy="4363296"/>
          </a:xfrm>
        </p:grpSpPr>
        <p:grpSp>
          <p:nvGrpSpPr>
            <p:cNvPr id="13" name="Group 12"/>
            <p:cNvGrpSpPr/>
            <p:nvPr/>
          </p:nvGrpSpPr>
          <p:grpSpPr>
            <a:xfrm>
              <a:off x="3470477" y="1676507"/>
              <a:ext cx="2423030" cy="4363296"/>
              <a:chOff x="9090506" y="1676507"/>
              <a:chExt cx="2240299" cy="4363296"/>
            </a:xfrm>
          </p:grpSpPr>
          <p:sp>
            <p:nvSpPr>
              <p:cNvPr id="16" name="Rectangle 15"/>
              <p:cNvSpPr/>
              <p:nvPr/>
            </p:nvSpPr>
            <p:spPr bwMode="auto">
              <a:xfrm>
                <a:off x="9090506" y="2581763"/>
                <a:ext cx="2240299" cy="345804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2854" rIns="182854" bIns="146283"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Easiest portability from on-premises</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Ecosystem of apps</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Host OS abstracted, but still requires management</a:t>
                </a:r>
              </a:p>
            </p:txBody>
          </p:sp>
          <p:sp>
            <p:nvSpPr>
              <p:cNvPr id="19" name="Rectangle 18"/>
              <p:cNvSpPr/>
              <p:nvPr/>
            </p:nvSpPr>
            <p:spPr bwMode="auto">
              <a:xfrm>
                <a:off x="9090507" y="1676507"/>
                <a:ext cx="2240298" cy="90525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860260" marR="0" lvl="0" indent="0" algn="l" defTabSz="541234" rtl="0" eaLnBrk="1" fontAlgn="base" latinLnBrk="0" hangingPunct="1">
                  <a:lnSpc>
                    <a:spcPct val="90000"/>
                  </a:lnSpc>
                  <a:spcBef>
                    <a:spcPct val="0"/>
                  </a:spcBef>
                  <a:spcAft>
                    <a:spcPct val="0"/>
                  </a:spcAft>
                  <a:buClrTx/>
                  <a:buSzTx/>
                  <a:buFontTx/>
                  <a:buNone/>
                  <a:tabLst>
                    <a:tab pos="1030090" algn="l"/>
                  </a:tabLst>
                  <a:defRPr/>
                </a:pPr>
                <a:endParaRPr kumimoji="0" lang="en-US" sz="1599" b="0" i="0" u="none" strike="noStrike" kern="1200" cap="none" spc="0" normalizeH="0" baseline="0" noProof="0">
                  <a:ln>
                    <a:noFill/>
                  </a:ln>
                  <a:solidFill>
                    <a:srgbClr val="FFFFFF"/>
                  </a:solidFill>
                  <a:effectLst/>
                  <a:uLnTx/>
                  <a:uFillTx/>
                  <a:latin typeface="Segoe UI"/>
                  <a:ea typeface="+mn-ea"/>
                  <a:cs typeface="+mn-cs"/>
                </a:endParaRPr>
              </a:p>
              <a:p>
                <a:pPr marL="860260" marR="0" lvl="0" indent="0" algn="l" defTabSz="541234" rtl="0" eaLnBrk="1" fontAlgn="base" latinLnBrk="0" hangingPunct="1">
                  <a:lnSpc>
                    <a:spcPct val="90000"/>
                  </a:lnSpc>
                  <a:spcBef>
                    <a:spcPct val="0"/>
                  </a:spcBef>
                  <a:spcAft>
                    <a:spcPct val="0"/>
                  </a:spcAft>
                  <a:buClrTx/>
                  <a:buSzTx/>
                  <a:buFontTx/>
                  <a:buNone/>
                  <a:tabLst>
                    <a:tab pos="1030090" algn="l"/>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Containers</a:t>
                </a:r>
              </a:p>
              <a:p>
                <a:pPr marL="860260" marR="0" lvl="0" indent="0" algn="l" defTabSz="541234" rtl="0" eaLnBrk="1" fontAlgn="base" latinLnBrk="0" hangingPunct="1">
                  <a:lnSpc>
                    <a:spcPct val="90000"/>
                  </a:lnSpc>
                  <a:spcBef>
                    <a:spcPct val="0"/>
                  </a:spcBef>
                  <a:spcAft>
                    <a:spcPct val="0"/>
                  </a:spcAft>
                  <a:buClrTx/>
                  <a:buSzTx/>
                  <a:buFontTx/>
                  <a:buNone/>
                  <a:tabLst>
                    <a:tab pos="1030090" algn="l"/>
                  </a:tabLst>
                  <a:defRPr/>
                </a:pPr>
                <a:endParaRPr kumimoji="0" lang="en-US" sz="1599"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1" name="Group 20"/>
            <p:cNvGrpSpPr/>
            <p:nvPr/>
          </p:nvGrpSpPr>
          <p:grpSpPr>
            <a:xfrm>
              <a:off x="3582037" y="1904464"/>
              <a:ext cx="798603" cy="464897"/>
              <a:chOff x="9011696" y="1856729"/>
              <a:chExt cx="892824" cy="519746"/>
            </a:xfrm>
          </p:grpSpPr>
          <p:grpSp>
            <p:nvGrpSpPr>
              <p:cNvPr id="39" name="Group 38"/>
              <p:cNvGrpSpPr/>
              <p:nvPr/>
            </p:nvGrpSpPr>
            <p:grpSpPr>
              <a:xfrm>
                <a:off x="9011696" y="1856729"/>
                <a:ext cx="679115" cy="355896"/>
                <a:chOff x="9489280" y="785813"/>
                <a:chExt cx="1076894" cy="564356"/>
              </a:xfrm>
            </p:grpSpPr>
            <p:sp>
              <p:nvSpPr>
                <p:cNvPr id="40" name="Rectangle 39"/>
                <p:cNvSpPr/>
                <p:nvPr/>
              </p:nvSpPr>
              <p:spPr bwMode="auto">
                <a:xfrm>
                  <a:off x="9689306" y="909638"/>
                  <a:ext cx="876868" cy="440531"/>
                </a:xfrm>
                <a:prstGeom prst="rect">
                  <a:avLst/>
                </a:prstGeom>
                <a:solidFill>
                  <a:schemeClr val="bg1"/>
                </a:solid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Parallelogram 40"/>
                <p:cNvSpPr/>
                <p:nvPr/>
              </p:nvSpPr>
              <p:spPr bwMode="auto">
                <a:xfrm rot="16200000">
                  <a:off x="9311853" y="989434"/>
                  <a:ext cx="528638" cy="173781"/>
                </a:xfrm>
                <a:prstGeom prst="parallelogram">
                  <a:avLst>
                    <a:gd name="adj" fmla="val 55081"/>
                  </a:avLst>
                </a:prstGeom>
                <a:solidFill>
                  <a:schemeClr val="bg1"/>
                </a:solid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Parallelogram 41"/>
                <p:cNvSpPr/>
                <p:nvPr/>
              </p:nvSpPr>
              <p:spPr bwMode="auto">
                <a:xfrm flipH="1">
                  <a:off x="9489280" y="785813"/>
                  <a:ext cx="1076891" cy="99540"/>
                </a:xfrm>
                <a:prstGeom prst="parallelogram">
                  <a:avLst>
                    <a:gd name="adj" fmla="val 188803"/>
                  </a:avLst>
                </a:prstGeom>
                <a:solidFill>
                  <a:schemeClr val="bg1"/>
                </a:solid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5" name="Group 54"/>
              <p:cNvGrpSpPr/>
              <p:nvPr/>
            </p:nvGrpSpPr>
            <p:grpSpPr>
              <a:xfrm>
                <a:off x="9225405" y="2028668"/>
                <a:ext cx="679115" cy="347807"/>
                <a:chOff x="9489280" y="785813"/>
                <a:chExt cx="1076893" cy="551530"/>
              </a:xfrm>
            </p:grpSpPr>
            <p:sp>
              <p:nvSpPr>
                <p:cNvPr id="56" name="Rectangle 55"/>
                <p:cNvSpPr/>
                <p:nvPr/>
              </p:nvSpPr>
              <p:spPr bwMode="auto">
                <a:xfrm>
                  <a:off x="9689305" y="896811"/>
                  <a:ext cx="876868" cy="440532"/>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Parallelogram 56"/>
                <p:cNvSpPr/>
                <p:nvPr/>
              </p:nvSpPr>
              <p:spPr bwMode="auto">
                <a:xfrm rot="16200000">
                  <a:off x="9311852" y="981103"/>
                  <a:ext cx="528638" cy="173780"/>
                </a:xfrm>
                <a:prstGeom prst="parallelogram">
                  <a:avLst>
                    <a:gd name="adj" fmla="val 55081"/>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Parallelogram 57"/>
                <p:cNvSpPr/>
                <p:nvPr/>
              </p:nvSpPr>
              <p:spPr bwMode="auto">
                <a:xfrm flipH="1">
                  <a:off x="9489280" y="785813"/>
                  <a:ext cx="1076891" cy="99540"/>
                </a:xfrm>
                <a:prstGeom prst="parallelogram">
                  <a:avLst>
                    <a:gd name="adj" fmla="val 188803"/>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34" name="Group 33"/>
          <p:cNvGrpSpPr/>
          <p:nvPr/>
        </p:nvGrpSpPr>
        <p:grpSpPr>
          <a:xfrm>
            <a:off x="8958943" y="1342000"/>
            <a:ext cx="2584945" cy="4357699"/>
            <a:chOff x="3341537" y="1786367"/>
            <a:chExt cx="2708858" cy="4358317"/>
          </a:xfrm>
        </p:grpSpPr>
        <p:sp>
          <p:nvSpPr>
            <p:cNvPr id="35" name="Rectangle 34"/>
            <p:cNvSpPr/>
            <p:nvPr/>
          </p:nvSpPr>
          <p:spPr bwMode="auto">
            <a:xfrm>
              <a:off x="3341537" y="2688604"/>
              <a:ext cx="2708858" cy="345608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2854" rIns="182854" bIns="146283"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Easiest CI and CD setup</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No hosting, just code</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Efficient Cost</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Transparent Scaling</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Requires some rearchitecting</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Not suitable for all apps/components</a:t>
              </a:r>
            </a:p>
          </p:txBody>
        </p:sp>
        <p:sp>
          <p:nvSpPr>
            <p:cNvPr id="37" name="Rectangle 36"/>
            <p:cNvSpPr/>
            <p:nvPr/>
          </p:nvSpPr>
          <p:spPr bwMode="auto">
            <a:xfrm>
              <a:off x="3341537" y="1786367"/>
              <a:ext cx="2708858" cy="90223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914224" marR="0" lvl="0" indent="0" algn="l" defTabSz="932293" rtl="0" eaLnBrk="1" fontAlgn="base" latinLnBrk="0" hangingPunct="1">
                <a:lnSpc>
                  <a:spcPct val="90000"/>
                </a:lnSpc>
                <a:spcBef>
                  <a:spcPct val="0"/>
                </a:spcBef>
                <a:spcAft>
                  <a:spcPct val="0"/>
                </a:spcAft>
                <a:buClrTx/>
                <a:buSzTx/>
                <a:buFontTx/>
                <a:buNone/>
                <a:tabLst/>
                <a:defRPr/>
              </a:pPr>
              <a:r>
                <a:rPr kumimoji="0" lang="en-US" sz="15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Serverless</a:t>
              </a:r>
              <a:endParaRPr kumimoji="0" lang="en-US" sz="15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23" name="Graphic 2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56784" y="1507044"/>
            <a:ext cx="609600" cy="609600"/>
          </a:xfrm>
          <a:prstGeom prst="rect">
            <a:avLst/>
          </a:prstGeom>
        </p:spPr>
      </p:pic>
      <p:sp>
        <p:nvSpPr>
          <p:cNvPr id="12" name="Right Brace 11"/>
          <p:cNvSpPr/>
          <p:nvPr/>
        </p:nvSpPr>
        <p:spPr>
          <a:xfrm rot="5400000">
            <a:off x="3255544" y="3424720"/>
            <a:ext cx="360040" cy="5014024"/>
          </a:xfrm>
          <a:prstGeom prst="rightBrace">
            <a:avLst>
              <a:gd name="adj1" fmla="val 35847"/>
              <a:gd name="adj2" fmla="val 50000"/>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Right Brace 35"/>
          <p:cNvSpPr/>
          <p:nvPr/>
        </p:nvSpPr>
        <p:spPr>
          <a:xfrm rot="5400000">
            <a:off x="8685207" y="3253071"/>
            <a:ext cx="360040" cy="5357321"/>
          </a:xfrm>
          <a:prstGeom prst="rightBrace">
            <a:avLst>
              <a:gd name="adj1" fmla="val 35847"/>
              <a:gd name="adj2" fmla="val 50000"/>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TextBox 14"/>
          <p:cNvSpPr txBox="1"/>
          <p:nvPr/>
        </p:nvSpPr>
        <p:spPr>
          <a:xfrm>
            <a:off x="2319440" y="6094056"/>
            <a:ext cx="2232248"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IaaS</a:t>
            </a:r>
          </a:p>
        </p:txBody>
      </p:sp>
      <p:sp>
        <p:nvSpPr>
          <p:cNvPr id="38" name="TextBox 37"/>
          <p:cNvSpPr txBox="1"/>
          <p:nvPr/>
        </p:nvSpPr>
        <p:spPr>
          <a:xfrm>
            <a:off x="7749103" y="6111752"/>
            <a:ext cx="2232248"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PaaS</a:t>
            </a:r>
          </a:p>
        </p:txBody>
      </p:sp>
    </p:spTree>
    <p:extLst>
      <p:ext uri="{BB962C8B-B14F-4D97-AF65-F5344CB8AC3E}">
        <p14:creationId xmlns:p14="http://schemas.microsoft.com/office/powerpoint/2010/main" val="4019903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Managing Azure Deployments</a:t>
            </a:r>
          </a:p>
        </p:txBody>
      </p:sp>
      <p:sp>
        <p:nvSpPr>
          <p:cNvPr id="6" name="Text Placeholder 5"/>
          <p:cNvSpPr>
            <a:spLocks noGrp="1"/>
          </p:cNvSpPr>
          <p:nvPr>
            <p:ph type="body" sz="quarter" idx="10"/>
          </p:nvPr>
        </p:nvSpPr>
        <p:spPr>
          <a:xfrm>
            <a:off x="1783755" y="1328063"/>
            <a:ext cx="8868964" cy="2006703"/>
          </a:xfrm>
          <a:solidFill>
            <a:srgbClr val="0078D7"/>
          </a:solidFill>
        </p:spPr>
        <p:txBody>
          <a:bodyPr/>
          <a:lstStyle/>
          <a:p>
            <a:pPr algn="ctr"/>
            <a:r>
              <a:rPr lang="en-US" sz="2400" b="1">
                <a:solidFill>
                  <a:schemeClr val="bg1"/>
                </a:solidFill>
                <a:latin typeface="+mn-lt"/>
              </a:rPr>
              <a:t>Azure Service Manager (ASM)</a:t>
            </a:r>
          </a:p>
          <a:p>
            <a:pPr marL="349724" lvl="1" indent="-349724">
              <a:buFont typeface="Arial" panose="020B0604020202020204" pitchFamily="34" charset="0"/>
              <a:buChar char="•"/>
            </a:pPr>
            <a:r>
              <a:rPr lang="en-US" sz="2200">
                <a:solidFill>
                  <a:schemeClr val="bg1"/>
                </a:solidFill>
              </a:rPr>
              <a:t>Legacy way to deploy and manage applications hosted in Azure</a:t>
            </a:r>
          </a:p>
          <a:p>
            <a:pPr marL="349724" lvl="1" indent="-349724">
              <a:buFont typeface="Arial" panose="020B0604020202020204" pitchFamily="34" charset="0"/>
              <a:buChar char="•"/>
            </a:pPr>
            <a:r>
              <a:rPr lang="en-US" sz="2200">
                <a:solidFill>
                  <a:schemeClr val="bg1"/>
                </a:solidFill>
              </a:rPr>
              <a:t>Classic portal</a:t>
            </a:r>
          </a:p>
          <a:p>
            <a:pPr marL="349724" lvl="1" indent="-349724">
              <a:buFont typeface="Arial" panose="020B0604020202020204" pitchFamily="34" charset="0"/>
              <a:buChar char="•"/>
            </a:pPr>
            <a:r>
              <a:rPr lang="en-US" sz="2200">
                <a:solidFill>
                  <a:schemeClr val="bg1"/>
                </a:solidFill>
              </a:rPr>
              <a:t>PowerShell / CLI (default mode)</a:t>
            </a:r>
          </a:p>
          <a:p>
            <a:pPr marL="349724" lvl="1" indent="-349724">
              <a:buFont typeface="Arial" panose="020B0604020202020204" pitchFamily="34" charset="0"/>
              <a:buChar char="•"/>
            </a:pPr>
            <a:r>
              <a:rPr lang="en-US" sz="2200">
                <a:solidFill>
                  <a:schemeClr val="bg1"/>
                </a:solidFill>
              </a:rPr>
              <a:t>No templating</a:t>
            </a:r>
            <a:endParaRPr lang="en-US" sz="2400">
              <a:solidFill>
                <a:schemeClr val="bg1"/>
              </a:solidFill>
            </a:endParaRPr>
          </a:p>
        </p:txBody>
      </p:sp>
      <p:sp>
        <p:nvSpPr>
          <p:cNvPr id="2" name="Rectangle 1"/>
          <p:cNvSpPr/>
          <p:nvPr/>
        </p:nvSpPr>
        <p:spPr>
          <a:xfrm>
            <a:off x="1783755" y="3569270"/>
            <a:ext cx="8868964" cy="3170099"/>
          </a:xfrm>
          <a:prstGeom prst="rect">
            <a:avLst/>
          </a:prstGeom>
          <a:solidFill>
            <a:srgbClr val="0078D7"/>
          </a:solidFill>
        </p:spPr>
        <p:txBody>
          <a:bodyPr wrap="square">
            <a:spAutoFit/>
          </a:bodyPr>
          <a:lstStyle/>
          <a:p>
            <a:pPr algn="ctr"/>
            <a:r>
              <a:rPr lang="en-US" sz="2400" b="1">
                <a:solidFill>
                  <a:schemeClr val="bg1"/>
                </a:solidFill>
              </a:rPr>
              <a:t>Azure Resource Manager (ARM)</a:t>
            </a:r>
          </a:p>
          <a:p>
            <a:pPr marL="378293" lvl="1" indent="-349724">
              <a:buFont typeface="Arial" panose="020B0604020202020204" pitchFamily="34" charset="0"/>
              <a:buChar char="•"/>
            </a:pPr>
            <a:r>
              <a:rPr lang="en-US" sz="2200">
                <a:solidFill>
                  <a:schemeClr val="bg1"/>
                </a:solidFill>
              </a:rPr>
              <a:t>Modern way to deploy and manage applications hosted in Azure</a:t>
            </a:r>
          </a:p>
          <a:p>
            <a:pPr marL="378293" lvl="1" indent="-349724">
              <a:buFont typeface="Arial" panose="020B0604020202020204" pitchFamily="34" charset="0"/>
              <a:buChar char="•"/>
            </a:pPr>
            <a:r>
              <a:rPr lang="en-US" sz="2200">
                <a:solidFill>
                  <a:schemeClr val="bg1"/>
                </a:solidFill>
              </a:rPr>
              <a:t>Production Portal</a:t>
            </a:r>
          </a:p>
          <a:p>
            <a:pPr marL="378293" lvl="1" indent="-349724">
              <a:buFont typeface="Arial" panose="020B0604020202020204" pitchFamily="34" charset="0"/>
              <a:buChar char="•"/>
            </a:pPr>
            <a:r>
              <a:rPr lang="en-US" sz="2200">
                <a:solidFill>
                  <a:schemeClr val="bg1"/>
                </a:solidFill>
              </a:rPr>
              <a:t>PowerShell / Cross platform CLI</a:t>
            </a:r>
          </a:p>
          <a:p>
            <a:pPr marL="378293" lvl="1" indent="-349724">
              <a:buFont typeface="Arial" panose="020B0604020202020204" pitchFamily="34" charset="0"/>
              <a:buChar char="•"/>
            </a:pPr>
            <a:r>
              <a:rPr lang="en-US" sz="2200">
                <a:solidFill>
                  <a:schemeClr val="bg1"/>
                </a:solidFill>
              </a:rPr>
              <a:t>REST API</a:t>
            </a:r>
          </a:p>
          <a:p>
            <a:pPr marL="378293" lvl="1" indent="-349724">
              <a:buFont typeface="Arial" panose="020B0604020202020204" pitchFamily="34" charset="0"/>
              <a:buChar char="•"/>
            </a:pPr>
            <a:r>
              <a:rPr lang="en-US" sz="2200">
                <a:solidFill>
                  <a:schemeClr val="bg1"/>
                </a:solidFill>
              </a:rPr>
              <a:t>Idempotent and incremental deployments</a:t>
            </a:r>
          </a:p>
          <a:p>
            <a:pPr marL="378293" lvl="1" indent="-349724">
              <a:buFont typeface="Arial" panose="020B0604020202020204" pitchFamily="34" charset="0"/>
              <a:buChar char="•"/>
            </a:pPr>
            <a:r>
              <a:rPr lang="en-US" sz="2200">
                <a:solidFill>
                  <a:schemeClr val="bg1"/>
                </a:solidFill>
              </a:rPr>
              <a:t>Use Azure Resource Groups as unit of management</a:t>
            </a:r>
          </a:p>
          <a:p>
            <a:pPr marL="378293" lvl="1" indent="-349724">
              <a:buFont typeface="Arial" panose="020B0604020202020204" pitchFamily="34" charset="0"/>
              <a:buChar char="•"/>
            </a:pPr>
            <a:r>
              <a:rPr lang="en-US" sz="2200">
                <a:solidFill>
                  <a:schemeClr val="bg1"/>
                </a:solidFill>
              </a:rPr>
              <a:t>Templates and declarative orchestration</a:t>
            </a:r>
          </a:p>
          <a:p>
            <a:pPr marL="378293" lvl="1" indent="-349724">
              <a:buFont typeface="Arial" panose="020B0604020202020204" pitchFamily="34" charset="0"/>
              <a:buChar char="•"/>
            </a:pPr>
            <a:r>
              <a:rPr lang="en-US" sz="2200">
                <a:solidFill>
                  <a:schemeClr val="bg1"/>
                </a:solidFill>
              </a:rPr>
              <a:t>Infrastructure As Code approach</a:t>
            </a:r>
          </a:p>
        </p:txBody>
      </p:sp>
      <p:sp>
        <p:nvSpPr>
          <p:cNvPr id="3" name="Rectangle 2"/>
          <p:cNvSpPr/>
          <p:nvPr/>
        </p:nvSpPr>
        <p:spPr bwMode="auto">
          <a:xfrm>
            <a:off x="1783755" y="1328063"/>
            <a:ext cx="8868964" cy="2006703"/>
          </a:xfrm>
          <a:prstGeom prst="rect">
            <a:avLst/>
          </a:prstGeom>
          <a:solidFill>
            <a:srgbClr val="E0E0E0">
              <a:alpha val="76863"/>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7137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p:cNvSpPr txBox="1">
            <a:spLocks/>
          </p:cNvSpPr>
          <p:nvPr/>
        </p:nvSpPr>
        <p:spPr>
          <a:xfrm>
            <a:off x="241573" y="83753"/>
            <a:ext cx="11644040" cy="915987"/>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08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Azure Log Analytics - Collect any machine data</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3892" y="909259"/>
            <a:ext cx="5193555" cy="3197604"/>
          </a:xfrm>
          <a:prstGeom prst="rect">
            <a:avLst/>
          </a:prstGeom>
        </p:spPr>
      </p:pic>
      <p:sp>
        <p:nvSpPr>
          <p:cNvPr id="25" name="TextBox 24"/>
          <p:cNvSpPr txBox="1"/>
          <p:nvPr/>
        </p:nvSpPr>
        <p:spPr>
          <a:xfrm>
            <a:off x="6477484" y="4183050"/>
            <a:ext cx="3578316" cy="2308324"/>
          </a:xfrm>
          <a:prstGeom prst="rect">
            <a:avLst/>
          </a:prstGeom>
          <a:noFill/>
        </p:spPr>
        <p:txBody>
          <a:bodyPr wrap="square" lIns="182880" tIns="146304" rIns="182880" bIns="146304" rtlCol="0">
            <a:spAutoFit/>
          </a:bodyPr>
          <a:lstStyle/>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Custom Application/Infra logs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Platform telemetry</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Windows event logs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Window performance counters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Security Event Logs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IIS Logs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ETW logs</a:t>
            </a:r>
          </a:p>
        </p:txBody>
      </p:sp>
      <p:grpSp>
        <p:nvGrpSpPr>
          <p:cNvPr id="13" name="Group 12">
            <a:extLst>
              <a:ext uri="{FF2B5EF4-FFF2-40B4-BE49-F238E27FC236}">
                <a16:creationId xmlns:a16="http://schemas.microsoft.com/office/drawing/2014/main" id="{07F06E6E-A4A0-49A3-A30D-ACCA4843664A}"/>
              </a:ext>
            </a:extLst>
          </p:cNvPr>
          <p:cNvGrpSpPr/>
          <p:nvPr/>
        </p:nvGrpSpPr>
        <p:grpSpPr>
          <a:xfrm>
            <a:off x="312326" y="3290405"/>
            <a:ext cx="2818039" cy="923757"/>
            <a:chOff x="312326" y="3290405"/>
            <a:chExt cx="2818039" cy="923757"/>
          </a:xfrm>
        </p:grpSpPr>
        <p:sp>
          <p:nvSpPr>
            <p:cNvPr id="28" name="TextBox 27"/>
            <p:cNvSpPr txBox="1"/>
            <p:nvPr/>
          </p:nvSpPr>
          <p:spPr>
            <a:xfrm>
              <a:off x="312326" y="3290405"/>
              <a:ext cx="2818039" cy="544680"/>
            </a:xfrm>
            <a:prstGeom prst="rect">
              <a:avLst/>
            </a:prstGeom>
            <a:noFill/>
          </p:spPr>
          <p:txBody>
            <a:bodyPr wrap="non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HTTP Data Collector API</a:t>
              </a:r>
            </a:p>
          </p:txBody>
        </p:sp>
        <p:grpSp>
          <p:nvGrpSpPr>
            <p:cNvPr id="29" name="Group 28"/>
            <p:cNvGrpSpPr/>
            <p:nvPr/>
          </p:nvGrpSpPr>
          <p:grpSpPr>
            <a:xfrm>
              <a:off x="1484896" y="3765526"/>
              <a:ext cx="608865" cy="448636"/>
              <a:chOff x="2467699" y="5436613"/>
              <a:chExt cx="740913" cy="556429"/>
            </a:xfrm>
            <a:solidFill>
              <a:schemeClr val="tx1"/>
            </a:solidFill>
          </p:grpSpPr>
          <p:sp>
            <p:nvSpPr>
              <p:cNvPr id="30" name="Oval 29"/>
              <p:cNvSpPr/>
              <p:nvPr/>
            </p:nvSpPr>
            <p:spPr bwMode="auto">
              <a:xfrm>
                <a:off x="2467699" y="5436613"/>
                <a:ext cx="352932" cy="350858"/>
              </a:xfrm>
              <a:prstGeom prst="ellipse">
                <a:avLst/>
              </a:prstGeom>
              <a:grpFill/>
              <a:ln w="762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1" name="Straight Connector 30"/>
              <p:cNvCxnSpPr>
                <a:stCxn id="30" idx="6"/>
                <a:endCxn id="32" idx="2"/>
              </p:cNvCxnSpPr>
              <p:nvPr/>
            </p:nvCxnSpPr>
            <p:spPr>
              <a:xfrm flipV="1">
                <a:off x="2820631" y="5608774"/>
                <a:ext cx="211515" cy="3268"/>
              </a:xfrm>
              <a:prstGeom prst="line">
                <a:avLst/>
              </a:prstGeom>
              <a:grpFill/>
              <a:ln>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Oval 31"/>
              <p:cNvSpPr/>
              <p:nvPr/>
            </p:nvSpPr>
            <p:spPr bwMode="auto">
              <a:xfrm>
                <a:off x="3032146" y="5521059"/>
                <a:ext cx="176466" cy="175429"/>
              </a:xfrm>
              <a:prstGeom prst="ellipse">
                <a:avLst/>
              </a:prstGeom>
              <a:grpFill/>
              <a:ln w="762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Oval 32"/>
              <p:cNvSpPr/>
              <p:nvPr/>
            </p:nvSpPr>
            <p:spPr bwMode="auto">
              <a:xfrm>
                <a:off x="2903812" y="5817613"/>
                <a:ext cx="176466" cy="175429"/>
              </a:xfrm>
              <a:prstGeom prst="ellipse">
                <a:avLst/>
              </a:prstGeom>
              <a:grpFill/>
              <a:ln w="762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4" name="Straight Connector 33"/>
              <p:cNvCxnSpPr>
                <a:stCxn id="30" idx="5"/>
                <a:endCxn id="33" idx="1"/>
              </p:cNvCxnSpPr>
              <p:nvPr/>
            </p:nvCxnSpPr>
            <p:spPr>
              <a:xfrm>
                <a:off x="2768945" y="5736089"/>
                <a:ext cx="160710" cy="107215"/>
              </a:xfrm>
              <a:prstGeom prst="line">
                <a:avLst/>
              </a:prstGeom>
              <a:grpFill/>
              <a:ln>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5" name="TextBox 34"/>
          <p:cNvSpPr txBox="1"/>
          <p:nvPr/>
        </p:nvSpPr>
        <p:spPr>
          <a:xfrm>
            <a:off x="9726871" y="3893100"/>
            <a:ext cx="2522165" cy="2933111"/>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  </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Linux Syslog</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Linux system metrics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Firewall Logs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Networking Syslog</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JSON doc</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O365 Activity Events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41" name="Picture 40"/>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0524621" y="2068969"/>
            <a:ext cx="1332416" cy="1332416"/>
          </a:xfrm>
          <a:prstGeom prst="rect">
            <a:avLst/>
          </a:prstGeom>
        </p:spPr>
      </p:pic>
      <p:sp>
        <p:nvSpPr>
          <p:cNvPr id="42" name="TextBox 41"/>
          <p:cNvSpPr txBox="1"/>
          <p:nvPr/>
        </p:nvSpPr>
        <p:spPr>
          <a:xfrm>
            <a:off x="7034011" y="3483463"/>
            <a:ext cx="2032208" cy="221599"/>
          </a:xfrm>
          <a:prstGeom prst="rect">
            <a:avLst/>
          </a:prstGeom>
          <a:noFill/>
        </p:spPr>
        <p:txBody>
          <a:bodyPr wrap="square" lIns="182586" tIns="0" rIns="182586" bIns="0" rtlCol="0">
            <a:spAutoFit/>
          </a:bodyPr>
          <a:lstStyle>
            <a:defPPr>
              <a:defRPr lang="en-US"/>
            </a:defPPr>
            <a:lvl1pPr defTabSz="913538">
              <a:lnSpc>
                <a:spcPct val="90000"/>
              </a:lnSpc>
              <a:spcAft>
                <a:spcPts val="588"/>
              </a:spcAft>
              <a:defRPr sz="1100">
                <a:solidFill>
                  <a:srgbClr val="505050"/>
                </a:solidFill>
              </a:defRPr>
            </a:lvl1pPr>
          </a:lstStyle>
          <a:p>
            <a:pPr marL="0" marR="0" lvl="0" indent="0" algn="l" defTabSz="913362"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00000">
                      <a:srgbClr val="505050"/>
                    </a:gs>
                    <a:gs pos="0">
                      <a:srgbClr val="505050"/>
                    </a:gs>
                  </a:gsLst>
                  <a:lin ang="5400000" scaled="1"/>
                </a:gradFill>
                <a:effectLst/>
                <a:uLnTx/>
                <a:uFillTx/>
                <a:latin typeface="Segoe UI"/>
                <a:ea typeface="+mn-ea"/>
                <a:cs typeface="+mn-cs"/>
              </a:rPr>
              <a:t>   Solutions</a:t>
            </a:r>
          </a:p>
        </p:txBody>
      </p:sp>
      <p:sp>
        <p:nvSpPr>
          <p:cNvPr id="43" name="TextBox 42"/>
          <p:cNvSpPr txBox="1"/>
          <p:nvPr/>
        </p:nvSpPr>
        <p:spPr>
          <a:xfrm>
            <a:off x="7254061" y="2375367"/>
            <a:ext cx="2742444" cy="221599"/>
          </a:xfrm>
          <a:prstGeom prst="rect">
            <a:avLst/>
          </a:prstGeom>
          <a:noFill/>
        </p:spPr>
        <p:txBody>
          <a:bodyPr wrap="square" lIns="182586" tIns="0" rIns="182586" bIns="0" rtlCol="0">
            <a:spAutoFit/>
          </a:bodyPr>
          <a:lstStyle>
            <a:defPPr>
              <a:defRPr lang="en-US"/>
            </a:defPPr>
            <a:lvl1pPr defTabSz="913538">
              <a:lnSpc>
                <a:spcPct val="90000"/>
              </a:lnSpc>
              <a:spcAft>
                <a:spcPts val="588"/>
              </a:spcAft>
              <a:defRPr sz="1100">
                <a:solidFill>
                  <a:srgbClr val="505050"/>
                </a:solidFill>
              </a:defRPr>
            </a:lvl1pPr>
          </a:lstStyle>
          <a:p>
            <a:pPr marL="0" marR="0" lvl="0" indent="0" algn="l" defTabSz="913362"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00000">
                      <a:srgbClr val="505050"/>
                    </a:gs>
                    <a:gs pos="0">
                      <a:srgbClr val="505050"/>
                    </a:gs>
                  </a:gsLst>
                  <a:lin ang="5400000" scaled="1"/>
                </a:gradFill>
                <a:effectLst/>
                <a:uLnTx/>
                <a:uFillTx/>
                <a:latin typeface="Segoe UI"/>
                <a:ea typeface="+mn-ea"/>
                <a:cs typeface="+mn-cs"/>
              </a:rPr>
              <a:t>Search &amp; Analytics</a:t>
            </a:r>
          </a:p>
        </p:txBody>
      </p:sp>
      <p:sp>
        <p:nvSpPr>
          <p:cNvPr id="44" name="TextBox 43"/>
          <p:cNvSpPr txBox="1"/>
          <p:nvPr/>
        </p:nvSpPr>
        <p:spPr>
          <a:xfrm>
            <a:off x="8405611" y="3483463"/>
            <a:ext cx="1319814" cy="443198"/>
          </a:xfrm>
          <a:prstGeom prst="rect">
            <a:avLst/>
          </a:prstGeom>
          <a:noFill/>
        </p:spPr>
        <p:txBody>
          <a:bodyPr wrap="square" lIns="182586" tIns="0" rIns="182586" bIns="0" rtlCol="0">
            <a:spAutoFit/>
          </a:bodyPr>
          <a:lstStyle>
            <a:defPPr>
              <a:defRPr lang="en-US"/>
            </a:defPPr>
            <a:lvl1pPr defTabSz="913538">
              <a:lnSpc>
                <a:spcPct val="90000"/>
              </a:lnSpc>
              <a:spcAft>
                <a:spcPts val="588"/>
              </a:spcAft>
              <a:defRPr sz="1100">
                <a:solidFill>
                  <a:srgbClr val="505050"/>
                </a:solidFill>
              </a:defRPr>
            </a:lvl1pPr>
          </a:lstStyle>
          <a:p>
            <a:pPr marL="0" marR="0" lvl="0" indent="0" algn="l" defTabSz="913362"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00000">
                      <a:srgbClr val="505050"/>
                    </a:gs>
                    <a:gs pos="0">
                      <a:srgbClr val="505050"/>
                    </a:gs>
                  </a:gsLst>
                  <a:lin ang="5400000" scaled="1"/>
                </a:gradFill>
                <a:effectLst/>
                <a:uLnTx/>
                <a:uFillTx/>
                <a:latin typeface="Segoe UI"/>
                <a:ea typeface="+mn-ea"/>
                <a:cs typeface="+mn-cs"/>
              </a:rPr>
              <a:t>Azure Portal</a:t>
            </a:r>
          </a:p>
        </p:txBody>
      </p:sp>
      <p:cxnSp>
        <p:nvCxnSpPr>
          <p:cNvPr id="45" name="Straight Connector 44"/>
          <p:cNvCxnSpPr/>
          <p:nvPr/>
        </p:nvCxnSpPr>
        <p:spPr>
          <a:xfrm flipV="1">
            <a:off x="7681700" y="2806867"/>
            <a:ext cx="586175" cy="427672"/>
          </a:xfrm>
          <a:prstGeom prst="line">
            <a:avLst/>
          </a:prstGeom>
          <a:ln w="22225" cap="rnd">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flipV="1">
            <a:off x="8293028" y="2827674"/>
            <a:ext cx="495706" cy="449611"/>
          </a:xfrm>
          <a:prstGeom prst="line">
            <a:avLst/>
          </a:prstGeom>
          <a:ln w="22225" cap="rnd">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flipV="1">
            <a:off x="7666778" y="3234555"/>
            <a:ext cx="1104502" cy="0"/>
          </a:xfrm>
          <a:prstGeom prst="line">
            <a:avLst/>
          </a:prstGeom>
          <a:ln w="22225" cap="rnd">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7495225" y="3079114"/>
            <a:ext cx="343814" cy="343814"/>
            <a:chOff x="4400221" y="2734237"/>
            <a:chExt cx="868587" cy="868587"/>
          </a:xfrm>
        </p:grpSpPr>
        <p:sp useBgFill="1">
          <p:nvSpPr>
            <p:cNvPr id="49" name="Oval 48"/>
            <p:cNvSpPr/>
            <p:nvPr/>
          </p:nvSpPr>
          <p:spPr bwMode="auto">
            <a:xfrm>
              <a:off x="4400221" y="2734237"/>
              <a:ext cx="868587" cy="868587"/>
            </a:xfrm>
            <a:prstGeom prst="ellipse">
              <a:avLst/>
            </a:prstGeom>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Freeform 11"/>
            <p:cNvSpPr>
              <a:spLocks noChangeAspect="1" noEditPoints="1"/>
            </p:cNvSpPr>
            <p:nvPr/>
          </p:nvSpPr>
          <p:spPr bwMode="auto">
            <a:xfrm>
              <a:off x="4531271" y="2917695"/>
              <a:ext cx="595120" cy="552202"/>
            </a:xfrm>
            <a:custGeom>
              <a:avLst/>
              <a:gdLst>
                <a:gd name="T0" fmla="*/ 125 w 264"/>
                <a:gd name="T1" fmla="*/ 31 h 245"/>
                <a:gd name="T2" fmla="*/ 33 w 264"/>
                <a:gd name="T3" fmla="*/ 57 h 245"/>
                <a:gd name="T4" fmla="*/ 14 w 264"/>
                <a:gd name="T5" fmla="*/ 29 h 245"/>
                <a:gd name="T6" fmla="*/ 105 w 264"/>
                <a:gd name="T7" fmla="*/ 9 h 245"/>
                <a:gd name="T8" fmla="*/ 126 w 264"/>
                <a:gd name="T9" fmla="*/ 24 h 245"/>
                <a:gd name="T10" fmla="*/ 235 w 264"/>
                <a:gd name="T11" fmla="*/ 57 h 245"/>
                <a:gd name="T12" fmla="*/ 253 w 264"/>
                <a:gd name="T13" fmla="*/ 24 h 245"/>
                <a:gd name="T14" fmla="*/ 156 w 264"/>
                <a:gd name="T15" fmla="*/ 5 h 245"/>
                <a:gd name="T16" fmla="*/ 144 w 264"/>
                <a:gd name="T17" fmla="*/ 31 h 245"/>
                <a:gd name="T18" fmla="*/ 235 w 264"/>
                <a:gd name="T19" fmla="*/ 57 h 245"/>
                <a:gd name="T20" fmla="*/ 191 w 264"/>
                <a:gd name="T21" fmla="*/ 141 h 245"/>
                <a:gd name="T22" fmla="*/ 261 w 264"/>
                <a:gd name="T23" fmla="*/ 97 h 245"/>
                <a:gd name="T24" fmla="*/ 224 w 264"/>
                <a:gd name="T25" fmla="*/ 68 h 245"/>
                <a:gd name="T26" fmla="*/ 143 w 264"/>
                <a:gd name="T27" fmla="*/ 113 h 245"/>
                <a:gd name="T28" fmla="*/ 177 w 264"/>
                <a:gd name="T29" fmla="*/ 140 h 245"/>
                <a:gd name="T30" fmla="*/ 91 w 264"/>
                <a:gd name="T31" fmla="*/ 145 h 245"/>
                <a:gd name="T32" fmla="*/ 126 w 264"/>
                <a:gd name="T33" fmla="*/ 105 h 245"/>
                <a:gd name="T34" fmla="*/ 33 w 264"/>
                <a:gd name="T35" fmla="*/ 70 h 245"/>
                <a:gd name="T36" fmla="*/ 4 w 264"/>
                <a:gd name="T37" fmla="*/ 104 h 245"/>
                <a:gd name="T38" fmla="*/ 91 w 264"/>
                <a:gd name="T39" fmla="*/ 145 h 245"/>
                <a:gd name="T40" fmla="*/ 123 w 264"/>
                <a:gd name="T41" fmla="*/ 130 h 245"/>
                <a:gd name="T42" fmla="*/ 80 w 264"/>
                <a:gd name="T43" fmla="*/ 159 h 245"/>
                <a:gd name="T44" fmla="*/ 38 w 264"/>
                <a:gd name="T45" fmla="*/ 143 h 245"/>
                <a:gd name="T46" fmla="*/ 45 w 264"/>
                <a:gd name="T47" fmla="*/ 207 h 245"/>
                <a:gd name="T48" fmla="*/ 129 w 264"/>
                <a:gd name="T49" fmla="*/ 239 h 245"/>
                <a:gd name="T50" fmla="*/ 129 w 264"/>
                <a:gd name="T51" fmla="*/ 133 h 245"/>
                <a:gd name="T52" fmla="*/ 177 w 264"/>
                <a:gd name="T53" fmla="*/ 151 h 245"/>
                <a:gd name="T54" fmla="*/ 141 w 264"/>
                <a:gd name="T55" fmla="*/ 131 h 245"/>
                <a:gd name="T56" fmla="*/ 148 w 264"/>
                <a:gd name="T57" fmla="*/ 243 h 245"/>
                <a:gd name="T58" fmla="*/ 230 w 264"/>
                <a:gd name="T59" fmla="*/ 196 h 245"/>
                <a:gd name="T60" fmla="*/ 223 w 264"/>
                <a:gd name="T61" fmla="*/ 136 h 245"/>
                <a:gd name="T62" fmla="*/ 190 w 264"/>
                <a:gd name="T63" fmla="*/ 153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4" h="245">
                  <a:moveTo>
                    <a:pt x="126" y="24"/>
                  </a:moveTo>
                  <a:cubicBezTo>
                    <a:pt x="130" y="26"/>
                    <a:pt x="129" y="29"/>
                    <a:pt x="125" y="31"/>
                  </a:cubicBezTo>
                  <a:cubicBezTo>
                    <a:pt x="46" y="60"/>
                    <a:pt x="46" y="60"/>
                    <a:pt x="46" y="60"/>
                  </a:cubicBezTo>
                  <a:cubicBezTo>
                    <a:pt x="42" y="62"/>
                    <a:pt x="36" y="60"/>
                    <a:pt x="33" y="57"/>
                  </a:cubicBezTo>
                  <a:cubicBezTo>
                    <a:pt x="12" y="36"/>
                    <a:pt x="12" y="36"/>
                    <a:pt x="12" y="36"/>
                  </a:cubicBezTo>
                  <a:cubicBezTo>
                    <a:pt x="9" y="33"/>
                    <a:pt x="9" y="30"/>
                    <a:pt x="14" y="29"/>
                  </a:cubicBezTo>
                  <a:cubicBezTo>
                    <a:pt x="91" y="7"/>
                    <a:pt x="91" y="7"/>
                    <a:pt x="91" y="7"/>
                  </a:cubicBezTo>
                  <a:cubicBezTo>
                    <a:pt x="95" y="6"/>
                    <a:pt x="102" y="7"/>
                    <a:pt x="105" y="9"/>
                  </a:cubicBezTo>
                  <a:cubicBezTo>
                    <a:pt x="126" y="24"/>
                    <a:pt x="126" y="24"/>
                    <a:pt x="126" y="24"/>
                  </a:cubicBezTo>
                  <a:cubicBezTo>
                    <a:pt x="126" y="24"/>
                    <a:pt x="126" y="24"/>
                    <a:pt x="126" y="24"/>
                  </a:cubicBezTo>
                  <a:close/>
                  <a:moveTo>
                    <a:pt x="235" y="57"/>
                  </a:moveTo>
                  <a:cubicBezTo>
                    <a:pt x="235" y="57"/>
                    <a:pt x="235" y="57"/>
                    <a:pt x="235" y="57"/>
                  </a:cubicBezTo>
                  <a:cubicBezTo>
                    <a:pt x="256" y="32"/>
                    <a:pt x="256" y="32"/>
                    <a:pt x="256" y="32"/>
                  </a:cubicBezTo>
                  <a:cubicBezTo>
                    <a:pt x="258" y="29"/>
                    <a:pt x="257" y="25"/>
                    <a:pt x="253" y="24"/>
                  </a:cubicBezTo>
                  <a:cubicBezTo>
                    <a:pt x="253" y="24"/>
                    <a:pt x="253" y="24"/>
                    <a:pt x="168" y="1"/>
                  </a:cubicBezTo>
                  <a:cubicBezTo>
                    <a:pt x="164" y="0"/>
                    <a:pt x="158" y="2"/>
                    <a:pt x="156" y="5"/>
                  </a:cubicBezTo>
                  <a:cubicBezTo>
                    <a:pt x="156" y="5"/>
                    <a:pt x="156" y="5"/>
                    <a:pt x="142" y="22"/>
                  </a:cubicBezTo>
                  <a:cubicBezTo>
                    <a:pt x="139" y="25"/>
                    <a:pt x="140" y="29"/>
                    <a:pt x="144" y="31"/>
                  </a:cubicBezTo>
                  <a:cubicBezTo>
                    <a:pt x="144" y="31"/>
                    <a:pt x="144" y="31"/>
                    <a:pt x="223" y="60"/>
                  </a:cubicBezTo>
                  <a:cubicBezTo>
                    <a:pt x="227" y="62"/>
                    <a:pt x="233" y="60"/>
                    <a:pt x="235" y="57"/>
                  </a:cubicBezTo>
                  <a:close/>
                  <a:moveTo>
                    <a:pt x="177" y="140"/>
                  </a:moveTo>
                  <a:cubicBezTo>
                    <a:pt x="181" y="142"/>
                    <a:pt x="187" y="143"/>
                    <a:pt x="191" y="141"/>
                  </a:cubicBezTo>
                  <a:cubicBezTo>
                    <a:pt x="259" y="106"/>
                    <a:pt x="259" y="106"/>
                    <a:pt x="259" y="106"/>
                  </a:cubicBezTo>
                  <a:cubicBezTo>
                    <a:pt x="263" y="104"/>
                    <a:pt x="264" y="100"/>
                    <a:pt x="261" y="97"/>
                  </a:cubicBezTo>
                  <a:cubicBezTo>
                    <a:pt x="236" y="70"/>
                    <a:pt x="236" y="70"/>
                    <a:pt x="236" y="70"/>
                  </a:cubicBezTo>
                  <a:cubicBezTo>
                    <a:pt x="233" y="67"/>
                    <a:pt x="228" y="66"/>
                    <a:pt x="224" y="68"/>
                  </a:cubicBezTo>
                  <a:cubicBezTo>
                    <a:pt x="144" y="105"/>
                    <a:pt x="144" y="105"/>
                    <a:pt x="144" y="105"/>
                  </a:cubicBezTo>
                  <a:cubicBezTo>
                    <a:pt x="140" y="107"/>
                    <a:pt x="140" y="110"/>
                    <a:pt x="143" y="113"/>
                  </a:cubicBezTo>
                  <a:cubicBezTo>
                    <a:pt x="177" y="140"/>
                    <a:pt x="177" y="140"/>
                    <a:pt x="177" y="140"/>
                  </a:cubicBezTo>
                  <a:cubicBezTo>
                    <a:pt x="177" y="140"/>
                    <a:pt x="177" y="140"/>
                    <a:pt x="177" y="140"/>
                  </a:cubicBezTo>
                  <a:close/>
                  <a:moveTo>
                    <a:pt x="91" y="145"/>
                  </a:moveTo>
                  <a:cubicBezTo>
                    <a:pt x="91" y="145"/>
                    <a:pt x="91" y="145"/>
                    <a:pt x="91" y="145"/>
                  </a:cubicBezTo>
                  <a:cubicBezTo>
                    <a:pt x="127" y="113"/>
                    <a:pt x="127" y="113"/>
                    <a:pt x="127" y="113"/>
                  </a:cubicBezTo>
                  <a:cubicBezTo>
                    <a:pt x="130" y="110"/>
                    <a:pt x="129" y="106"/>
                    <a:pt x="126" y="105"/>
                  </a:cubicBezTo>
                  <a:cubicBezTo>
                    <a:pt x="126" y="105"/>
                    <a:pt x="126" y="105"/>
                    <a:pt x="46" y="68"/>
                  </a:cubicBezTo>
                  <a:cubicBezTo>
                    <a:pt x="42" y="66"/>
                    <a:pt x="36" y="67"/>
                    <a:pt x="33" y="70"/>
                  </a:cubicBezTo>
                  <a:cubicBezTo>
                    <a:pt x="33" y="70"/>
                    <a:pt x="33" y="70"/>
                    <a:pt x="3" y="95"/>
                  </a:cubicBezTo>
                  <a:cubicBezTo>
                    <a:pt x="0" y="98"/>
                    <a:pt x="0" y="102"/>
                    <a:pt x="4" y="104"/>
                  </a:cubicBezTo>
                  <a:cubicBezTo>
                    <a:pt x="4" y="104"/>
                    <a:pt x="4" y="104"/>
                    <a:pt x="79" y="147"/>
                  </a:cubicBezTo>
                  <a:cubicBezTo>
                    <a:pt x="82" y="149"/>
                    <a:pt x="88" y="148"/>
                    <a:pt x="91" y="145"/>
                  </a:cubicBezTo>
                  <a:close/>
                  <a:moveTo>
                    <a:pt x="129" y="133"/>
                  </a:moveTo>
                  <a:cubicBezTo>
                    <a:pt x="129" y="128"/>
                    <a:pt x="126" y="127"/>
                    <a:pt x="123" y="130"/>
                  </a:cubicBezTo>
                  <a:cubicBezTo>
                    <a:pt x="92" y="158"/>
                    <a:pt x="92" y="158"/>
                    <a:pt x="92" y="158"/>
                  </a:cubicBezTo>
                  <a:cubicBezTo>
                    <a:pt x="89" y="160"/>
                    <a:pt x="84" y="161"/>
                    <a:pt x="80" y="159"/>
                  </a:cubicBezTo>
                  <a:cubicBezTo>
                    <a:pt x="45" y="139"/>
                    <a:pt x="45" y="139"/>
                    <a:pt x="45" y="139"/>
                  </a:cubicBezTo>
                  <a:cubicBezTo>
                    <a:pt x="41" y="137"/>
                    <a:pt x="38" y="139"/>
                    <a:pt x="38" y="143"/>
                  </a:cubicBezTo>
                  <a:cubicBezTo>
                    <a:pt x="38" y="196"/>
                    <a:pt x="38" y="196"/>
                    <a:pt x="38" y="196"/>
                  </a:cubicBezTo>
                  <a:cubicBezTo>
                    <a:pt x="38" y="200"/>
                    <a:pt x="42" y="205"/>
                    <a:pt x="45" y="207"/>
                  </a:cubicBezTo>
                  <a:cubicBezTo>
                    <a:pt x="122" y="243"/>
                    <a:pt x="122" y="243"/>
                    <a:pt x="122" y="243"/>
                  </a:cubicBezTo>
                  <a:cubicBezTo>
                    <a:pt x="126" y="245"/>
                    <a:pt x="129" y="243"/>
                    <a:pt x="129" y="239"/>
                  </a:cubicBezTo>
                  <a:cubicBezTo>
                    <a:pt x="129" y="133"/>
                    <a:pt x="129" y="133"/>
                    <a:pt x="129" y="133"/>
                  </a:cubicBezTo>
                  <a:cubicBezTo>
                    <a:pt x="129" y="133"/>
                    <a:pt x="129" y="133"/>
                    <a:pt x="129" y="133"/>
                  </a:cubicBezTo>
                  <a:close/>
                  <a:moveTo>
                    <a:pt x="190" y="153"/>
                  </a:moveTo>
                  <a:cubicBezTo>
                    <a:pt x="186" y="155"/>
                    <a:pt x="180" y="154"/>
                    <a:pt x="177" y="151"/>
                  </a:cubicBezTo>
                  <a:cubicBezTo>
                    <a:pt x="147" y="128"/>
                    <a:pt x="147" y="128"/>
                    <a:pt x="147" y="128"/>
                  </a:cubicBezTo>
                  <a:cubicBezTo>
                    <a:pt x="143" y="126"/>
                    <a:pt x="141" y="127"/>
                    <a:pt x="141" y="131"/>
                  </a:cubicBezTo>
                  <a:cubicBezTo>
                    <a:pt x="141" y="238"/>
                    <a:pt x="141" y="238"/>
                    <a:pt x="141" y="238"/>
                  </a:cubicBezTo>
                  <a:cubicBezTo>
                    <a:pt x="141" y="242"/>
                    <a:pt x="144" y="244"/>
                    <a:pt x="148" y="243"/>
                  </a:cubicBezTo>
                  <a:cubicBezTo>
                    <a:pt x="223" y="207"/>
                    <a:pt x="223" y="207"/>
                    <a:pt x="223" y="207"/>
                  </a:cubicBezTo>
                  <a:cubicBezTo>
                    <a:pt x="227" y="205"/>
                    <a:pt x="230" y="200"/>
                    <a:pt x="230" y="196"/>
                  </a:cubicBezTo>
                  <a:cubicBezTo>
                    <a:pt x="230" y="140"/>
                    <a:pt x="230" y="140"/>
                    <a:pt x="230" y="140"/>
                  </a:cubicBezTo>
                  <a:cubicBezTo>
                    <a:pt x="230" y="136"/>
                    <a:pt x="227" y="134"/>
                    <a:pt x="223" y="136"/>
                  </a:cubicBezTo>
                  <a:cubicBezTo>
                    <a:pt x="190" y="153"/>
                    <a:pt x="190" y="153"/>
                    <a:pt x="190" y="153"/>
                  </a:cubicBezTo>
                  <a:cubicBezTo>
                    <a:pt x="190" y="153"/>
                    <a:pt x="190" y="153"/>
                    <a:pt x="190" y="153"/>
                  </a:cubicBezTo>
                  <a:close/>
                </a:path>
              </a:pathLst>
            </a:custGeom>
            <a:solidFill>
              <a:schemeClr val="tx1"/>
            </a:solidFill>
            <a:ln>
              <a:noFill/>
            </a:ln>
            <a:extLst/>
          </p:spPr>
          <p:txBody>
            <a:bodyPr vert="horz" wrap="square" lIns="93247" tIns="46623" rIns="93247" bIns="4662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51" name="Group 50"/>
          <p:cNvGrpSpPr/>
          <p:nvPr/>
        </p:nvGrpSpPr>
        <p:grpSpPr>
          <a:xfrm>
            <a:off x="8100775" y="2635473"/>
            <a:ext cx="343814" cy="343814"/>
            <a:chOff x="5321798" y="2570861"/>
            <a:chExt cx="868587" cy="868587"/>
          </a:xfrm>
        </p:grpSpPr>
        <p:sp useBgFill="1">
          <p:nvSpPr>
            <p:cNvPr id="52" name="Oval 51"/>
            <p:cNvSpPr/>
            <p:nvPr/>
          </p:nvSpPr>
          <p:spPr bwMode="auto">
            <a:xfrm>
              <a:off x="5321798" y="2570861"/>
              <a:ext cx="868587" cy="868587"/>
            </a:xfrm>
            <a:prstGeom prst="ellipse">
              <a:avLst/>
            </a:prstGeom>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Freeform 9"/>
            <p:cNvSpPr>
              <a:spLocks noChangeAspect="1" noEditPoints="1"/>
            </p:cNvSpPr>
            <p:nvPr/>
          </p:nvSpPr>
          <p:spPr bwMode="auto">
            <a:xfrm>
              <a:off x="5511090" y="2737204"/>
              <a:ext cx="490002" cy="535901"/>
            </a:xfrm>
            <a:custGeom>
              <a:avLst/>
              <a:gdLst>
                <a:gd name="T0" fmla="*/ 265 w 318"/>
                <a:gd name="T1" fmla="*/ 126 h 348"/>
                <a:gd name="T2" fmla="*/ 237 w 318"/>
                <a:gd name="T3" fmla="*/ 126 h 348"/>
                <a:gd name="T4" fmla="*/ 237 w 318"/>
                <a:gd name="T5" fmla="*/ 28 h 348"/>
                <a:gd name="T6" fmla="*/ 108 w 318"/>
                <a:gd name="T7" fmla="*/ 28 h 348"/>
                <a:gd name="T8" fmla="*/ 108 w 318"/>
                <a:gd name="T9" fmla="*/ 99 h 348"/>
                <a:gd name="T10" fmla="*/ 31 w 318"/>
                <a:gd name="T11" fmla="*/ 99 h 348"/>
                <a:gd name="T12" fmla="*/ 31 w 318"/>
                <a:gd name="T13" fmla="*/ 319 h 348"/>
                <a:gd name="T14" fmla="*/ 214 w 318"/>
                <a:gd name="T15" fmla="*/ 319 h 348"/>
                <a:gd name="T16" fmla="*/ 214 w 318"/>
                <a:gd name="T17" fmla="*/ 348 h 348"/>
                <a:gd name="T18" fmla="*/ 0 w 318"/>
                <a:gd name="T19" fmla="*/ 348 h 348"/>
                <a:gd name="T20" fmla="*/ 0 w 318"/>
                <a:gd name="T21" fmla="*/ 71 h 348"/>
                <a:gd name="T22" fmla="*/ 77 w 318"/>
                <a:gd name="T23" fmla="*/ 0 h 348"/>
                <a:gd name="T24" fmla="*/ 265 w 318"/>
                <a:gd name="T25" fmla="*/ 0 h 348"/>
                <a:gd name="T26" fmla="*/ 265 w 318"/>
                <a:gd name="T27" fmla="*/ 126 h 348"/>
                <a:gd name="T28" fmla="*/ 265 w 318"/>
                <a:gd name="T29" fmla="*/ 126 h 348"/>
                <a:gd name="T30" fmla="*/ 211 w 318"/>
                <a:gd name="T31" fmla="*/ 177 h 348"/>
                <a:gd name="T32" fmla="*/ 255 w 318"/>
                <a:gd name="T33" fmla="*/ 221 h 348"/>
                <a:gd name="T34" fmla="*/ 211 w 318"/>
                <a:gd name="T35" fmla="*/ 266 h 348"/>
                <a:gd name="T36" fmla="*/ 169 w 318"/>
                <a:gd name="T37" fmla="*/ 221 h 348"/>
                <a:gd name="T38" fmla="*/ 211 w 318"/>
                <a:gd name="T39" fmla="*/ 177 h 348"/>
                <a:gd name="T40" fmla="*/ 211 w 318"/>
                <a:gd name="T41" fmla="*/ 152 h 348"/>
                <a:gd name="T42" fmla="*/ 142 w 318"/>
                <a:gd name="T43" fmla="*/ 221 h 348"/>
                <a:gd name="T44" fmla="*/ 211 w 318"/>
                <a:gd name="T45" fmla="*/ 291 h 348"/>
                <a:gd name="T46" fmla="*/ 257 w 318"/>
                <a:gd name="T47" fmla="*/ 274 h 348"/>
                <a:gd name="T48" fmla="*/ 297 w 318"/>
                <a:gd name="T49" fmla="*/ 316 h 348"/>
                <a:gd name="T50" fmla="*/ 314 w 318"/>
                <a:gd name="T51" fmla="*/ 316 h 348"/>
                <a:gd name="T52" fmla="*/ 314 w 318"/>
                <a:gd name="T53" fmla="*/ 316 h 348"/>
                <a:gd name="T54" fmla="*/ 314 w 318"/>
                <a:gd name="T55" fmla="*/ 299 h 348"/>
                <a:gd name="T56" fmla="*/ 270 w 318"/>
                <a:gd name="T57" fmla="*/ 257 h 348"/>
                <a:gd name="T58" fmla="*/ 280 w 318"/>
                <a:gd name="T59" fmla="*/ 221 h 348"/>
                <a:gd name="T60" fmla="*/ 211 w 318"/>
                <a:gd name="T61" fmla="*/ 15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48">
                  <a:moveTo>
                    <a:pt x="265" y="126"/>
                  </a:moveTo>
                  <a:cubicBezTo>
                    <a:pt x="237" y="126"/>
                    <a:pt x="237" y="126"/>
                    <a:pt x="237" y="126"/>
                  </a:cubicBezTo>
                  <a:cubicBezTo>
                    <a:pt x="237" y="28"/>
                    <a:pt x="237" y="28"/>
                    <a:pt x="237" y="28"/>
                  </a:cubicBezTo>
                  <a:cubicBezTo>
                    <a:pt x="108" y="28"/>
                    <a:pt x="108" y="28"/>
                    <a:pt x="108" y="28"/>
                  </a:cubicBezTo>
                  <a:cubicBezTo>
                    <a:pt x="108" y="99"/>
                    <a:pt x="108" y="99"/>
                    <a:pt x="108" y="99"/>
                  </a:cubicBezTo>
                  <a:cubicBezTo>
                    <a:pt x="31" y="99"/>
                    <a:pt x="31" y="99"/>
                    <a:pt x="31" y="99"/>
                  </a:cubicBezTo>
                  <a:cubicBezTo>
                    <a:pt x="31" y="319"/>
                    <a:pt x="31" y="319"/>
                    <a:pt x="31" y="319"/>
                  </a:cubicBezTo>
                  <a:cubicBezTo>
                    <a:pt x="214" y="319"/>
                    <a:pt x="214" y="319"/>
                    <a:pt x="214" y="319"/>
                  </a:cubicBezTo>
                  <a:cubicBezTo>
                    <a:pt x="214" y="348"/>
                    <a:pt x="214" y="348"/>
                    <a:pt x="214" y="348"/>
                  </a:cubicBezTo>
                  <a:cubicBezTo>
                    <a:pt x="0" y="348"/>
                    <a:pt x="0" y="348"/>
                    <a:pt x="0" y="348"/>
                  </a:cubicBezTo>
                  <a:cubicBezTo>
                    <a:pt x="0" y="71"/>
                    <a:pt x="0" y="71"/>
                    <a:pt x="0" y="71"/>
                  </a:cubicBezTo>
                  <a:cubicBezTo>
                    <a:pt x="77" y="0"/>
                    <a:pt x="77" y="0"/>
                    <a:pt x="77" y="0"/>
                  </a:cubicBezTo>
                  <a:cubicBezTo>
                    <a:pt x="265" y="0"/>
                    <a:pt x="265" y="0"/>
                    <a:pt x="265" y="0"/>
                  </a:cubicBezTo>
                  <a:cubicBezTo>
                    <a:pt x="265" y="126"/>
                    <a:pt x="265" y="126"/>
                    <a:pt x="265" y="126"/>
                  </a:cubicBezTo>
                  <a:cubicBezTo>
                    <a:pt x="265" y="126"/>
                    <a:pt x="265" y="126"/>
                    <a:pt x="265" y="126"/>
                  </a:cubicBezTo>
                  <a:close/>
                  <a:moveTo>
                    <a:pt x="211" y="177"/>
                  </a:moveTo>
                  <a:cubicBezTo>
                    <a:pt x="234" y="177"/>
                    <a:pt x="255" y="198"/>
                    <a:pt x="255" y="221"/>
                  </a:cubicBezTo>
                  <a:cubicBezTo>
                    <a:pt x="255" y="245"/>
                    <a:pt x="234" y="266"/>
                    <a:pt x="211" y="266"/>
                  </a:cubicBezTo>
                  <a:cubicBezTo>
                    <a:pt x="188" y="266"/>
                    <a:pt x="169" y="245"/>
                    <a:pt x="169" y="221"/>
                  </a:cubicBezTo>
                  <a:cubicBezTo>
                    <a:pt x="169" y="198"/>
                    <a:pt x="188" y="177"/>
                    <a:pt x="211" y="177"/>
                  </a:cubicBezTo>
                  <a:close/>
                  <a:moveTo>
                    <a:pt x="211" y="152"/>
                  </a:moveTo>
                  <a:cubicBezTo>
                    <a:pt x="173" y="152"/>
                    <a:pt x="142" y="184"/>
                    <a:pt x="142" y="221"/>
                  </a:cubicBezTo>
                  <a:cubicBezTo>
                    <a:pt x="142" y="259"/>
                    <a:pt x="173" y="291"/>
                    <a:pt x="211" y="291"/>
                  </a:cubicBezTo>
                  <a:cubicBezTo>
                    <a:pt x="228" y="291"/>
                    <a:pt x="244" y="285"/>
                    <a:pt x="257" y="274"/>
                  </a:cubicBezTo>
                  <a:cubicBezTo>
                    <a:pt x="309" y="329"/>
                    <a:pt x="297" y="316"/>
                    <a:pt x="297" y="316"/>
                  </a:cubicBezTo>
                  <a:cubicBezTo>
                    <a:pt x="301" y="320"/>
                    <a:pt x="310" y="320"/>
                    <a:pt x="314" y="316"/>
                  </a:cubicBezTo>
                  <a:cubicBezTo>
                    <a:pt x="314" y="316"/>
                    <a:pt x="314" y="316"/>
                    <a:pt x="314" y="316"/>
                  </a:cubicBezTo>
                  <a:cubicBezTo>
                    <a:pt x="318" y="312"/>
                    <a:pt x="318" y="304"/>
                    <a:pt x="314" y="299"/>
                  </a:cubicBezTo>
                  <a:cubicBezTo>
                    <a:pt x="257" y="245"/>
                    <a:pt x="270" y="257"/>
                    <a:pt x="270" y="257"/>
                  </a:cubicBezTo>
                  <a:cubicBezTo>
                    <a:pt x="278" y="247"/>
                    <a:pt x="280" y="234"/>
                    <a:pt x="280" y="221"/>
                  </a:cubicBezTo>
                  <a:cubicBezTo>
                    <a:pt x="280" y="184"/>
                    <a:pt x="249" y="152"/>
                    <a:pt x="211" y="152"/>
                  </a:cubicBezTo>
                  <a:close/>
                </a:path>
              </a:pathLst>
            </a:custGeom>
            <a:solidFill>
              <a:schemeClr val="tx1"/>
            </a:solidFill>
            <a:ln>
              <a:noFill/>
            </a:ln>
            <a:extLst/>
          </p:spPr>
          <p:txBody>
            <a:bodyPr vert="horz" wrap="square" lIns="93247" tIns="46623" rIns="93247" bIns="4662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54" name="Group 53"/>
          <p:cNvGrpSpPr/>
          <p:nvPr/>
        </p:nvGrpSpPr>
        <p:grpSpPr>
          <a:xfrm>
            <a:off x="8625283" y="3088207"/>
            <a:ext cx="343814" cy="343814"/>
            <a:chOff x="6955479" y="3370506"/>
            <a:chExt cx="868587" cy="868587"/>
          </a:xfrm>
        </p:grpSpPr>
        <p:sp useBgFill="1">
          <p:nvSpPr>
            <p:cNvPr id="55" name="Oval 54"/>
            <p:cNvSpPr/>
            <p:nvPr/>
          </p:nvSpPr>
          <p:spPr bwMode="auto">
            <a:xfrm>
              <a:off x="6955479" y="3370506"/>
              <a:ext cx="868587" cy="868587"/>
            </a:xfrm>
            <a:prstGeom prst="ellipse">
              <a:avLst/>
            </a:prstGeom>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6" name="Group 55"/>
            <p:cNvGrpSpPr>
              <a:grpSpLocks noChangeAspect="1"/>
            </p:cNvGrpSpPr>
            <p:nvPr/>
          </p:nvGrpSpPr>
          <p:grpSpPr>
            <a:xfrm>
              <a:off x="7102547" y="3589527"/>
              <a:ext cx="574450" cy="409588"/>
              <a:chOff x="1919150" y="3044496"/>
              <a:chExt cx="666391" cy="475141"/>
            </a:xfrm>
            <a:solidFill>
              <a:schemeClr val="tx1"/>
            </a:solidFill>
          </p:grpSpPr>
          <p:sp>
            <p:nvSpPr>
              <p:cNvPr id="57" name="Round Same Side Corner Rectangle 11"/>
              <p:cNvSpPr/>
              <p:nvPr/>
            </p:nvSpPr>
            <p:spPr>
              <a:xfrm>
                <a:off x="1970085" y="3044496"/>
                <a:ext cx="564520" cy="361776"/>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grpFill/>
              <a:ln w="25400" cap="flat" cmpd="sng" algn="ctr">
                <a:noFill/>
                <a:prstDash val="solid"/>
              </a:ln>
              <a:effectLst/>
            </p:spPr>
            <p:txBody>
              <a:bodyPr rtlCol="0" anchor="ctr"/>
              <a:lstStyle/>
              <a:p>
                <a:pPr marL="0" marR="0" lvl="0" indent="0" algn="ctr" defTabSz="69927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a:ea typeface="+mn-ea"/>
                  <a:cs typeface="+mn-cs"/>
                </a:endParaRPr>
              </a:p>
            </p:txBody>
          </p:sp>
          <p:sp>
            <p:nvSpPr>
              <p:cNvPr id="58" name="Trapezoid 12"/>
              <p:cNvSpPr/>
              <p:nvPr/>
            </p:nvSpPr>
            <p:spPr>
              <a:xfrm>
                <a:off x="1919150" y="3408078"/>
                <a:ext cx="666391" cy="84127"/>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grpFill/>
              <a:ln w="25400" cap="flat" cmpd="sng" algn="ctr">
                <a:noFill/>
                <a:prstDash val="solid"/>
              </a:ln>
              <a:effectLst/>
            </p:spPr>
            <p:txBody>
              <a:bodyPr rtlCol="0" anchor="ctr"/>
              <a:lstStyle/>
              <a:p>
                <a:pPr marL="0" marR="0" lvl="0" indent="0" algn="ctr" defTabSz="69927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a:ea typeface="+mn-ea"/>
                  <a:cs typeface="+mn-cs"/>
                </a:endParaRPr>
              </a:p>
            </p:txBody>
          </p:sp>
          <p:sp>
            <p:nvSpPr>
              <p:cNvPr id="59" name="Rectangle 58"/>
              <p:cNvSpPr/>
              <p:nvPr/>
            </p:nvSpPr>
            <p:spPr>
              <a:xfrm>
                <a:off x="1919446" y="3492205"/>
                <a:ext cx="665798" cy="27432"/>
              </a:xfrm>
              <a:prstGeom prst="rect">
                <a:avLst/>
              </a:prstGeom>
              <a:grpFill/>
              <a:ln w="25400" cap="flat" cmpd="sng" algn="ctr">
                <a:noFill/>
                <a:prstDash val="solid"/>
              </a:ln>
              <a:effectLst/>
            </p:spPr>
            <p:txBody>
              <a:bodyPr rtlCol="0" anchor="ctr"/>
              <a:lstStyle/>
              <a:p>
                <a:pPr marL="0" marR="0" lvl="0" indent="0" algn="ctr" defTabSz="69927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a:ea typeface="+mn-ea"/>
                  <a:cs typeface="+mn-cs"/>
                </a:endParaRPr>
              </a:p>
            </p:txBody>
          </p:sp>
        </p:grpSp>
      </p:grp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87427" y="1173752"/>
            <a:ext cx="1874387" cy="1874387"/>
          </a:xfrm>
          <a:prstGeom prst="rect">
            <a:avLst/>
          </a:prstGeom>
        </p:spPr>
      </p:pic>
      <p:sp>
        <p:nvSpPr>
          <p:cNvPr id="5" name="TextBox 4"/>
          <p:cNvSpPr txBox="1"/>
          <p:nvPr/>
        </p:nvSpPr>
        <p:spPr>
          <a:xfrm>
            <a:off x="4109357" y="6662057"/>
            <a:ext cx="369397"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endParaRPr>
          </a:p>
        </p:txBody>
      </p:sp>
      <p:grpSp>
        <p:nvGrpSpPr>
          <p:cNvPr id="18" name="Group 17">
            <a:extLst>
              <a:ext uri="{FF2B5EF4-FFF2-40B4-BE49-F238E27FC236}">
                <a16:creationId xmlns:a16="http://schemas.microsoft.com/office/drawing/2014/main" id="{17B292A2-4AEB-4984-879B-C9A245639EC9}"/>
              </a:ext>
            </a:extLst>
          </p:cNvPr>
          <p:cNvGrpSpPr/>
          <p:nvPr/>
        </p:nvGrpSpPr>
        <p:grpSpPr>
          <a:xfrm>
            <a:off x="3820870" y="5418926"/>
            <a:ext cx="1981468" cy="1448552"/>
            <a:chOff x="3820870" y="5418926"/>
            <a:chExt cx="1981468" cy="1448552"/>
          </a:xfrm>
        </p:grpSpPr>
        <p:grpSp>
          <p:nvGrpSpPr>
            <p:cNvPr id="17" name="Group 16">
              <a:extLst>
                <a:ext uri="{FF2B5EF4-FFF2-40B4-BE49-F238E27FC236}">
                  <a16:creationId xmlns:a16="http://schemas.microsoft.com/office/drawing/2014/main" id="{07EBDAD5-E6F2-4F9E-B01A-399217EC9ABF}"/>
                </a:ext>
              </a:extLst>
            </p:cNvPr>
            <p:cNvGrpSpPr/>
            <p:nvPr/>
          </p:nvGrpSpPr>
          <p:grpSpPr>
            <a:xfrm>
              <a:off x="3820870" y="5418926"/>
              <a:ext cx="1981468" cy="1448552"/>
              <a:chOff x="3820870" y="5418926"/>
              <a:chExt cx="1981468" cy="1448552"/>
            </a:xfrm>
          </p:grpSpPr>
          <p:sp>
            <p:nvSpPr>
              <p:cNvPr id="62" name="TextBox 61"/>
              <p:cNvSpPr txBox="1"/>
              <p:nvPr/>
            </p:nvSpPr>
            <p:spPr>
              <a:xfrm>
                <a:off x="3929177" y="5418926"/>
                <a:ext cx="1712159" cy="544680"/>
              </a:xfrm>
              <a:prstGeom prst="rect">
                <a:avLst/>
              </a:prstGeom>
              <a:noFill/>
            </p:spPr>
            <p:txBody>
              <a:bodyPr wrap="non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SaaS services</a:t>
                </a:r>
              </a:p>
            </p:txBody>
          </p:sp>
          <p:grpSp>
            <p:nvGrpSpPr>
              <p:cNvPr id="63" name="Group 62"/>
              <p:cNvGrpSpPr/>
              <p:nvPr/>
            </p:nvGrpSpPr>
            <p:grpSpPr>
              <a:xfrm>
                <a:off x="3820870" y="5811883"/>
                <a:ext cx="1238095" cy="566362"/>
                <a:chOff x="844843" y="5204658"/>
                <a:chExt cx="1238095" cy="566362"/>
              </a:xfrm>
            </p:grpSpPr>
            <p:pic>
              <p:nvPicPr>
                <p:cNvPr id="64" name="Picture 2" descr="https://pbs.twimg.com/profile_images/453658670908203010/BYaMmLTj.pn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44843" y="5204658"/>
                  <a:ext cx="562949" cy="562949"/>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1163881" y="5226340"/>
                  <a:ext cx="919057" cy="544680"/>
                </a:xfrm>
                <a:prstGeom prst="rect">
                  <a:avLst/>
                </a:prstGeom>
                <a:noFill/>
              </p:spPr>
              <p:txBody>
                <a:bodyPr wrap="squar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O365</a:t>
                  </a:r>
                </a:p>
              </p:txBody>
            </p:sp>
          </p:grpSp>
          <p:sp>
            <p:nvSpPr>
              <p:cNvPr id="73" name="TextBox 72"/>
              <p:cNvSpPr txBox="1"/>
              <p:nvPr/>
            </p:nvSpPr>
            <p:spPr>
              <a:xfrm>
                <a:off x="4148198" y="6322798"/>
                <a:ext cx="1654140" cy="544680"/>
              </a:xfrm>
              <a:prstGeom prst="rect">
                <a:avLst/>
              </a:prstGeom>
              <a:noFill/>
            </p:spPr>
            <p:txBody>
              <a:bodyPr wrap="squar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App Insights</a:t>
                </a:r>
              </a:p>
            </p:txBody>
          </p:sp>
        </p:grpSp>
        <p:pic>
          <p:nvPicPr>
            <p:cNvPr id="6" name="Picture 5"/>
            <p:cNvPicPr>
              <a:picLocks noChangeAspect="1"/>
            </p:cNvPicPr>
            <p:nvPr/>
          </p:nvPicPr>
          <p:blipFill>
            <a:blip r:embed="rId7"/>
            <a:stretch>
              <a:fillRect/>
            </a:stretch>
          </p:blipFill>
          <p:spPr>
            <a:xfrm>
              <a:off x="3955037" y="6377459"/>
              <a:ext cx="279287" cy="435358"/>
            </a:xfrm>
            <a:prstGeom prst="rect">
              <a:avLst/>
            </a:prstGeom>
          </p:spPr>
        </p:pic>
      </p:grpSp>
      <p:grpSp>
        <p:nvGrpSpPr>
          <p:cNvPr id="7" name="Group 6">
            <a:extLst>
              <a:ext uri="{FF2B5EF4-FFF2-40B4-BE49-F238E27FC236}">
                <a16:creationId xmlns:a16="http://schemas.microsoft.com/office/drawing/2014/main" id="{A34A9A79-D5D1-4219-88BD-FB34ADB0D462}"/>
              </a:ext>
            </a:extLst>
          </p:cNvPr>
          <p:cNvGrpSpPr/>
          <p:nvPr/>
        </p:nvGrpSpPr>
        <p:grpSpPr>
          <a:xfrm>
            <a:off x="3516240" y="732969"/>
            <a:ext cx="1800575" cy="934753"/>
            <a:chOff x="3516240" y="732969"/>
            <a:chExt cx="1800575" cy="934753"/>
          </a:xfrm>
        </p:grpSpPr>
        <p:sp>
          <p:nvSpPr>
            <p:cNvPr id="9" name="TextBox 8"/>
            <p:cNvSpPr txBox="1"/>
            <p:nvPr/>
          </p:nvSpPr>
          <p:spPr>
            <a:xfrm>
              <a:off x="3516240" y="732969"/>
              <a:ext cx="1800575" cy="544680"/>
            </a:xfrm>
            <a:prstGeom prst="rect">
              <a:avLst/>
            </a:prstGeom>
            <a:noFill/>
          </p:spPr>
          <p:txBody>
            <a:bodyPr wrap="square" lIns="182828" tIns="146262" rIns="182828" bIns="146262" rtlCol="0">
              <a:spAutoFit/>
            </a:bodyPr>
            <a:lstStyle/>
            <a:p>
              <a:pPr marL="0" marR="0" lvl="0" indent="0" algn="ctr"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Ops Manager</a:t>
              </a:r>
            </a:p>
          </p:txBody>
        </p:sp>
        <p:pic>
          <p:nvPicPr>
            <p:cNvPr id="16" name="Picture 15"/>
            <p:cNvPicPr>
              <a:picLocks noChangeAspect="1"/>
            </p:cNvPicPr>
            <p:nvPr/>
          </p:nvPicPr>
          <p:blipFill>
            <a:blip r:embed="rId8"/>
            <a:stretch>
              <a:fillRect/>
            </a:stretch>
          </p:blipFill>
          <p:spPr>
            <a:xfrm>
              <a:off x="4156471" y="1147608"/>
              <a:ext cx="520114" cy="520114"/>
            </a:xfrm>
            <a:prstGeom prst="rect">
              <a:avLst/>
            </a:prstGeom>
          </p:spPr>
        </p:pic>
      </p:grpSp>
      <p:grpSp>
        <p:nvGrpSpPr>
          <p:cNvPr id="19" name="Group 18">
            <a:extLst>
              <a:ext uri="{FF2B5EF4-FFF2-40B4-BE49-F238E27FC236}">
                <a16:creationId xmlns:a16="http://schemas.microsoft.com/office/drawing/2014/main" id="{E751A2CC-B1E9-4D53-8F7B-09B0739D2BA1}"/>
              </a:ext>
            </a:extLst>
          </p:cNvPr>
          <p:cNvGrpSpPr/>
          <p:nvPr/>
        </p:nvGrpSpPr>
        <p:grpSpPr>
          <a:xfrm>
            <a:off x="3458773" y="1970125"/>
            <a:ext cx="3023028" cy="2713770"/>
            <a:chOff x="3458773" y="1970125"/>
            <a:chExt cx="3023028" cy="2713770"/>
          </a:xfrm>
        </p:grpSpPr>
        <p:sp>
          <p:nvSpPr>
            <p:cNvPr id="81" name="Arrow: Bent 80"/>
            <p:cNvSpPr/>
            <p:nvPr/>
          </p:nvSpPr>
          <p:spPr bwMode="auto">
            <a:xfrm rot="10800000" flipH="1">
              <a:off x="3691135" y="1970125"/>
              <a:ext cx="2786349" cy="1118081"/>
            </a:xfrm>
            <a:prstGeom prst="bentArrow">
              <a:avLst>
                <a:gd name="adj1" fmla="val 25000"/>
                <a:gd name="adj2" fmla="val 24717"/>
                <a:gd name="adj3" fmla="val 25000"/>
                <a:gd name="adj4" fmla="val 43750"/>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Arrow: Bent 81"/>
            <p:cNvSpPr/>
            <p:nvPr/>
          </p:nvSpPr>
          <p:spPr bwMode="auto">
            <a:xfrm rot="10800000" flipH="1" flipV="1">
              <a:off x="3691135" y="3565814"/>
              <a:ext cx="2786349" cy="1118081"/>
            </a:xfrm>
            <a:prstGeom prst="bentArrow">
              <a:avLst>
                <a:gd name="adj1" fmla="val 25000"/>
                <a:gd name="adj2" fmla="val 24717"/>
                <a:gd name="adj3" fmla="val 25000"/>
                <a:gd name="adj4" fmla="val 43750"/>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Arrow: Right 82"/>
            <p:cNvSpPr/>
            <p:nvPr/>
          </p:nvSpPr>
          <p:spPr bwMode="auto">
            <a:xfrm>
              <a:off x="3458773" y="3028950"/>
              <a:ext cx="3023028" cy="570806"/>
            </a:xfrm>
            <a:prstGeom prst="rightArrow">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4" name="TextBox 83"/>
          <p:cNvSpPr txBox="1"/>
          <p:nvPr/>
        </p:nvSpPr>
        <p:spPr>
          <a:xfrm>
            <a:off x="9207585" y="2635473"/>
            <a:ext cx="2305204" cy="664797"/>
          </a:xfrm>
          <a:prstGeom prst="rect">
            <a:avLst/>
          </a:prstGeom>
          <a:noFill/>
        </p:spPr>
        <p:txBody>
          <a:bodyPr wrap="square" lIns="182586" tIns="0" rIns="182586" bIns="0" rtlCol="0">
            <a:spAutoFit/>
          </a:bodyPr>
          <a:lstStyle>
            <a:defPPr>
              <a:defRPr lang="en-US"/>
            </a:defPPr>
            <a:lvl1pPr defTabSz="913538">
              <a:lnSpc>
                <a:spcPct val="90000"/>
              </a:lnSpc>
              <a:spcAft>
                <a:spcPts val="588"/>
              </a:spcAft>
              <a:defRPr sz="1100">
                <a:solidFill>
                  <a:srgbClr val="505050"/>
                </a:solidFill>
              </a:defRPr>
            </a:lvl1pPr>
          </a:lstStyle>
          <a:p>
            <a:pPr marL="0" marR="0" lvl="0" indent="0" algn="ctr" defTabSz="913362" rtl="0" eaLnBrk="1" fontAlgn="auto" latinLnBrk="0" hangingPunct="1">
              <a:lnSpc>
                <a:spcPct val="90000"/>
              </a:lnSpc>
              <a:spcBef>
                <a:spcPts val="0"/>
              </a:spcBef>
              <a:spcAft>
                <a:spcPts val="587"/>
              </a:spcAft>
              <a:buClrTx/>
              <a:buSzTx/>
              <a:buFontTx/>
              <a:buNone/>
              <a:tabLst/>
              <a:defRPr/>
            </a:pPr>
            <a:r>
              <a:rPr kumimoji="0" lang="en-US" sz="2400" b="1" i="0" u="none" strike="noStrike" kern="0" cap="none" spc="0" normalizeH="0" baseline="0" noProof="0">
                <a:ln>
                  <a:noFill/>
                </a:ln>
                <a:gradFill>
                  <a:gsLst>
                    <a:gs pos="100000">
                      <a:srgbClr val="505050"/>
                    </a:gs>
                    <a:gs pos="0">
                      <a:srgbClr val="505050"/>
                    </a:gs>
                  </a:gsLst>
                  <a:lin ang="5400000" scaled="1"/>
                </a:gradFill>
                <a:effectLst/>
                <a:uLnTx/>
                <a:uFillTx/>
                <a:latin typeface="Segoe UI"/>
                <a:ea typeface="+mn-ea"/>
                <a:cs typeface="+mn-cs"/>
              </a:rPr>
              <a:t>OMS</a:t>
            </a:r>
            <a:br>
              <a:rPr kumimoji="0" lang="en-US" sz="2400" b="1" i="0" u="none" strike="noStrike" kern="0" cap="none" spc="0" normalizeH="0" baseline="0" noProof="0">
                <a:ln>
                  <a:noFill/>
                </a:ln>
                <a:gradFill>
                  <a:gsLst>
                    <a:gs pos="100000">
                      <a:srgbClr val="505050"/>
                    </a:gs>
                    <a:gs pos="0">
                      <a:srgbClr val="505050"/>
                    </a:gs>
                  </a:gsLst>
                  <a:lin ang="5400000" scaled="1"/>
                </a:gradFill>
                <a:effectLst/>
                <a:uLnTx/>
                <a:uFillTx/>
                <a:latin typeface="Segoe UI"/>
                <a:ea typeface="+mn-ea"/>
                <a:cs typeface="+mn-cs"/>
              </a:rPr>
            </a:br>
            <a:r>
              <a:rPr kumimoji="0" lang="en-US" sz="2400" b="1" i="0" u="none" strike="noStrike" kern="0" cap="none" spc="0" normalizeH="0" baseline="0" noProof="0">
                <a:ln>
                  <a:noFill/>
                </a:ln>
                <a:gradFill>
                  <a:gsLst>
                    <a:gs pos="100000">
                      <a:srgbClr val="505050"/>
                    </a:gs>
                    <a:gs pos="0">
                      <a:srgbClr val="505050"/>
                    </a:gs>
                  </a:gsLst>
                  <a:lin ang="5400000" scaled="1"/>
                </a:gradFill>
                <a:effectLst/>
                <a:uLnTx/>
                <a:uFillTx/>
                <a:latin typeface="Segoe UI"/>
                <a:ea typeface="+mn-ea"/>
                <a:cs typeface="+mn-cs"/>
              </a:rPr>
              <a:t>Log Analytics</a:t>
            </a:r>
          </a:p>
        </p:txBody>
      </p:sp>
      <p:grpSp>
        <p:nvGrpSpPr>
          <p:cNvPr id="10" name="Group 9">
            <a:extLst>
              <a:ext uri="{FF2B5EF4-FFF2-40B4-BE49-F238E27FC236}">
                <a16:creationId xmlns:a16="http://schemas.microsoft.com/office/drawing/2014/main" id="{EBB1BEE0-E9A0-472C-9286-ADBCF7548669}"/>
              </a:ext>
            </a:extLst>
          </p:cNvPr>
          <p:cNvGrpSpPr/>
          <p:nvPr/>
        </p:nvGrpSpPr>
        <p:grpSpPr>
          <a:xfrm>
            <a:off x="1569002" y="989331"/>
            <a:ext cx="2049174" cy="1003218"/>
            <a:chOff x="1569002" y="989331"/>
            <a:chExt cx="2049174" cy="1003218"/>
          </a:xfrm>
        </p:grpSpPr>
        <p:sp>
          <p:nvSpPr>
            <p:cNvPr id="8" name="TextBox 7"/>
            <p:cNvSpPr txBox="1"/>
            <p:nvPr/>
          </p:nvSpPr>
          <p:spPr>
            <a:xfrm>
              <a:off x="1569002" y="989331"/>
              <a:ext cx="2049174" cy="544680"/>
            </a:xfrm>
            <a:prstGeom prst="rect">
              <a:avLst/>
            </a:prstGeom>
            <a:noFill/>
          </p:spPr>
          <p:txBody>
            <a:bodyPr wrap="non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Windows agents</a:t>
              </a:r>
            </a:p>
          </p:txBody>
        </p:sp>
        <p:pic>
          <p:nvPicPr>
            <p:cNvPr id="85" name="Picture 84"/>
            <p:cNvPicPr>
              <a:picLocks noChangeAspect="1"/>
            </p:cNvPicPr>
            <p:nvPr/>
          </p:nvPicPr>
          <p:blipFill>
            <a:blip r:embed="rId9">
              <a:extLst>
                <a:ext uri="{BEBA8EAE-BF5A-486C-A8C5-ECC9F3942E4B}">
                  <a14:imgProps xmlns:a14="http://schemas.microsoft.com/office/drawing/2010/main">
                    <a14:imgLayer r:embed="rId10">
                      <a14:imgEffect>
                        <a14:brightnessContrast bright="40000" contrast="-40000"/>
                      </a14:imgEffect>
                    </a14:imgLayer>
                  </a14:imgProps>
                </a:ext>
              </a:extLst>
            </a:blip>
            <a:stretch>
              <a:fillRect/>
            </a:stretch>
          </p:blipFill>
          <p:spPr>
            <a:xfrm>
              <a:off x="2229164" y="1443614"/>
              <a:ext cx="548935" cy="548935"/>
            </a:xfrm>
            <a:prstGeom prst="rect">
              <a:avLst/>
            </a:prstGeom>
          </p:spPr>
        </p:pic>
      </p:grpSp>
      <p:grpSp>
        <p:nvGrpSpPr>
          <p:cNvPr id="15" name="Group 14">
            <a:extLst>
              <a:ext uri="{FF2B5EF4-FFF2-40B4-BE49-F238E27FC236}">
                <a16:creationId xmlns:a16="http://schemas.microsoft.com/office/drawing/2014/main" id="{D896803C-D71B-4592-9ECA-75D127D69A68}"/>
              </a:ext>
            </a:extLst>
          </p:cNvPr>
          <p:cNvGrpSpPr/>
          <p:nvPr/>
        </p:nvGrpSpPr>
        <p:grpSpPr>
          <a:xfrm>
            <a:off x="2177288" y="5365657"/>
            <a:ext cx="1370383" cy="1191952"/>
            <a:chOff x="2177288" y="5365657"/>
            <a:chExt cx="1370383" cy="1191952"/>
          </a:xfrm>
        </p:grpSpPr>
        <p:sp>
          <p:nvSpPr>
            <p:cNvPr id="66" name="TextBox 65"/>
            <p:cNvSpPr txBox="1"/>
            <p:nvPr/>
          </p:nvSpPr>
          <p:spPr>
            <a:xfrm>
              <a:off x="2177288" y="5365657"/>
              <a:ext cx="1370383" cy="549642"/>
            </a:xfrm>
            <a:prstGeom prst="rect">
              <a:avLst/>
            </a:prstGeom>
            <a:noFill/>
          </p:spPr>
          <p:txBody>
            <a:bodyPr wrap="non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Log Stash</a:t>
              </a:r>
            </a:p>
          </p:txBody>
        </p:sp>
        <p:pic>
          <p:nvPicPr>
            <p:cNvPr id="86" name="Picture 85"/>
            <p:cNvPicPr>
              <a:picLocks noChangeAspect="1"/>
            </p:cNvPicPr>
            <p:nvPr/>
          </p:nvPicPr>
          <p:blipFill>
            <a:blip r:embed="rId11"/>
            <a:stretch>
              <a:fillRect/>
            </a:stretch>
          </p:blipFill>
          <p:spPr>
            <a:xfrm>
              <a:off x="2593589" y="5833564"/>
              <a:ext cx="452901" cy="724045"/>
            </a:xfrm>
            <a:prstGeom prst="rect">
              <a:avLst/>
            </a:prstGeom>
          </p:spPr>
        </p:pic>
      </p:grpSp>
      <p:grpSp>
        <p:nvGrpSpPr>
          <p:cNvPr id="14" name="Group 13">
            <a:extLst>
              <a:ext uri="{FF2B5EF4-FFF2-40B4-BE49-F238E27FC236}">
                <a16:creationId xmlns:a16="http://schemas.microsoft.com/office/drawing/2014/main" id="{D83ACCE4-173F-418C-944E-57F3A3E27BD9}"/>
              </a:ext>
            </a:extLst>
          </p:cNvPr>
          <p:cNvGrpSpPr/>
          <p:nvPr/>
        </p:nvGrpSpPr>
        <p:grpSpPr>
          <a:xfrm>
            <a:off x="369183" y="4256535"/>
            <a:ext cx="2998831" cy="1529816"/>
            <a:chOff x="369183" y="4256535"/>
            <a:chExt cx="2998831" cy="1529816"/>
          </a:xfrm>
        </p:grpSpPr>
        <p:sp>
          <p:nvSpPr>
            <p:cNvPr id="27" name="TextBox 26"/>
            <p:cNvSpPr txBox="1"/>
            <p:nvPr/>
          </p:nvSpPr>
          <p:spPr>
            <a:xfrm>
              <a:off x="369183" y="4256535"/>
              <a:ext cx="2998831" cy="793979"/>
            </a:xfrm>
            <a:prstGeom prst="rect">
              <a:avLst/>
            </a:prstGeom>
            <a:noFill/>
          </p:spPr>
          <p:txBody>
            <a:bodyPr wrap="squar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Metrics, Diagnostic Log, Activity Log</a:t>
              </a:r>
            </a:p>
          </p:txBody>
        </p:sp>
        <p:pic>
          <p:nvPicPr>
            <p:cNvPr id="87" name="Picture 86"/>
            <p:cNvPicPr>
              <a:picLocks noChangeAspect="1"/>
            </p:cNvPicPr>
            <p:nvPr/>
          </p:nvPicPr>
          <p:blipFill>
            <a:blip r:embed="rId12"/>
            <a:stretch>
              <a:fillRect/>
            </a:stretch>
          </p:blipFill>
          <p:spPr>
            <a:xfrm>
              <a:off x="1162705" y="5026461"/>
              <a:ext cx="759890" cy="759890"/>
            </a:xfrm>
            <a:prstGeom prst="ellipse">
              <a:avLst/>
            </a:prstGeom>
          </p:spPr>
        </p:pic>
      </p:grpSp>
      <p:grpSp>
        <p:nvGrpSpPr>
          <p:cNvPr id="22" name="Group 21">
            <a:extLst>
              <a:ext uri="{FF2B5EF4-FFF2-40B4-BE49-F238E27FC236}">
                <a16:creationId xmlns:a16="http://schemas.microsoft.com/office/drawing/2014/main" id="{6004120E-19FF-46E0-9695-EAC04E9DC3D3}"/>
              </a:ext>
            </a:extLst>
          </p:cNvPr>
          <p:cNvGrpSpPr/>
          <p:nvPr/>
        </p:nvGrpSpPr>
        <p:grpSpPr>
          <a:xfrm>
            <a:off x="711300" y="2062079"/>
            <a:ext cx="1965818" cy="1133466"/>
            <a:chOff x="711300" y="2062079"/>
            <a:chExt cx="1965818" cy="1133466"/>
          </a:xfrm>
        </p:grpSpPr>
        <p:grpSp>
          <p:nvGrpSpPr>
            <p:cNvPr id="12" name="Group 11">
              <a:extLst>
                <a:ext uri="{FF2B5EF4-FFF2-40B4-BE49-F238E27FC236}">
                  <a16:creationId xmlns:a16="http://schemas.microsoft.com/office/drawing/2014/main" id="{67824741-FADF-4EF2-B51A-F0CFFC0D034C}"/>
                </a:ext>
              </a:extLst>
            </p:cNvPr>
            <p:cNvGrpSpPr/>
            <p:nvPr/>
          </p:nvGrpSpPr>
          <p:grpSpPr>
            <a:xfrm>
              <a:off x="711300" y="2062079"/>
              <a:ext cx="1965818" cy="1133466"/>
              <a:chOff x="711300" y="2062079"/>
              <a:chExt cx="1965818" cy="1133466"/>
            </a:xfrm>
          </p:grpSpPr>
          <p:sp>
            <p:nvSpPr>
              <p:cNvPr id="11" name="TextBox 10"/>
              <p:cNvSpPr txBox="1"/>
              <p:nvPr/>
            </p:nvSpPr>
            <p:spPr>
              <a:xfrm>
                <a:off x="711300" y="2062079"/>
                <a:ext cx="1965818" cy="544680"/>
              </a:xfrm>
              <a:prstGeom prst="rect">
                <a:avLst/>
              </a:prstGeom>
              <a:noFill/>
            </p:spPr>
            <p:txBody>
              <a:bodyPr wrap="non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Linux / </a:t>
                </a:r>
                <a:r>
                  <a:rPr kumimoji="0" lang="en-US" sz="1800" b="0" i="0" u="none" strike="noStrike" kern="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rPr>
                  <a:t>FluentD</a:t>
                </a:r>
                <a:endPar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88" name="Picture 87"/>
              <p:cNvPicPr>
                <a:picLocks noChangeAspect="1"/>
              </p:cNvPicPr>
              <p:nvPr/>
            </p:nvPicPr>
            <p:blipFill>
              <a:blip r:embed="rId13"/>
              <a:stretch>
                <a:fillRect/>
              </a:stretch>
            </p:blipFill>
            <p:spPr>
              <a:xfrm>
                <a:off x="867373" y="2392412"/>
                <a:ext cx="803133" cy="803133"/>
              </a:xfrm>
              <a:prstGeom prst="rect">
                <a:avLst/>
              </a:prstGeom>
            </p:spPr>
          </p:pic>
        </p:grpSp>
        <p:pic>
          <p:nvPicPr>
            <p:cNvPr id="21" name="Picture 20">
              <a:extLst>
                <a:ext uri="{FF2B5EF4-FFF2-40B4-BE49-F238E27FC236}">
                  <a16:creationId xmlns:a16="http://schemas.microsoft.com/office/drawing/2014/main" id="{97170D26-6428-4005-A67A-F717083E5D12}"/>
                </a:ext>
              </a:extLst>
            </p:cNvPr>
            <p:cNvPicPr>
              <a:picLocks noChangeAspect="1"/>
            </p:cNvPicPr>
            <p:nvPr/>
          </p:nvPicPr>
          <p:blipFill>
            <a:blip r:embed="rId14"/>
            <a:stretch>
              <a:fillRect/>
            </a:stretch>
          </p:blipFill>
          <p:spPr>
            <a:xfrm>
              <a:off x="1559467" y="2622208"/>
              <a:ext cx="913668" cy="343539"/>
            </a:xfrm>
            <a:prstGeom prst="rect">
              <a:avLst/>
            </a:prstGeom>
          </p:spPr>
        </p:pic>
      </p:grpSp>
    </p:spTree>
    <p:extLst>
      <p:ext uri="{BB962C8B-B14F-4D97-AF65-F5344CB8AC3E}">
        <p14:creationId xmlns:p14="http://schemas.microsoft.com/office/powerpoint/2010/main" val="37569852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0-#ppt_w/2"/>
                                          </p:val>
                                        </p:tav>
                                        <p:tav tm="100000">
                                          <p:val>
                                            <p:strVal val="#ppt_x"/>
                                          </p:val>
                                        </p:tav>
                                      </p:tavLst>
                                    </p:anim>
                                    <p:anim calcmode="lin" valueType="num">
                                      <p:cBhvr additive="base">
                                        <p:cTn id="16" dur="500" fill="hold"/>
                                        <p:tgtEl>
                                          <p:spTgt spid="13"/>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0-#ppt_w/2"/>
                                          </p:val>
                                        </p:tav>
                                        <p:tav tm="100000">
                                          <p:val>
                                            <p:strVal val="#ppt_x"/>
                                          </p:val>
                                        </p:tav>
                                      </p:tavLst>
                                    </p:anim>
                                    <p:anim calcmode="lin" valueType="num">
                                      <p:cBhvr additive="base">
                                        <p:cTn id="20" dur="50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0-#ppt_w/2"/>
                                          </p:val>
                                        </p:tav>
                                        <p:tav tm="100000">
                                          <p:val>
                                            <p:strVal val="#ppt_x"/>
                                          </p:val>
                                        </p:tav>
                                      </p:tavLst>
                                    </p:anim>
                                    <p:anim calcmode="lin" valueType="num">
                                      <p:cBhvr additive="base">
                                        <p:cTn id="24" dur="500" fill="hold"/>
                                        <p:tgtEl>
                                          <p:spTgt spid="14"/>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64" presetClass="path" presetSubtype="0" accel="50000" decel="50000" fill="hold" nodeType="withEffect">
                                  <p:stCondLst>
                                    <p:cond delay="0"/>
                                  </p:stCondLst>
                                  <p:childTnLst>
                                    <p:animMotion origin="layout" path="M 9.93107E-7 0.17748 L 9.93107E-7 -0.00023 " pathEditMode="relative" rAng="0" ptsTypes="AA">
                                      <p:cBhvr>
                                        <p:cTn id="38" dur="500" fill="hold"/>
                                        <p:tgtEl>
                                          <p:spTgt spid="48"/>
                                        </p:tgtEl>
                                        <p:attrNameLst>
                                          <p:attrName>ppt_x</p:attrName>
                                          <p:attrName>ppt_y</p:attrName>
                                        </p:attrNameLst>
                                      </p:cBhvr>
                                      <p:rCtr x="0" y="-8897"/>
                                    </p:animMotion>
                                  </p:childTnLst>
                                </p:cTn>
                              </p:par>
                              <p:par>
                                <p:cTn id="39" presetID="22" presetClass="entr" presetSubtype="4" fill="hold" nodeType="withEffect">
                                  <p:stCondLst>
                                    <p:cond delay="200"/>
                                  </p:stCondLst>
                                  <p:childTnLst>
                                    <p:set>
                                      <p:cBhvr>
                                        <p:cTn id="40" dur="1" fill="hold">
                                          <p:stCondLst>
                                            <p:cond delay="0"/>
                                          </p:stCondLst>
                                        </p:cTn>
                                        <p:tgtEl>
                                          <p:spTgt spid="45"/>
                                        </p:tgtEl>
                                        <p:attrNameLst>
                                          <p:attrName>style.visibility</p:attrName>
                                        </p:attrNameLst>
                                      </p:cBhvr>
                                      <p:to>
                                        <p:strVal val="visible"/>
                                      </p:to>
                                    </p:set>
                                    <p:animEffect transition="in" filter="wipe(down)">
                                      <p:cBhvr>
                                        <p:cTn id="41" dur="500"/>
                                        <p:tgtEl>
                                          <p:spTgt spid="45"/>
                                        </p:tgtEl>
                                      </p:cBhvr>
                                    </p:animEffect>
                                  </p:childTnLst>
                                </p:cTn>
                              </p:par>
                              <p:par>
                                <p:cTn id="42" presetID="10" presetClass="entr" presetSubtype="0" fill="hold" grpId="0" nodeType="withEffect">
                                  <p:stCondLst>
                                    <p:cond delay="20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par>
                                <p:cTn id="45" presetID="10" presetClass="entr" presetSubtype="0" fill="hold" nodeType="withEffect">
                                  <p:stCondLst>
                                    <p:cond delay="10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64" presetClass="path" presetSubtype="0" accel="50000" decel="50000" fill="hold" nodeType="withEffect">
                                  <p:stCondLst>
                                    <p:cond delay="100"/>
                                  </p:stCondLst>
                                  <p:childTnLst>
                                    <p:animMotion origin="layout" path="M -3.16569E-6 0.17748 L -3.16569E-6 -0.00023 " pathEditMode="relative" rAng="0" ptsTypes="AA">
                                      <p:cBhvr>
                                        <p:cTn id="49" dur="500" fill="hold"/>
                                        <p:tgtEl>
                                          <p:spTgt spid="51"/>
                                        </p:tgtEl>
                                        <p:attrNameLst>
                                          <p:attrName>ppt_x</p:attrName>
                                          <p:attrName>ppt_y</p:attrName>
                                        </p:attrNameLst>
                                      </p:cBhvr>
                                      <p:rCtr x="0" y="-8897"/>
                                    </p:animMotion>
                                  </p:childTnLst>
                                </p:cTn>
                              </p:par>
                              <p:par>
                                <p:cTn id="50" presetID="10" presetClass="entr" presetSubtype="0" fill="hold" grpId="0" nodeType="withEffect">
                                  <p:stCondLst>
                                    <p:cond delay="30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par>
                                <p:cTn id="53" presetID="22" presetClass="entr" presetSubtype="4" fill="hold" nodeType="withEffect">
                                  <p:stCondLst>
                                    <p:cond delay="300"/>
                                  </p:stCondLst>
                                  <p:childTnLst>
                                    <p:set>
                                      <p:cBhvr>
                                        <p:cTn id="54" dur="1" fill="hold">
                                          <p:stCondLst>
                                            <p:cond delay="0"/>
                                          </p:stCondLst>
                                        </p:cTn>
                                        <p:tgtEl>
                                          <p:spTgt spid="46"/>
                                        </p:tgtEl>
                                        <p:attrNameLst>
                                          <p:attrName>style.visibility</p:attrName>
                                        </p:attrNameLst>
                                      </p:cBhvr>
                                      <p:to>
                                        <p:strVal val="visible"/>
                                      </p:to>
                                    </p:set>
                                    <p:animEffect transition="in" filter="wipe(down)">
                                      <p:cBhvr>
                                        <p:cTn id="55" dur="500"/>
                                        <p:tgtEl>
                                          <p:spTgt spid="46"/>
                                        </p:tgtEl>
                                      </p:cBhvr>
                                    </p:animEffect>
                                  </p:childTnLst>
                                </p:cTn>
                              </p:par>
                              <p:par>
                                <p:cTn id="56" presetID="10" presetClass="entr" presetSubtype="0" fill="hold" nodeType="withEffect">
                                  <p:stCondLst>
                                    <p:cond delay="200"/>
                                  </p:stCondLst>
                                  <p:childTnLst>
                                    <p:set>
                                      <p:cBhvr>
                                        <p:cTn id="57" dur="1" fill="hold">
                                          <p:stCondLst>
                                            <p:cond delay="0"/>
                                          </p:stCondLst>
                                        </p:cTn>
                                        <p:tgtEl>
                                          <p:spTgt spid="54"/>
                                        </p:tgtEl>
                                        <p:attrNameLst>
                                          <p:attrName>style.visibility</p:attrName>
                                        </p:attrNameLst>
                                      </p:cBhvr>
                                      <p:to>
                                        <p:strVal val="visible"/>
                                      </p:to>
                                    </p:set>
                                    <p:animEffect transition="in" filter="fade">
                                      <p:cBhvr>
                                        <p:cTn id="58" dur="500"/>
                                        <p:tgtEl>
                                          <p:spTgt spid="54"/>
                                        </p:tgtEl>
                                      </p:cBhvr>
                                    </p:animEffect>
                                  </p:childTnLst>
                                </p:cTn>
                              </p:par>
                              <p:par>
                                <p:cTn id="59" presetID="64" presetClass="path" presetSubtype="0" accel="50000" decel="50000" fill="hold" nodeType="withEffect">
                                  <p:stCondLst>
                                    <p:cond delay="200"/>
                                  </p:stCondLst>
                                  <p:childTnLst>
                                    <p:animMotion origin="layout" path="M 2.75977E-6 0.17749 L 2.75977E-6 -0.00022 " pathEditMode="relative" rAng="0" ptsTypes="AA">
                                      <p:cBhvr>
                                        <p:cTn id="60" dur="500" fill="hold"/>
                                        <p:tgtEl>
                                          <p:spTgt spid="54"/>
                                        </p:tgtEl>
                                        <p:attrNameLst>
                                          <p:attrName>ppt_x</p:attrName>
                                          <p:attrName>ppt_y</p:attrName>
                                        </p:attrNameLst>
                                      </p:cBhvr>
                                      <p:rCtr x="0" y="-8897"/>
                                    </p:animMotion>
                                  </p:childTnLst>
                                </p:cTn>
                              </p:par>
                              <p:par>
                                <p:cTn id="61" presetID="10" presetClass="entr" presetSubtype="0" fill="hold" grpId="0" nodeType="withEffect">
                                  <p:stCondLst>
                                    <p:cond delay="40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500"/>
                                        <p:tgtEl>
                                          <p:spTgt spid="44"/>
                                        </p:tgtEl>
                                      </p:cBhvr>
                                    </p:animEffect>
                                  </p:childTnLst>
                                </p:cTn>
                              </p:par>
                              <p:par>
                                <p:cTn id="64" presetID="22" presetClass="entr" presetSubtype="2" fill="hold" nodeType="withEffect">
                                  <p:stCondLst>
                                    <p:cond delay="500"/>
                                  </p:stCondLst>
                                  <p:childTnLst>
                                    <p:set>
                                      <p:cBhvr>
                                        <p:cTn id="65" dur="1" fill="hold">
                                          <p:stCondLst>
                                            <p:cond delay="0"/>
                                          </p:stCondLst>
                                        </p:cTn>
                                        <p:tgtEl>
                                          <p:spTgt spid="47"/>
                                        </p:tgtEl>
                                        <p:attrNameLst>
                                          <p:attrName>style.visibility</p:attrName>
                                        </p:attrNameLst>
                                      </p:cBhvr>
                                      <p:to>
                                        <p:strVal val="visible"/>
                                      </p:to>
                                    </p:set>
                                    <p:animEffect transition="in" filter="wipe(right)">
                                      <p:cBhvr>
                                        <p:cTn id="66" dur="500"/>
                                        <p:tgtEl>
                                          <p:spTgt spid="47"/>
                                        </p:tgtEl>
                                      </p:cBhvr>
                                    </p:animEffect>
                                  </p:childTnLst>
                                </p:cTn>
                              </p:par>
                            </p:childTnLst>
                          </p:cTn>
                        </p:par>
                        <p:par>
                          <p:cTn id="67" fill="hold">
                            <p:stCondLst>
                              <p:cond delay="1500"/>
                            </p:stCondLst>
                            <p:childTnLst>
                              <p:par>
                                <p:cTn id="68" presetID="22" presetClass="entr" presetSubtype="8" fill="hold" nodeType="after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wipe(left)">
                                      <p:cBhvr>
                                        <p:cTn id="7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lstStyle/>
          <a:p>
            <a:pPr algn="ctr"/>
            <a:r>
              <a:rPr lang="en-GB" sz="4800"/>
              <a:t>Azure Container Strategy</a:t>
            </a:r>
            <a:br>
              <a:rPr lang="en-GB" sz="4800"/>
            </a:br>
            <a:br>
              <a:rPr lang="en-GB" sz="1800"/>
            </a:br>
            <a:r>
              <a:rPr lang="en-GB" sz="4800"/>
              <a:t>“Containers everywhere”</a:t>
            </a:r>
          </a:p>
        </p:txBody>
      </p:sp>
      <p:pic>
        <p:nvPicPr>
          <p:cNvPr id="4" name="Picture 3"/>
          <p:cNvPicPr>
            <a:picLocks noChangeAspect="1"/>
          </p:cNvPicPr>
          <p:nvPr/>
        </p:nvPicPr>
        <p:blipFill>
          <a:blip r:embed="rId3"/>
          <a:stretch>
            <a:fillRect/>
          </a:stretch>
        </p:blipFill>
        <p:spPr>
          <a:xfrm>
            <a:off x="6753397" y="4455651"/>
            <a:ext cx="1072104" cy="1072104"/>
          </a:xfrm>
          <a:prstGeom prst="rect">
            <a:avLst/>
          </a:prstGeom>
        </p:spPr>
      </p:pic>
      <p:pic>
        <p:nvPicPr>
          <p:cNvPr id="8" name="Picture 7"/>
          <p:cNvPicPr>
            <a:picLocks noChangeAspect="1"/>
          </p:cNvPicPr>
          <p:nvPr/>
        </p:nvPicPr>
        <p:blipFill>
          <a:blip r:embed="rId4"/>
          <a:stretch>
            <a:fillRect/>
          </a:stretch>
        </p:blipFill>
        <p:spPr>
          <a:xfrm>
            <a:off x="6809771" y="2399234"/>
            <a:ext cx="990600" cy="990600"/>
          </a:xfrm>
          <a:prstGeom prst="rect">
            <a:avLst/>
          </a:prstGeom>
        </p:spPr>
      </p:pic>
      <p:grpSp>
        <p:nvGrpSpPr>
          <p:cNvPr id="12" name="Group 11"/>
          <p:cNvGrpSpPr/>
          <p:nvPr/>
        </p:nvGrpSpPr>
        <p:grpSpPr>
          <a:xfrm>
            <a:off x="4379610" y="2390555"/>
            <a:ext cx="1066800" cy="1010085"/>
            <a:chOff x="9190037" y="4972729"/>
            <a:chExt cx="780290" cy="780290"/>
          </a:xfrm>
        </p:grpSpPr>
        <p:sp>
          <p:nvSpPr>
            <p:cNvPr id="11" name="Rectangle 10"/>
            <p:cNvSpPr/>
            <p:nvPr/>
          </p:nvSpPr>
          <p:spPr bwMode="auto">
            <a:xfrm>
              <a:off x="9351582" y="5093679"/>
              <a:ext cx="457199" cy="304800"/>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9" name="Picture 8"/>
            <p:cNvPicPr>
              <a:picLocks noChangeAspect="1"/>
            </p:cNvPicPr>
            <p:nvPr/>
          </p:nvPicPr>
          <p:blipFill>
            <a:blip r:embed="rId5"/>
            <a:stretch>
              <a:fillRect/>
            </a:stretch>
          </p:blipFill>
          <p:spPr>
            <a:xfrm>
              <a:off x="9190037" y="4972729"/>
              <a:ext cx="780290" cy="780290"/>
            </a:xfrm>
            <a:prstGeom prst="rect">
              <a:avLst/>
            </a:prstGeom>
          </p:spPr>
        </p:pic>
      </p:grpSp>
      <p:pic>
        <p:nvPicPr>
          <p:cNvPr id="14" name="Picture 13"/>
          <p:cNvPicPr>
            <a:picLocks noChangeAspect="1"/>
          </p:cNvPicPr>
          <p:nvPr/>
        </p:nvPicPr>
        <p:blipFill>
          <a:blip r:embed="rId6"/>
          <a:stretch>
            <a:fillRect/>
          </a:stretch>
        </p:blipFill>
        <p:spPr>
          <a:xfrm>
            <a:off x="1980739" y="2318462"/>
            <a:ext cx="1152145" cy="1152145"/>
          </a:xfrm>
          <a:prstGeom prst="rect">
            <a:avLst/>
          </a:prstGeom>
        </p:spPr>
      </p:pic>
      <p:pic>
        <p:nvPicPr>
          <p:cNvPr id="16" name="Picture 15"/>
          <p:cNvPicPr>
            <a:picLocks noChangeAspect="1"/>
          </p:cNvPicPr>
          <p:nvPr/>
        </p:nvPicPr>
        <p:blipFill>
          <a:blip r:embed="rId7"/>
          <a:stretch>
            <a:fillRect/>
          </a:stretch>
        </p:blipFill>
        <p:spPr>
          <a:xfrm>
            <a:off x="4335508" y="4411662"/>
            <a:ext cx="1160083" cy="1160083"/>
          </a:xfrm>
          <a:prstGeom prst="rect">
            <a:avLst/>
          </a:prstGeom>
        </p:spPr>
      </p:pic>
      <p:pic>
        <p:nvPicPr>
          <p:cNvPr id="17" name="Picture 16"/>
          <p:cNvPicPr>
            <a:picLocks noChangeAspect="1"/>
          </p:cNvPicPr>
          <p:nvPr/>
        </p:nvPicPr>
        <p:blipFill>
          <a:blip r:embed="rId8"/>
          <a:stretch>
            <a:fillRect/>
          </a:stretch>
        </p:blipFill>
        <p:spPr>
          <a:xfrm>
            <a:off x="9163732" y="2368956"/>
            <a:ext cx="1051156" cy="1051156"/>
          </a:xfrm>
          <a:prstGeom prst="rect">
            <a:avLst/>
          </a:prstGeom>
        </p:spPr>
      </p:pic>
      <p:sp>
        <p:nvSpPr>
          <p:cNvPr id="19" name="TextBox 18"/>
          <p:cNvSpPr txBox="1"/>
          <p:nvPr/>
        </p:nvSpPr>
        <p:spPr>
          <a:xfrm>
            <a:off x="1341437" y="3333599"/>
            <a:ext cx="2368101"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Container Service</a:t>
            </a:r>
          </a:p>
        </p:txBody>
      </p:sp>
      <p:sp>
        <p:nvSpPr>
          <p:cNvPr id="20" name="TextBox 19"/>
          <p:cNvSpPr txBox="1"/>
          <p:nvPr/>
        </p:nvSpPr>
        <p:spPr>
          <a:xfrm>
            <a:off x="1510781" y="5445190"/>
            <a:ext cx="1937231"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Visual Studio Team Services</a:t>
            </a:r>
          </a:p>
        </p:txBody>
      </p:sp>
      <p:sp>
        <p:nvSpPr>
          <p:cNvPr id="21" name="TextBox 20"/>
          <p:cNvSpPr txBox="1"/>
          <p:nvPr/>
        </p:nvSpPr>
        <p:spPr>
          <a:xfrm>
            <a:off x="6303387" y="3333599"/>
            <a:ext cx="1937231" cy="5724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Service Fabric</a:t>
            </a:r>
          </a:p>
        </p:txBody>
      </p:sp>
      <p:sp>
        <p:nvSpPr>
          <p:cNvPr id="22" name="TextBox 21"/>
          <p:cNvSpPr txBox="1"/>
          <p:nvPr/>
        </p:nvSpPr>
        <p:spPr>
          <a:xfrm>
            <a:off x="8639213" y="3333599"/>
            <a:ext cx="2016626"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Marketplace</a:t>
            </a:r>
          </a:p>
        </p:txBody>
      </p:sp>
      <p:sp>
        <p:nvSpPr>
          <p:cNvPr id="23" name="TextBox 22"/>
          <p:cNvSpPr txBox="1"/>
          <p:nvPr/>
        </p:nvSpPr>
        <p:spPr>
          <a:xfrm>
            <a:off x="3698362" y="3354497"/>
            <a:ext cx="2405728"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Docker Machine Driver</a:t>
            </a:r>
          </a:p>
        </p:txBody>
      </p:sp>
      <p:sp>
        <p:nvSpPr>
          <p:cNvPr id="24" name="TextBox 23"/>
          <p:cNvSpPr txBox="1"/>
          <p:nvPr/>
        </p:nvSpPr>
        <p:spPr>
          <a:xfrm>
            <a:off x="3946933" y="5470827"/>
            <a:ext cx="1937231"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VM Extensions</a:t>
            </a:r>
          </a:p>
        </p:txBody>
      </p:sp>
      <p:sp>
        <p:nvSpPr>
          <p:cNvPr id="25" name="TextBox 24"/>
          <p:cNvSpPr txBox="1"/>
          <p:nvPr/>
        </p:nvSpPr>
        <p:spPr>
          <a:xfrm>
            <a:off x="6361356" y="5454802"/>
            <a:ext cx="1838081"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a:t>
            </a:r>
            <a:r>
              <a:rPr kumimoji="0" lang="en-GB" sz="2000" b="0" i="0" u="none" strike="noStrike" kern="1200" cap="none" spc="0" normalizeH="0" baseline="0" noProof="0" err="1">
                <a:ln>
                  <a:noFill/>
                </a:ln>
                <a:gradFill>
                  <a:gsLst>
                    <a:gs pos="2917">
                      <a:srgbClr val="505050"/>
                    </a:gs>
                    <a:gs pos="30000">
                      <a:srgbClr val="505050"/>
                    </a:gs>
                  </a:gsLst>
                  <a:lin ang="5400000" scaled="0"/>
                </a:gradFill>
                <a:effectLst/>
                <a:uLnTx/>
                <a:uFillTx/>
                <a:latin typeface="Segoe UI"/>
                <a:ea typeface="+mn-ea"/>
                <a:cs typeface="+mn-cs"/>
              </a:rPr>
              <a:t>DevTest</a:t>
            </a: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Labs</a:t>
            </a:r>
          </a:p>
        </p:txBody>
      </p:sp>
      <p:sp>
        <p:nvSpPr>
          <p:cNvPr id="26" name="TextBox 25"/>
          <p:cNvSpPr txBox="1"/>
          <p:nvPr/>
        </p:nvSpPr>
        <p:spPr>
          <a:xfrm>
            <a:off x="8352417" y="5454802"/>
            <a:ext cx="2590219" cy="926407"/>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Windows </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Server 2016</a:t>
            </a:r>
          </a:p>
        </p:txBody>
      </p:sp>
      <p:pic>
        <p:nvPicPr>
          <p:cNvPr id="27" name="Picture 26"/>
          <p:cNvPicPr>
            <a:picLocks noChangeAspect="1"/>
          </p:cNvPicPr>
          <p:nvPr/>
        </p:nvPicPr>
        <p:blipFill>
          <a:blip r:embed="rId9">
            <a:duotone>
              <a:prstClr val="black"/>
              <a:srgbClr val="0078D7">
                <a:tint val="45000"/>
                <a:satMod val="400000"/>
              </a:srgbClr>
            </a:duotone>
            <a:extLst>
              <a:ext uri="{BEBA8EAE-BF5A-486C-A8C5-ECC9F3942E4B}">
                <a14:imgProps xmlns:a14="http://schemas.microsoft.com/office/drawing/2010/main">
                  <a14:imgLayer r:embed="rId10">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9083308" y="4492245"/>
            <a:ext cx="1212005" cy="998917"/>
          </a:xfrm>
          <a:prstGeom prst="rect">
            <a:avLst/>
          </a:prstGeom>
        </p:spPr>
      </p:pic>
      <p:pic>
        <p:nvPicPr>
          <p:cNvPr id="29" name="Picture 28"/>
          <p:cNvPicPr>
            <a:picLocks noChangeAspect="1"/>
          </p:cNvPicPr>
          <p:nvPr/>
        </p:nvPicPr>
        <p:blipFill rotWithShape="1">
          <a:blip r:embed="rId11">
            <a:duotone>
              <a:prstClr val="black"/>
              <a:schemeClr val="bg1">
                <a:lumMod val="50000"/>
                <a:tint val="45000"/>
                <a:satMod val="400000"/>
              </a:schemeClr>
            </a:duotone>
            <a:extLst>
              <a:ext uri="{BEBA8EAE-BF5A-486C-A8C5-ECC9F3942E4B}">
                <a14:imgProps xmlns:a14="http://schemas.microsoft.com/office/drawing/2010/main">
                  <a14:imgLayer r:embed="rId12">
                    <a14:imgEffect>
                      <a14:brightnessContrast bright="-40000" contrast="-40000"/>
                    </a14:imgEffect>
                  </a14:imgLayer>
                </a14:imgProps>
              </a:ext>
            </a:extLst>
          </a:blip>
          <a:srcRect t="20391" r="65489" b="23958"/>
          <a:stretch/>
        </p:blipFill>
        <p:spPr>
          <a:xfrm>
            <a:off x="4937237" y="2746968"/>
            <a:ext cx="420832" cy="365690"/>
          </a:xfrm>
          <a:prstGeom prst="rect">
            <a:avLst/>
          </a:prstGeom>
        </p:spPr>
      </p:pic>
      <p:pic>
        <p:nvPicPr>
          <p:cNvPr id="3" name="Picture 2"/>
          <p:cNvPicPr>
            <a:picLocks noChangeAspect="1"/>
          </p:cNvPicPr>
          <p:nvPr/>
        </p:nvPicPr>
        <p:blipFill>
          <a:blip r:embed="rId13"/>
          <a:stretch>
            <a:fillRect/>
          </a:stretch>
        </p:blipFill>
        <p:spPr>
          <a:xfrm>
            <a:off x="2012631" y="4537297"/>
            <a:ext cx="933530" cy="933530"/>
          </a:xfrm>
          <a:prstGeom prst="rect">
            <a:avLst/>
          </a:prstGeom>
        </p:spPr>
      </p:pic>
    </p:spTree>
    <p:extLst>
      <p:ext uri="{BB962C8B-B14F-4D97-AF65-F5344CB8AC3E}">
        <p14:creationId xmlns:p14="http://schemas.microsoft.com/office/powerpoint/2010/main" val="266254964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bwMode="auto">
          <a:xfrm>
            <a:off x="6794301" y="1200476"/>
            <a:ext cx="5350822" cy="4168994"/>
          </a:xfrm>
          <a:prstGeom prst="roundRect">
            <a:avLst>
              <a:gd name="adj" fmla="val 5367"/>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Content Placeholder 2"/>
          <p:cNvSpPr txBox="1">
            <a:spLocks/>
          </p:cNvSpPr>
          <p:nvPr/>
        </p:nvSpPr>
        <p:spPr>
          <a:xfrm>
            <a:off x="309731" y="3265837"/>
            <a:ext cx="7548495" cy="3619410"/>
          </a:xfrm>
          <a:prstGeom prst="rect">
            <a:avLst/>
          </a:prstGeom>
          <a:noFill/>
        </p:spPr>
        <p:txBody>
          <a:bodyPr vert="horz" wrap="square" lIns="182854" tIns="146283" rIns="182854" bIns="146283"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Standard Docker tooling and API support</a:t>
            </a:r>
          </a:p>
          <a:p>
            <a:pPr marL="0" marR="0" lvl="0" indent="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Streamlined provisioning of </a:t>
            </a:r>
          </a:p>
          <a:p>
            <a:pPr marL="412750" marR="0" lvl="1" indent="-17145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Char char="§"/>
              <a:tabLst/>
              <a:defRPr/>
            </a:pPr>
            <a:r>
              <a:rPr kumimoji="0" lang="en-US" sz="2000"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Kubernates</a:t>
            </a:r>
            <a:endPar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412750" marR="0" lvl="1" indent="-17145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Char char="§"/>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DC/OS</a:t>
            </a:r>
          </a:p>
          <a:p>
            <a:pPr marL="412750" marR="0" lvl="1" indent="-17145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Char char="§"/>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Docker Swarm</a:t>
            </a:r>
          </a:p>
          <a:p>
            <a:pPr marL="0" marR="0" lvl="0" indent="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Linux &amp; Windows Server containers</a:t>
            </a:r>
          </a:p>
          <a:p>
            <a:pPr marL="0" marR="0" lvl="0" indent="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 and Azure Stack</a:t>
            </a:r>
          </a:p>
        </p:txBody>
      </p:sp>
      <p:sp>
        <p:nvSpPr>
          <p:cNvPr id="5" name="Title 1"/>
          <p:cNvSpPr txBox="1">
            <a:spLocks/>
          </p:cNvSpPr>
          <p:nvPr/>
        </p:nvSpPr>
        <p:spPr>
          <a:xfrm>
            <a:off x="302692" y="1703843"/>
            <a:ext cx="6674490" cy="1641242"/>
          </a:xfrm>
          <a:prstGeom prst="rect">
            <a:avLst/>
          </a:prstGeom>
        </p:spPr>
        <p:txBody>
          <a:bodyPr vert="horz" wrap="square" lIns="182854" tIns="146283" rIns="182854" bIns="14628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base" latinLnBrk="0" hangingPunct="1">
              <a:lnSpc>
                <a:spcPct val="90000"/>
              </a:lnSpc>
              <a:spcBef>
                <a:spcPts val="1199"/>
              </a:spcBef>
              <a:spcAft>
                <a:spcPct val="0"/>
              </a:spcAft>
              <a:buClrTx/>
              <a:buSzTx/>
              <a:buFontTx/>
              <a:buNone/>
              <a:tabLst/>
              <a:defRPr/>
            </a:pPr>
            <a:r>
              <a:rPr kumimoji="0" lang="en-US" sz="4799" b="0" i="0" u="none" strike="noStrike" kern="1200" cap="none" spc="-102" normalizeH="0" baseline="0" noProof="0">
                <a:ln w="3175">
                  <a:noFill/>
                </a:ln>
                <a:solidFill>
                  <a:srgbClr val="0072CC"/>
                </a:solidFill>
                <a:effectLst/>
                <a:uLnTx/>
                <a:uFillTx/>
                <a:latin typeface="Segoe UI Light"/>
                <a:ea typeface="+mn-ea"/>
                <a:cs typeface="Segoe UI" pitchFamily="34" charset="0"/>
              </a:rPr>
              <a:t> </a:t>
            </a:r>
            <a:br>
              <a:rPr kumimoji="0" lang="en-US" sz="4399"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sz="4799"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Azure Container Service</a:t>
            </a:r>
            <a:endParaRPr kumimoji="0" lang="en-US" sz="5399"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
        <p:nvSpPr>
          <p:cNvPr id="6" name="AutoShape 3"/>
          <p:cNvSpPr>
            <a:spLocks noChangeAspect="1" noChangeArrowheads="1" noTextEdit="1"/>
          </p:cNvSpPr>
          <p:nvPr/>
        </p:nvSpPr>
        <p:spPr bwMode="auto">
          <a:xfrm>
            <a:off x="8100746" y="957625"/>
            <a:ext cx="4044377" cy="3828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 name="Freeform 5"/>
          <p:cNvSpPr>
            <a:spLocks/>
          </p:cNvSpPr>
          <p:nvPr/>
        </p:nvSpPr>
        <p:spPr bwMode="auto">
          <a:xfrm>
            <a:off x="7133871" y="522246"/>
            <a:ext cx="4772998" cy="2542968"/>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ctr" anchorCtr="0" compatLnSpc="1">
            <a:prstTxWarp prst="textNoShape">
              <a:avLst/>
            </a:prstTxWarp>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a:ln>
                  <a:noFill/>
                </a:ln>
                <a:solidFill>
                  <a:srgbClr val="0078D7"/>
                </a:solidFill>
                <a:effectLst/>
                <a:uLnTx/>
                <a:uFillTx/>
                <a:latin typeface="Segoe UI"/>
                <a:ea typeface="+mn-ea"/>
                <a:cs typeface="+mn-cs"/>
              </a:rPr>
              <a:t>Azure</a:t>
            </a:r>
            <a:endParaRPr kumimoji="0" lang="en-US" sz="4400" b="0" i="0" u="none" strike="noStrike" kern="0" cap="none" spc="0" normalizeH="0" baseline="0" noProof="0">
              <a:ln>
                <a:noFill/>
              </a:ln>
              <a:solidFill>
                <a:srgbClr val="0078D7"/>
              </a:solidFill>
              <a:effectLst/>
              <a:uLnTx/>
              <a:uFillTx/>
              <a:latin typeface="Segoe UI"/>
              <a:ea typeface="+mn-ea"/>
              <a:cs typeface="+mn-cs"/>
            </a:endParaRPr>
          </a:p>
        </p:txBody>
      </p:sp>
      <p:grpSp>
        <p:nvGrpSpPr>
          <p:cNvPr id="20" name="Group 19"/>
          <p:cNvGrpSpPr/>
          <p:nvPr/>
        </p:nvGrpSpPr>
        <p:grpSpPr>
          <a:xfrm>
            <a:off x="7791070" y="2638546"/>
            <a:ext cx="479358" cy="952366"/>
            <a:chOff x="8550600" y="2561828"/>
            <a:chExt cx="479358" cy="952366"/>
          </a:xfrm>
        </p:grpSpPr>
        <p:sp>
          <p:nvSpPr>
            <p:cNvPr id="14" name="Freeform 11"/>
            <p:cNvSpPr>
              <a:spLocks/>
            </p:cNvSpPr>
            <p:nvPr/>
          </p:nvSpPr>
          <p:spPr bwMode="auto">
            <a:xfrm>
              <a:off x="8704566" y="2882458"/>
              <a:ext cx="166664" cy="631736"/>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Freeform 12"/>
            <p:cNvSpPr>
              <a:spLocks/>
            </p:cNvSpPr>
            <p:nvPr/>
          </p:nvSpPr>
          <p:spPr bwMode="auto">
            <a:xfrm>
              <a:off x="8704566" y="3258641"/>
              <a:ext cx="161902" cy="25555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Freeform 13"/>
            <p:cNvSpPr>
              <a:spLocks/>
            </p:cNvSpPr>
            <p:nvPr/>
          </p:nvSpPr>
          <p:spPr bwMode="auto">
            <a:xfrm>
              <a:off x="8550600" y="2561828"/>
              <a:ext cx="479358" cy="40634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Oval 16"/>
            <p:cNvSpPr>
              <a:spLocks noChangeArrowheads="1"/>
            </p:cNvSpPr>
            <p:nvPr/>
          </p:nvSpPr>
          <p:spPr bwMode="auto">
            <a:xfrm>
              <a:off x="8707741" y="2649129"/>
              <a:ext cx="163490" cy="16349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5" name="Rectangle 24"/>
          <p:cNvSpPr/>
          <p:nvPr/>
        </p:nvSpPr>
        <p:spPr>
          <a:xfrm>
            <a:off x="10585320" y="4553455"/>
            <a:ext cx="1132041" cy="461665"/>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1F1F1"/>
                </a:solidFill>
                <a:effectLst/>
                <a:uLnTx/>
                <a:uFillTx/>
                <a:latin typeface="Segoe UI Semibold" panose="020B0702040204020203" pitchFamily="34" charset="0"/>
                <a:ea typeface="+mn-ea"/>
                <a:cs typeface="Segoe UI Semibold" panose="020B0702040204020203" pitchFamily="34" charset="0"/>
              </a:rPr>
              <a:t>Swarm</a:t>
            </a:r>
            <a:endParaRPr kumimoji="0" lang="en-US" sz="2400" b="0" i="0" u="none" strike="noStrike" kern="0" cap="none" spc="0" normalizeH="0" baseline="0" noProof="0">
              <a:ln>
                <a:noFill/>
              </a:ln>
              <a:solidFill>
                <a:srgbClr val="F1F1F1"/>
              </a:solidFill>
              <a:effectLst/>
              <a:uLnTx/>
              <a:uFillTx/>
              <a:latin typeface="Segoe UI"/>
              <a:ea typeface="+mn-ea"/>
              <a:cs typeface="+mn-cs"/>
            </a:endParaRPr>
          </a:p>
        </p:txBody>
      </p:sp>
      <p:sp>
        <p:nvSpPr>
          <p:cNvPr id="35" name="Rectangle 34"/>
          <p:cNvSpPr/>
          <p:nvPr/>
        </p:nvSpPr>
        <p:spPr>
          <a:xfrm>
            <a:off x="7453528" y="4553455"/>
            <a:ext cx="1124026" cy="461665"/>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1F1F1"/>
                </a:solidFill>
                <a:effectLst/>
                <a:uLnTx/>
                <a:uFillTx/>
                <a:latin typeface="Segoe UI Semibold" panose="020B0702040204020203" pitchFamily="34" charset="0"/>
                <a:ea typeface="+mn-ea"/>
                <a:cs typeface="Segoe UI Semibold" panose="020B0702040204020203" pitchFamily="34" charset="0"/>
              </a:rPr>
              <a:t>DC/OS</a:t>
            </a:r>
            <a:endParaRPr kumimoji="0" lang="en-US" sz="2400" b="0" i="0" u="none" strike="noStrike" kern="0" cap="none" spc="0" normalizeH="0" baseline="0" noProof="0">
              <a:ln>
                <a:noFill/>
              </a:ln>
              <a:solidFill>
                <a:srgbClr val="F1F1F1"/>
              </a:solidFill>
              <a:effectLst/>
              <a:uLnTx/>
              <a:uFillTx/>
              <a:latin typeface="Segoe UI"/>
              <a:ea typeface="+mn-ea"/>
              <a:cs typeface="+mn-cs"/>
            </a:endParaRPr>
          </a:p>
        </p:txBody>
      </p:sp>
      <p:grpSp>
        <p:nvGrpSpPr>
          <p:cNvPr id="37" name="Group 36"/>
          <p:cNvGrpSpPr/>
          <p:nvPr/>
        </p:nvGrpSpPr>
        <p:grpSpPr>
          <a:xfrm>
            <a:off x="9381202" y="2638546"/>
            <a:ext cx="479358" cy="952366"/>
            <a:chOff x="8550600" y="2561828"/>
            <a:chExt cx="479358" cy="952366"/>
          </a:xfrm>
        </p:grpSpPr>
        <p:sp>
          <p:nvSpPr>
            <p:cNvPr id="38" name="Freeform 11"/>
            <p:cNvSpPr>
              <a:spLocks/>
            </p:cNvSpPr>
            <p:nvPr/>
          </p:nvSpPr>
          <p:spPr bwMode="auto">
            <a:xfrm>
              <a:off x="8704566" y="2882458"/>
              <a:ext cx="166664" cy="631736"/>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 name="Freeform 12"/>
            <p:cNvSpPr>
              <a:spLocks/>
            </p:cNvSpPr>
            <p:nvPr/>
          </p:nvSpPr>
          <p:spPr bwMode="auto">
            <a:xfrm>
              <a:off x="8704566" y="3258641"/>
              <a:ext cx="161902" cy="25555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 name="Freeform 13"/>
            <p:cNvSpPr>
              <a:spLocks/>
            </p:cNvSpPr>
            <p:nvPr/>
          </p:nvSpPr>
          <p:spPr bwMode="auto">
            <a:xfrm>
              <a:off x="8550600" y="2561828"/>
              <a:ext cx="479358" cy="40634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 name="Oval 16"/>
            <p:cNvSpPr>
              <a:spLocks noChangeArrowheads="1"/>
            </p:cNvSpPr>
            <p:nvPr/>
          </p:nvSpPr>
          <p:spPr bwMode="auto">
            <a:xfrm>
              <a:off x="8707741" y="2649129"/>
              <a:ext cx="163490" cy="16349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42" name="Group 41"/>
          <p:cNvGrpSpPr/>
          <p:nvPr/>
        </p:nvGrpSpPr>
        <p:grpSpPr>
          <a:xfrm>
            <a:off x="10911662" y="2638546"/>
            <a:ext cx="479358" cy="952366"/>
            <a:chOff x="8550600" y="2561828"/>
            <a:chExt cx="479358" cy="952366"/>
          </a:xfrm>
        </p:grpSpPr>
        <p:sp>
          <p:nvSpPr>
            <p:cNvPr id="43" name="Freeform 11"/>
            <p:cNvSpPr>
              <a:spLocks/>
            </p:cNvSpPr>
            <p:nvPr/>
          </p:nvSpPr>
          <p:spPr bwMode="auto">
            <a:xfrm>
              <a:off x="8704566" y="2882458"/>
              <a:ext cx="166664" cy="631736"/>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 name="Freeform 12"/>
            <p:cNvSpPr>
              <a:spLocks/>
            </p:cNvSpPr>
            <p:nvPr/>
          </p:nvSpPr>
          <p:spPr bwMode="auto">
            <a:xfrm>
              <a:off x="8704566" y="3258641"/>
              <a:ext cx="161902" cy="25555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 name="Freeform 13"/>
            <p:cNvSpPr>
              <a:spLocks/>
            </p:cNvSpPr>
            <p:nvPr/>
          </p:nvSpPr>
          <p:spPr bwMode="auto">
            <a:xfrm>
              <a:off x="8550600" y="2561828"/>
              <a:ext cx="479358" cy="40634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 name="Oval 16"/>
            <p:cNvSpPr>
              <a:spLocks noChangeArrowheads="1"/>
            </p:cNvSpPr>
            <p:nvPr/>
          </p:nvSpPr>
          <p:spPr bwMode="auto">
            <a:xfrm>
              <a:off x="8707741" y="2649129"/>
              <a:ext cx="163490" cy="16349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pic>
        <p:nvPicPr>
          <p:cNvPr id="8" name="Picture 10" descr="http://devopscube.com/wp-content/uploads/2015/01/SWAR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7821" y="3450538"/>
            <a:ext cx="1367040" cy="113827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4"/>
          <a:stretch>
            <a:fillRect/>
          </a:stretch>
        </p:blipFill>
        <p:spPr>
          <a:xfrm>
            <a:off x="8991172" y="3426510"/>
            <a:ext cx="1186334" cy="1186334"/>
          </a:xfrm>
          <a:prstGeom prst="rect">
            <a:avLst/>
          </a:prstGeom>
        </p:spPr>
      </p:pic>
      <p:grpSp>
        <p:nvGrpSpPr>
          <p:cNvPr id="3" name="Group 2"/>
          <p:cNvGrpSpPr/>
          <p:nvPr/>
        </p:nvGrpSpPr>
        <p:grpSpPr>
          <a:xfrm>
            <a:off x="7505876" y="3499762"/>
            <a:ext cx="1040940" cy="1039830"/>
            <a:chOff x="7658863" y="3499762"/>
            <a:chExt cx="1040940" cy="1039830"/>
          </a:xfrm>
        </p:grpSpPr>
        <p:sp>
          <p:nvSpPr>
            <p:cNvPr id="17" name="Oval 14"/>
            <p:cNvSpPr>
              <a:spLocks noChangeArrowheads="1"/>
            </p:cNvSpPr>
            <p:nvPr/>
          </p:nvSpPr>
          <p:spPr bwMode="auto">
            <a:xfrm>
              <a:off x="7658863" y="3499762"/>
              <a:ext cx="1040940" cy="10398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36" name="Picture 35"/>
            <p:cNvPicPr>
              <a:picLocks noChangeAspect="1"/>
            </p:cNvPicPr>
            <p:nvPr/>
          </p:nvPicPr>
          <p:blipFill>
            <a:blip r:embed="rId5"/>
            <a:stretch>
              <a:fillRect/>
            </a:stretch>
          </p:blipFill>
          <p:spPr>
            <a:xfrm>
              <a:off x="7796791" y="3751023"/>
              <a:ext cx="753809" cy="579955"/>
            </a:xfrm>
            <a:prstGeom prst="rect">
              <a:avLst/>
            </a:prstGeom>
          </p:spPr>
        </p:pic>
      </p:grpSp>
      <p:sp>
        <p:nvSpPr>
          <p:cNvPr id="47" name="Rectangle 46"/>
          <p:cNvSpPr/>
          <p:nvPr/>
        </p:nvSpPr>
        <p:spPr>
          <a:xfrm>
            <a:off x="8720160" y="4553455"/>
            <a:ext cx="1762021" cy="461665"/>
          </a:xfrm>
          <a:prstGeom prst="rect">
            <a:avLst/>
          </a:prstGeom>
        </p:spPr>
        <p:txBody>
          <a:bodyPr wrap="none">
            <a:sp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err="1">
                <a:ln>
                  <a:noFill/>
                </a:ln>
                <a:solidFill>
                  <a:srgbClr val="F1F1F1"/>
                </a:solidFill>
                <a:effectLst/>
                <a:uLnTx/>
                <a:uFillTx/>
                <a:latin typeface="Segoe UI Semibold" panose="020B0702040204020203" pitchFamily="34" charset="0"/>
                <a:ea typeface="+mn-ea"/>
                <a:cs typeface="Segoe UI Semibold" panose="020B0702040204020203" pitchFamily="34" charset="0"/>
              </a:rPr>
              <a:t>Kubernates</a:t>
            </a:r>
            <a:endParaRPr kumimoji="0" lang="en-US" sz="2400" b="0" i="0" u="none" strike="noStrike" kern="0" cap="none" spc="0" normalizeH="0" baseline="0" noProof="0">
              <a:ln>
                <a:noFill/>
              </a:ln>
              <a:solidFill>
                <a:srgbClr val="F1F1F1"/>
              </a:solidFill>
              <a:effectLst/>
              <a:uLnTx/>
              <a:uFillTx/>
              <a:latin typeface="Segoe UI"/>
              <a:ea typeface="+mn-ea"/>
              <a:cs typeface="+mn-cs"/>
            </a:endParaRPr>
          </a:p>
        </p:txBody>
      </p:sp>
    </p:spTree>
    <p:extLst>
      <p:ext uri="{BB962C8B-B14F-4D97-AF65-F5344CB8AC3E}">
        <p14:creationId xmlns:p14="http://schemas.microsoft.com/office/powerpoint/2010/main" val="2181560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8.45034E-7 -1.53881E-6 L -0.05285 -1.53881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1.65683E-6 L -0.05284 1.65683E-6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7557" y="0"/>
            <a:ext cx="4536504" cy="6994525"/>
          </a:xfrm>
          <a:prstGeom prst="rect">
            <a:avLst/>
          </a:prstGeom>
          <a:noFill/>
        </p:spPr>
        <p:txBody>
          <a:bodyPr wrap="none" lIns="0" tIns="0" rIns="0" bIns="0" rtlCol="0">
            <a:noAutofit/>
          </a:bodyPr>
          <a:lstStyle/>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Azure Network Watcher</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Azure Monitor</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Azure resource health</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Azure Advisor</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SQL Data Warehouse seamless integration with Azure Data Lake Store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External file format support for UTF-16LE encoded files in SQL Data Warehouse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PolyBase</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row width limit increased in SQL Data Warehouse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Preview: Azure Functions Open API (Swagger) support</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Traffic Manager available only in the Azure portal from April 3</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DevTest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Labs: Export lab VM usage data for reporting</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Web Application Firewall</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API Management available only in the Azure portal from April 3</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DevTest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Labs: Managed Disks supported in new labs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DevTest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Labs available in Korea South and Korea Central</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DocumentDB</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supports aggregate functions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Create a WordPress application by using Web Apps on Linux</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Multiple IP addresses per network interface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Instant recovery of files from Azure Linux VM backups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Azure SQL Data Warehouse in 4 additional regions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DevTest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Labs: Create multiple identical VMs at once from Azure portal</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L-Series storage-optimized virtual machines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SELECT..INTO comes to Azure SQL Data Warehouse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DocumentDB</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with API for MongoDB</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Managed node can support Hybrid Runbook Worker and Update Management simultaneously</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MySQL in-app feature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Data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Catalog</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is ISO, CSA STAR, HIPAA, EU Model Clauses compliant</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Export your App Service certificate to any Azure service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DevTest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Labs: Claim a random virtual machine through a single click</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Instant file recovery from the cloud by using Azure Backup</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WebJobs</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SDK 2.0 released</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New T-SQL string functions in Azure SQL Database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Stack TP3</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Azure HDInsight 3.6 with Apache Spark 2.1</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Loading files from Azure Blob storage into Azure SQL Database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Azure Functions Proxies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Azure Network Watcher</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Cross-subscription virtual network peering</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Ruby support is available on Web Apps on Linux</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Site Recovery available in five new regions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Azure Managed Disks and large scale sets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Import support for signed DSC node configurations in Automation</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Multiple IP addresses per NIC</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Introducing Microsoft Azure IP Advantage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Welcome Azure Functions to the South India region</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Enhanced Automated Backup for SQL Server 2016 in Azure Virtual Machines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Announcing the new Azure Marketplace experience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AD Domain Services is available in new regions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invoices emailed directly to your inbox</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StorSimple</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Virtual Device Series transitioning to the new Azure portal</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Connect to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DocumentDB</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by using BI analytics tools with the ODBC driver</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DevTest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Labs: Set expiration date for new VMs from Azure portal</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Get early access to the newest Azure portal features</a:t>
            </a:r>
          </a:p>
        </p:txBody>
      </p:sp>
      <p:sp>
        <p:nvSpPr>
          <p:cNvPr id="10" name="TextBox 9"/>
          <p:cNvSpPr txBox="1"/>
          <p:nvPr/>
        </p:nvSpPr>
        <p:spPr>
          <a:xfrm>
            <a:off x="3769965" y="0"/>
            <a:ext cx="4536504" cy="6994525"/>
          </a:xfrm>
          <a:prstGeom prst="rect">
            <a:avLst/>
          </a:prstGeom>
          <a:noFill/>
        </p:spPr>
        <p:txBody>
          <a:bodyPr wrap="none" lIns="0" tIns="0" rIns="0" bIns="0" rtlCol="0">
            <a:noAutofit/>
          </a:bodyPr>
          <a:lstStyle/>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DevTest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Labs: Share a public IP address across lab VMs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Interactive query experience for SQL data warehouses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Mobile Apps iOS SDK v3.3.0 released</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Parse Server on Azure App Service updated</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Interactive query experience for SQL databases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SQL Data Warehouse: Secondary indexes on column store now available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Storage Data Movement Library 0.5.0 release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Standard streaming endpoints and Azure Content Delivery Network integration</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Backup availability with Resource Manager in Azure Government</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Site Recovery availability with Resource Manager in Azure Government</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String and binary columns in clustered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columnstore</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indexes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New T-SQL language features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New Japanese collations are available in Azure SQL Database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VNet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peering</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Larger block blobs in Azure Storage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DevTest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Labs available in UK South and UK West</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Enterprise Integration Pack for Logic Apps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Logic Apps available in India and West US 2/West Central US regions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SQL Data Warehouse: Enhanced loading, monitoring, and troubleshooting experience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Verizon geo-filtering migration</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DevTest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Labs: Set auto-shutdown for a single lab VM</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DocumentDB</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Change Feed support</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DevTest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Labs: Create claimable lab VMs in a pool</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IoT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Gateway SDK</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Package Management extension for Visual Studio Team Services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IoT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Hub device management</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Query Store is turned on by default for Azure SQL Database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Mobile Apps SDKs for Apache Cordova and JavaScript</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Back up Azure VMs directly from the VM blade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New API version and .NET SDK for Azure Search</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Application Insights: Telemetry data will require HTTPS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Custom reports for Verizon Standard and Premium profiles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Backup security capabilities for protecting cloud backups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Set auto-shutdown for VMs created through Resource Manager</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Application Insights: General availability in additional regions and resource location update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DevTest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Labs: Create multiple-VM environments with Resource Manager templates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DocumentDB</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Paper about the TCO of running a NoSQL database is available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DocumentDB</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.NET Core Preview SDK available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Free local development with the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DocumentDB</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Emulator</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New generation of A-series instances for Azure Virtual Machines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URL Authorization Rules in App Service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Azure Functions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R Server on HDInsight</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G-series for Azure Cloud Services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New App Service MVA course now available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DocumentDB</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Available in West Central US and West US 2</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Backup support for encrypted Azure VMs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In-Memory OLTP in Azure SQL Database Premium</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Azure API Management SOAP pass-through</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DocumentDB</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New quick-start apps in the Azure portal</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Azure cool blob storage in additional regions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Functions portal and host improvements</a:t>
            </a:r>
          </a:p>
        </p:txBody>
      </p:sp>
      <p:sp>
        <p:nvSpPr>
          <p:cNvPr id="3" name="Title 2"/>
          <p:cNvSpPr>
            <a:spLocks noGrp="1"/>
          </p:cNvSpPr>
          <p:nvPr>
            <p:ph type="title"/>
          </p:nvPr>
        </p:nvSpPr>
        <p:spPr/>
        <p:txBody>
          <a:bodyPr/>
          <a:lstStyle/>
          <a:p>
            <a:r>
              <a:rPr lang="en-GB" b="1" dirty="0">
                <a:latin typeface="+mn-lt"/>
              </a:rPr>
              <a:t>Last 6 months….</a:t>
            </a:r>
          </a:p>
        </p:txBody>
      </p:sp>
      <p:sp>
        <p:nvSpPr>
          <p:cNvPr id="11" name="TextBox 10"/>
          <p:cNvSpPr txBox="1"/>
          <p:nvPr/>
        </p:nvSpPr>
        <p:spPr>
          <a:xfrm>
            <a:off x="8129386" y="0"/>
            <a:ext cx="4374201" cy="6963395"/>
          </a:xfrm>
          <a:prstGeom prst="rect">
            <a:avLst/>
          </a:prstGeom>
          <a:noFill/>
        </p:spPr>
        <p:txBody>
          <a:bodyPr wrap="none" lIns="0" tIns="0" rIns="0" bIns="0" rtlCol="0">
            <a:noAutofit/>
          </a:bodyPr>
          <a:lstStyle/>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DocumentDB</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Expanded geospatial support, including automatic indexing of Polygon and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LineString</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objects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DocumentDB</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supports IP-based access controls for restricting database access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Akamai Standard supports geo-filtering</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DocumentDB</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Azure portal updates: New metrics blade and improved collection management</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App Service Companion preview available for iOS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Error handling added to Automation graphical runbooks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Update: Automation Graphical Authoring SDK</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Improving Azure App Service Node.js and PHP developer experience with Linux support</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UltraPerformance</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Gateway tier for Azure ExpressRoute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Four integrated services for Microsoft Operations Management Suite now available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SOAP pass-through support for Azure API Management</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API Management service update: October 12, 2016</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Scheduler updates HTTP/HTTPS job timeout</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Mobile Apps .NET SDK 3.0.2 released</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Temporal tables in Azure SQL Database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App Service Companion preview</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Linux support in Azure App Service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DevTest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Labs: Manage your data disks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DocumentDB</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Python SDK 2.0.0 supports Python 3</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DevTest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Labs: Easier troubleshooting of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artifact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installation</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Support for new VM sizes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Go faster with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DocumentDB</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.NET SDK 1.10.0</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H-Series instances for Azure Virtual Machines now available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Generally available: Azure Disk Encryption for Windows and Linux for Standard and Premium IaaS virtual machines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Generally available: Storage Service Encryption for Azure Storage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Generally available: Azure Premium Storage in an additional region</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Improved automatic tuning boosts Azure SQL Database performance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Key Vault Certificates helps simplify and automate tasks for SSL/TLS certificates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Security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Center</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enhancements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Microsoft Operations Management Suite releases Update Management</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VNet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peering</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Application Gateway web application firewall</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Service Fabric for Windows Server</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Azure Service Fabric for Linux</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IPv6 for Azure VMs available in most regions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Accelerated Networking is in preview</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Azure DNS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Large instances of SAP HANA on Azure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Backup policy management for Azure VM backup in a Recovery Services vault</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Service Fabric SDK and Runtime for version 5.2 released</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AD Application Proxy new connector version</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Mobile Apps: Supporting IPv6 and the Apple submission process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Announcing the Azure API Management roadmap</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API Management service update: September 14, 2016</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PHP runtime version updates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Event Hubs Archive in public preview</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PowerShell 1.7: Hotfix for breaking changes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Microsoft Operations Management Suite Docker container monitoring</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Scheduler available in United Kingdom</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API Management service update: September 6, 2016</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UK geography and two new Azure regions</a:t>
            </a:r>
          </a:p>
        </p:txBody>
      </p:sp>
      <p:sp>
        <p:nvSpPr>
          <p:cNvPr id="4" name="Text Placeholder 3"/>
          <p:cNvSpPr>
            <a:spLocks noGrp="1"/>
          </p:cNvSpPr>
          <p:nvPr>
            <p:ph type="body" sz="quarter" idx="10"/>
          </p:nvPr>
        </p:nvSpPr>
        <p:spPr>
          <a:xfrm>
            <a:off x="3229905" y="2835366"/>
            <a:ext cx="5616624" cy="1292662"/>
          </a:xfrm>
          <a:solidFill>
            <a:srgbClr val="0078D7"/>
          </a:solidFill>
        </p:spPr>
        <p:txBody>
          <a:bodyPr/>
          <a:lstStyle/>
          <a:p>
            <a:pPr marL="0" indent="0">
              <a:buNone/>
            </a:pPr>
            <a:r>
              <a:rPr lang="en-GB" b="1" dirty="0">
                <a:solidFill>
                  <a:schemeClr val="bg1"/>
                </a:solidFill>
                <a:latin typeface="+mn-lt"/>
              </a:rPr>
              <a:t>Over 160 updates </a:t>
            </a:r>
          </a:p>
          <a:p>
            <a:pPr marL="0" indent="0">
              <a:buNone/>
            </a:pPr>
            <a:r>
              <a:rPr lang="en-GB" b="1" dirty="0">
                <a:solidFill>
                  <a:schemeClr val="bg1"/>
                </a:solidFill>
                <a:latin typeface="+mn-lt"/>
              </a:rPr>
              <a:t>35 services moved to GA</a:t>
            </a:r>
          </a:p>
        </p:txBody>
      </p:sp>
    </p:spTree>
    <p:extLst>
      <p:ext uri="{BB962C8B-B14F-4D97-AF65-F5344CB8AC3E}">
        <p14:creationId xmlns:p14="http://schemas.microsoft.com/office/powerpoint/2010/main" val="40889344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anim calcmode="lin" valueType="num">
                                      <p:cBhvr>
                                        <p:cTn id="8" dur="500" fill="hold"/>
                                        <p:tgtEl>
                                          <p:spTgt spid="4">
                                            <p:bg/>
                                          </p:spTgt>
                                        </p:tgtEl>
                                        <p:attrNameLst>
                                          <p:attrName>ppt_x</p:attrName>
                                        </p:attrNameLst>
                                      </p:cBhvr>
                                      <p:tavLst>
                                        <p:tav tm="0">
                                          <p:val>
                                            <p:strVal val="#ppt_x"/>
                                          </p:val>
                                        </p:tav>
                                        <p:tav tm="100000">
                                          <p:val>
                                            <p:strVal val="#ppt_x"/>
                                          </p:val>
                                        </p:tav>
                                      </p:tavLst>
                                    </p:anim>
                                    <p:anim calcmode="lin" valueType="num">
                                      <p:cBhvr>
                                        <p:cTn id="9" dur="500" fill="hold"/>
                                        <p:tgtEl>
                                          <p:spTgt spid="4">
                                            <p:bg/>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500"/>
                                        <p:tgtEl>
                                          <p:spTgt spid="4">
                                            <p:txEl>
                                              <p:pRg st="0" end="0"/>
                                            </p:txEl>
                                          </p:spTgt>
                                        </p:tgtEl>
                                      </p:cBhvr>
                                    </p:animEffect>
                                    <p:anim calcmode="lin" valueType="num">
                                      <p:cBhvr>
                                        <p:cTn id="14"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500"/>
                                        <p:tgtEl>
                                          <p:spTgt spid="4">
                                            <p:txEl>
                                              <p:pRg st="1" end="1"/>
                                            </p:txEl>
                                          </p:spTgt>
                                        </p:tgtEl>
                                      </p:cBhvr>
                                    </p:animEffect>
                                    <p:anim calcmode="lin" valueType="num">
                                      <p:cBhvr>
                                        <p:cTn id="20"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48930" y="-1053986"/>
            <a:ext cx="12851617" cy="8125993"/>
            <a:chOff x="-250765" y="-1055274"/>
            <a:chExt cx="12855263" cy="8128295"/>
          </a:xfrm>
        </p:grpSpPr>
        <p:sp>
          <p:nvSpPr>
            <p:cNvPr id="76" name="Rectangle 75"/>
            <p:cNvSpPr/>
            <p:nvPr/>
          </p:nvSpPr>
          <p:spPr bwMode="auto">
            <a:xfrm>
              <a:off x="602" y="-1055274"/>
              <a:ext cx="12436475" cy="7073174"/>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04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78" name="Rectangle 77"/>
            <p:cNvSpPr/>
            <p:nvPr/>
          </p:nvSpPr>
          <p:spPr bwMode="auto">
            <a:xfrm>
              <a:off x="127875" y="92314"/>
              <a:ext cx="12115666" cy="471692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398" b="1" i="0" u="none" strike="noStrike" kern="0" cap="none" spc="0" normalizeH="0" baseline="0" noProof="0" dirty="0">
                  <a:ln>
                    <a:noFill/>
                  </a:ln>
                  <a:solidFill>
                    <a:srgbClr val="00BCF2">
                      <a:lumMod val="60000"/>
                      <a:lumOff val="40000"/>
                    </a:srgbClr>
                  </a:solidFill>
                  <a:effectLst/>
                  <a:uLnTx/>
                  <a:uFillTx/>
                  <a:latin typeface="Segoe UI"/>
                  <a:ea typeface="Segoe UI" pitchFamily="34" charset="0"/>
                  <a:cs typeface="Segoe UI" pitchFamily="34" charset="0"/>
                </a:rPr>
                <a:t>Platform Services</a:t>
              </a:r>
            </a:p>
          </p:txBody>
        </p:sp>
        <p:sp>
          <p:nvSpPr>
            <p:cNvPr id="87" name="Rectangle 86"/>
            <p:cNvSpPr/>
            <p:nvPr/>
          </p:nvSpPr>
          <p:spPr bwMode="auto">
            <a:xfrm>
              <a:off x="602" y="4589960"/>
              <a:ext cx="12436475" cy="2420721"/>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91414"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398" b="1" i="0" u="none" strike="noStrike" kern="0" cap="none" spc="0" normalizeH="0" baseline="0" noProof="0" dirty="0">
                  <a:ln>
                    <a:noFill/>
                  </a:ln>
                  <a:solidFill>
                    <a:srgbClr val="00BCF2">
                      <a:lumMod val="60000"/>
                      <a:lumOff val="40000"/>
                    </a:srgbClr>
                  </a:solidFill>
                  <a:effectLst/>
                  <a:uLnTx/>
                  <a:uFillTx/>
                  <a:latin typeface="Segoe UI"/>
                  <a:ea typeface="Segoe UI" pitchFamily="34" charset="0"/>
                  <a:cs typeface="Segoe UI" pitchFamily="34" charset="0"/>
                </a:rPr>
                <a:t>Infrastructure Services</a:t>
              </a:r>
            </a:p>
          </p:txBody>
        </p:sp>
        <p:sp>
          <p:nvSpPr>
            <p:cNvPr id="31" name="Rectangle 30"/>
            <p:cNvSpPr/>
            <p:nvPr/>
          </p:nvSpPr>
          <p:spPr bwMode="auto">
            <a:xfrm>
              <a:off x="127875" y="4930870"/>
              <a:ext cx="2629171" cy="78939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14" tIns="45706" rIns="9141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a:t>
              </a:r>
            </a:p>
          </p:txBody>
        </p:sp>
        <p:sp>
          <p:nvSpPr>
            <p:cNvPr id="32" name="Rectangle 31"/>
            <p:cNvSpPr/>
            <p:nvPr/>
          </p:nvSpPr>
          <p:spPr bwMode="auto">
            <a:xfrm>
              <a:off x="2938263" y="4930870"/>
              <a:ext cx="2892122"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14" tIns="45706" rIns="9141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sp>
          <p:nvSpPr>
            <p:cNvPr id="56" name="Rectangle 55"/>
            <p:cNvSpPr/>
            <p:nvPr/>
          </p:nvSpPr>
          <p:spPr bwMode="auto">
            <a:xfrm>
              <a:off x="-142611" y="5849407"/>
              <a:ext cx="12641920" cy="1097416"/>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91414"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3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Datacenter Infrastructure (</a:t>
              </a:r>
              <a:r>
                <a:rPr lang="en-US" sz="1398" b="1" kern="0" dirty="0">
                  <a:gradFill>
                    <a:gsLst>
                      <a:gs pos="0">
                        <a:srgbClr val="FFFFFF"/>
                      </a:gs>
                      <a:gs pos="100000">
                        <a:srgbClr val="FFFFFF"/>
                      </a:gs>
                    </a:gsLst>
                    <a:lin ang="5400000" scaled="0"/>
                  </a:gradFill>
                  <a:latin typeface="Segoe UI"/>
                  <a:ea typeface="Segoe UI" pitchFamily="34" charset="0"/>
                  <a:cs typeface="Segoe UI" pitchFamily="34" charset="0"/>
                </a:rPr>
                <a:t>40</a:t>
              </a:r>
              <a:r>
                <a:rPr kumimoji="0" lang="en-US" sz="13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Regions, 100+ datacenters)</a:t>
              </a:r>
            </a:p>
          </p:txBody>
        </p:sp>
        <p:pic>
          <p:nvPicPr>
            <p:cNvPr id="3" name="Picture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359853" y="6292731"/>
              <a:ext cx="780290" cy="780290"/>
            </a:xfrm>
            <a:prstGeom prst="rect">
              <a:avLst/>
            </a:prstGeom>
          </p:spPr>
        </p:pic>
        <p:pic>
          <p:nvPicPr>
            <p:cNvPr id="45" name="Picture 4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165162" y="6292731"/>
              <a:ext cx="780290" cy="780290"/>
            </a:xfrm>
            <a:prstGeom prst="rect">
              <a:avLst/>
            </a:prstGeom>
          </p:spPr>
        </p:pic>
        <p:pic>
          <p:nvPicPr>
            <p:cNvPr id="46" name="Picture 4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970471" y="6292731"/>
              <a:ext cx="780290" cy="780290"/>
            </a:xfrm>
            <a:prstGeom prst="rect">
              <a:avLst/>
            </a:prstGeom>
          </p:spPr>
        </p:pic>
        <p:pic>
          <p:nvPicPr>
            <p:cNvPr id="47" name="Picture 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71118" y="6292731"/>
              <a:ext cx="780290" cy="780290"/>
            </a:xfrm>
            <a:prstGeom prst="rect">
              <a:avLst/>
            </a:prstGeom>
          </p:spPr>
        </p:pic>
        <p:pic>
          <p:nvPicPr>
            <p:cNvPr id="48" name="Picture 4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576427" y="6292731"/>
              <a:ext cx="780290" cy="780290"/>
            </a:xfrm>
            <a:prstGeom prst="rect">
              <a:avLst/>
            </a:prstGeom>
          </p:spPr>
        </p:pic>
        <p:pic>
          <p:nvPicPr>
            <p:cNvPr id="49" name="Picture 4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381736" y="6292731"/>
              <a:ext cx="780290" cy="780290"/>
            </a:xfrm>
            <a:prstGeom prst="rect">
              <a:avLst/>
            </a:prstGeom>
          </p:spPr>
        </p:pic>
        <p:pic>
          <p:nvPicPr>
            <p:cNvPr id="50" name="Picture 4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187045" y="6292731"/>
              <a:ext cx="780290" cy="780290"/>
            </a:xfrm>
            <a:prstGeom prst="rect">
              <a:avLst/>
            </a:prstGeom>
          </p:spPr>
        </p:pic>
        <p:pic>
          <p:nvPicPr>
            <p:cNvPr id="51" name="Picture 5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992354" y="6292731"/>
              <a:ext cx="780290" cy="780290"/>
            </a:xfrm>
            <a:prstGeom prst="rect">
              <a:avLst/>
            </a:prstGeom>
          </p:spPr>
        </p:pic>
        <p:pic>
          <p:nvPicPr>
            <p:cNvPr id="52" name="Picture 5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797663" y="6292731"/>
              <a:ext cx="780290" cy="780290"/>
            </a:xfrm>
            <a:prstGeom prst="rect">
              <a:avLst/>
            </a:prstGeom>
          </p:spPr>
        </p:pic>
        <p:pic>
          <p:nvPicPr>
            <p:cNvPr id="53" name="Picture 5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602972" y="6292731"/>
              <a:ext cx="780290" cy="780290"/>
            </a:xfrm>
            <a:prstGeom prst="rect">
              <a:avLst/>
            </a:prstGeom>
          </p:spPr>
        </p:pic>
        <p:pic>
          <p:nvPicPr>
            <p:cNvPr id="54" name="Picture 5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408281" y="6292731"/>
              <a:ext cx="780290" cy="780290"/>
            </a:xfrm>
            <a:prstGeom prst="rect">
              <a:avLst/>
            </a:prstGeom>
          </p:spPr>
        </p:pic>
        <p:pic>
          <p:nvPicPr>
            <p:cNvPr id="55" name="Picture 5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13590" y="6292731"/>
              <a:ext cx="780290" cy="780290"/>
            </a:xfrm>
            <a:prstGeom prst="rect">
              <a:avLst/>
            </a:prstGeom>
          </p:spPr>
        </p:pic>
        <p:pic>
          <p:nvPicPr>
            <p:cNvPr id="57" name="Picture 5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018899" y="6292731"/>
              <a:ext cx="780290" cy="780290"/>
            </a:xfrm>
            <a:prstGeom prst="rect">
              <a:avLst/>
            </a:prstGeom>
          </p:spPr>
        </p:pic>
        <p:pic>
          <p:nvPicPr>
            <p:cNvPr id="58" name="Picture 5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824208" y="6292731"/>
              <a:ext cx="780290" cy="780290"/>
            </a:xfrm>
            <a:prstGeom prst="rect">
              <a:avLst/>
            </a:prstGeom>
          </p:spPr>
        </p:pic>
        <p:pic>
          <p:nvPicPr>
            <p:cNvPr id="59" name="Picture 5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50765" y="6292731"/>
              <a:ext cx="780290" cy="780290"/>
            </a:xfrm>
            <a:prstGeom prst="rect">
              <a:avLst/>
            </a:prstGeom>
          </p:spPr>
        </p:pic>
        <p:pic>
          <p:nvPicPr>
            <p:cNvPr id="60" name="Picture 5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54544" y="6292731"/>
              <a:ext cx="780290" cy="780290"/>
            </a:xfrm>
            <a:prstGeom prst="rect">
              <a:avLst/>
            </a:prstGeom>
          </p:spPr>
        </p:pic>
        <p:sp>
          <p:nvSpPr>
            <p:cNvPr id="41" name="Rectangle 40"/>
            <p:cNvSpPr/>
            <p:nvPr/>
          </p:nvSpPr>
          <p:spPr bwMode="auto">
            <a:xfrm>
              <a:off x="4422464" y="532204"/>
              <a:ext cx="2193137" cy="21849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Platform</a:t>
              </a:r>
            </a:p>
          </p:txBody>
        </p:sp>
        <p:grpSp>
          <p:nvGrpSpPr>
            <p:cNvPr id="137" name="Group 136"/>
            <p:cNvGrpSpPr/>
            <p:nvPr/>
          </p:nvGrpSpPr>
          <p:grpSpPr>
            <a:xfrm>
              <a:off x="4739024" y="997300"/>
              <a:ext cx="1008546" cy="316962"/>
              <a:chOff x="5761623" y="1995828"/>
              <a:chExt cx="1008546" cy="316962"/>
            </a:xfrm>
          </p:grpSpPr>
          <p:sp>
            <p:nvSpPr>
              <p:cNvPr id="151" name="TextBox 150"/>
              <p:cNvSpPr txBox="1"/>
              <p:nvPr/>
            </p:nvSpPr>
            <p:spPr>
              <a:xfrm>
                <a:off x="6111013" y="2011684"/>
                <a:ext cx="659156" cy="30110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Web</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a:p>
                <a:pPr marL="0" marR="0" lvl="0" indent="0" algn="l" defTabSz="931959" rtl="0" eaLnBrk="0" fontAlgn="base" latinLnBrk="0" hangingPunct="0">
                  <a:lnSpc>
                    <a:spcPts val="816"/>
                  </a:lnSpc>
                  <a:spcBef>
                    <a:spcPct val="0"/>
                  </a:spcBef>
                  <a:spcAft>
                    <a:spcPct val="0"/>
                  </a:spcAft>
                  <a:buClrTx/>
                  <a:buSzTx/>
                  <a:buFontTx/>
                  <a:buNone/>
                  <a:tabLst/>
                  <a:defRPr/>
                </a:pP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52" name="Picture 15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761623" y="1995828"/>
                <a:ext cx="286784" cy="286785"/>
              </a:xfrm>
              <a:prstGeom prst="rect">
                <a:avLst/>
              </a:prstGeom>
            </p:spPr>
          </p:pic>
        </p:grpSp>
        <p:grpSp>
          <p:nvGrpSpPr>
            <p:cNvPr id="138" name="Group 137"/>
            <p:cNvGrpSpPr/>
            <p:nvPr/>
          </p:nvGrpSpPr>
          <p:grpSpPr>
            <a:xfrm>
              <a:off x="5600417" y="993142"/>
              <a:ext cx="1016034" cy="291093"/>
              <a:chOff x="6623016" y="1991670"/>
              <a:chExt cx="1016034" cy="291093"/>
            </a:xfrm>
          </p:grpSpPr>
          <p:sp>
            <p:nvSpPr>
              <p:cNvPr id="153" name="TextBox 152"/>
              <p:cNvSpPr txBox="1"/>
              <p:nvPr/>
            </p:nvSpPr>
            <p:spPr>
              <a:xfrm>
                <a:off x="6979894" y="2017974"/>
                <a:ext cx="659156" cy="26163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623016" y="1991670"/>
                <a:ext cx="291092" cy="291093"/>
              </a:xfrm>
              <a:prstGeom prst="rect">
                <a:avLst/>
              </a:prstGeom>
            </p:spPr>
          </p:pic>
        </p:grpSp>
        <p:grpSp>
          <p:nvGrpSpPr>
            <p:cNvPr id="139" name="Group 138"/>
            <p:cNvGrpSpPr/>
            <p:nvPr/>
          </p:nvGrpSpPr>
          <p:grpSpPr>
            <a:xfrm>
              <a:off x="4736500" y="1504130"/>
              <a:ext cx="1018326" cy="294805"/>
              <a:chOff x="5759099" y="2502658"/>
              <a:chExt cx="1018326" cy="294805"/>
            </a:xfrm>
          </p:grpSpPr>
          <p:sp>
            <p:nvSpPr>
              <p:cNvPr id="157" name="TextBox 156"/>
              <p:cNvSpPr txBox="1"/>
              <p:nvPr/>
            </p:nvSpPr>
            <p:spPr>
              <a:xfrm>
                <a:off x="6118269" y="2522382"/>
                <a:ext cx="659156" cy="256602"/>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5759099" y="2502658"/>
                <a:ext cx="294804" cy="294805"/>
              </a:xfrm>
              <a:prstGeom prst="rect">
                <a:avLst/>
              </a:prstGeom>
            </p:spPr>
          </p:pic>
        </p:grpSp>
        <p:grpSp>
          <p:nvGrpSpPr>
            <p:cNvPr id="142" name="Group 141"/>
            <p:cNvGrpSpPr/>
            <p:nvPr/>
          </p:nvGrpSpPr>
          <p:grpSpPr>
            <a:xfrm>
              <a:off x="5608845" y="1974058"/>
              <a:ext cx="1003560" cy="301106"/>
              <a:chOff x="6631444" y="2972586"/>
              <a:chExt cx="1003560" cy="301106"/>
            </a:xfrm>
          </p:grpSpPr>
          <p:sp>
            <p:nvSpPr>
              <p:cNvPr id="161" name="TextBox 160"/>
              <p:cNvSpPr txBox="1"/>
              <p:nvPr/>
            </p:nvSpPr>
            <p:spPr>
              <a:xfrm>
                <a:off x="6975848" y="2972586"/>
                <a:ext cx="659156" cy="30110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Notification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631444" y="2981545"/>
                <a:ext cx="289263" cy="289263"/>
              </a:xfrm>
              <a:prstGeom prst="rect">
                <a:avLst/>
              </a:prstGeom>
            </p:spPr>
          </p:pic>
        </p:grpSp>
        <p:sp>
          <p:nvSpPr>
            <p:cNvPr id="71" name="Rectangle 70"/>
            <p:cNvSpPr/>
            <p:nvPr/>
          </p:nvSpPr>
          <p:spPr bwMode="auto">
            <a:xfrm>
              <a:off x="10439952" y="195306"/>
              <a:ext cx="1569938" cy="4606420"/>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Hybrid </a:t>
              </a:r>
              <a:r>
                <a:rPr kumimoji="0" lang="en-US" sz="1298"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Cloud</a:t>
              </a:r>
            </a:p>
          </p:txBody>
        </p:sp>
        <p:sp>
          <p:nvSpPr>
            <p:cNvPr id="206" name="TextBox 205"/>
            <p:cNvSpPr txBox="1"/>
            <p:nvPr/>
          </p:nvSpPr>
          <p:spPr>
            <a:xfrm>
              <a:off x="11045032" y="2310831"/>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10697472" y="2254415"/>
              <a:ext cx="296408" cy="296408"/>
            </a:xfrm>
            <a:prstGeom prst="rect">
              <a:avLst/>
            </a:prstGeom>
          </p:spPr>
        </p:pic>
        <p:sp>
          <p:nvSpPr>
            <p:cNvPr id="208" name="TextBox 207"/>
            <p:cNvSpPr txBox="1"/>
            <p:nvPr/>
          </p:nvSpPr>
          <p:spPr>
            <a:xfrm>
              <a:off x="11053641" y="4318866"/>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StorSimple</a:t>
              </a: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algn="l" defTabSz="931959" rtl="0" eaLnBrk="0" fontAlgn="base" latinLnBrk="0" hangingPunct="0">
                <a:lnSpc>
                  <a:spcPts val="816"/>
                </a:lnSpc>
                <a:spcBef>
                  <a:spcPct val="0"/>
                </a:spcBef>
                <a:spcAft>
                  <a:spcPct val="0"/>
                </a:spcAft>
                <a:buClrTx/>
                <a:buSzTx/>
                <a:buFontTx/>
                <a:buNone/>
                <a:tabLst/>
                <a:defRPr/>
              </a:pP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10707052" y="4288943"/>
              <a:ext cx="286828" cy="286828"/>
            </a:xfrm>
            <a:prstGeom prst="rect">
              <a:avLst/>
            </a:prstGeom>
          </p:spPr>
        </p:pic>
        <p:sp>
          <p:nvSpPr>
            <p:cNvPr id="210" name="TextBox 209"/>
            <p:cNvSpPr txBox="1"/>
            <p:nvPr/>
          </p:nvSpPr>
          <p:spPr>
            <a:xfrm>
              <a:off x="11060762" y="3828543"/>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Site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Recovery </a:t>
              </a:r>
            </a:p>
          </p:txBody>
        </p:sp>
        <p:pic>
          <p:nvPicPr>
            <p:cNvPr id="211" name="Picture 210" descr="Site Recovery.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10716639" y="3784086"/>
              <a:ext cx="285842" cy="285842"/>
            </a:xfrm>
            <a:prstGeom prst="rect">
              <a:avLst/>
            </a:prstGeom>
          </p:spPr>
        </p:pic>
        <p:sp>
          <p:nvSpPr>
            <p:cNvPr id="212" name="TextBox 211"/>
            <p:cNvSpPr txBox="1"/>
            <p:nvPr/>
          </p:nvSpPr>
          <p:spPr>
            <a:xfrm>
              <a:off x="11045517" y="3358602"/>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10707697" y="3338544"/>
              <a:ext cx="286753" cy="286753"/>
            </a:xfrm>
            <a:prstGeom prst="rect">
              <a:avLst/>
            </a:prstGeom>
          </p:spPr>
        </p:pic>
        <p:sp>
          <p:nvSpPr>
            <p:cNvPr id="33" name="Rectangle 32"/>
            <p:cNvSpPr/>
            <p:nvPr/>
          </p:nvSpPr>
          <p:spPr bwMode="auto">
            <a:xfrm>
              <a:off x="6011602" y="4930460"/>
              <a:ext cx="6291748"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14" tIns="45706" rIns="9141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Networking</a:t>
              </a:r>
            </a:p>
          </p:txBody>
        </p:sp>
        <p:sp>
          <p:nvSpPr>
            <p:cNvPr id="37" name="Rectangle 36"/>
            <p:cNvSpPr/>
            <p:nvPr/>
          </p:nvSpPr>
          <p:spPr bwMode="auto">
            <a:xfrm>
              <a:off x="6742874" y="532204"/>
              <a:ext cx="3539738" cy="133574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a:t>
              </a:r>
            </a:p>
          </p:txBody>
        </p:sp>
        <p:grpSp>
          <p:nvGrpSpPr>
            <p:cNvPr id="388" name="Group 387"/>
            <p:cNvGrpSpPr/>
            <p:nvPr/>
          </p:nvGrpSpPr>
          <p:grpSpPr>
            <a:xfrm>
              <a:off x="6923783" y="889774"/>
              <a:ext cx="962008" cy="324187"/>
              <a:chOff x="8470741" y="3254791"/>
              <a:chExt cx="962008" cy="324187"/>
            </a:xfrm>
          </p:grpSpPr>
          <p:sp>
            <p:nvSpPr>
              <p:cNvPr id="171" name="TextBox 170"/>
              <p:cNvSpPr txBox="1"/>
              <p:nvPr/>
            </p:nvSpPr>
            <p:spPr>
              <a:xfrm>
                <a:off x="8773593" y="3277873"/>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470741" y="3254791"/>
                <a:ext cx="296809" cy="296809"/>
              </a:xfrm>
              <a:prstGeom prst="rect">
                <a:avLst/>
              </a:prstGeom>
            </p:spPr>
          </p:pic>
        </p:grpSp>
        <p:grpSp>
          <p:nvGrpSpPr>
            <p:cNvPr id="390" name="Group 389"/>
            <p:cNvGrpSpPr/>
            <p:nvPr/>
          </p:nvGrpSpPr>
          <p:grpSpPr>
            <a:xfrm>
              <a:off x="9063660" y="907716"/>
              <a:ext cx="1403788" cy="303305"/>
              <a:chOff x="10610618" y="3272733"/>
              <a:chExt cx="1403788" cy="303305"/>
            </a:xfrm>
          </p:grpSpPr>
          <p:sp>
            <p:nvSpPr>
              <p:cNvPr id="173" name="TextBox 172"/>
              <p:cNvSpPr txBox="1"/>
              <p:nvPr/>
            </p:nvSpPr>
            <p:spPr>
              <a:xfrm>
                <a:off x="10610618" y="3272733"/>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Cosmos</a:t>
                </a:r>
                <a:b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DB</a:t>
                </a:r>
              </a:p>
            </p:txBody>
          </p:sp>
          <p:sp>
            <p:nvSpPr>
              <p:cNvPr id="249" name="TextBox 248">
                <a:extLst>
                  <a:ext uri="{FF2B5EF4-FFF2-40B4-BE49-F238E27FC236}">
                    <a16:creationId xmlns:a16="http://schemas.microsoft.com/office/drawing/2014/main" id="{D42FECC8-0D91-4CA3-9BEC-2A7E2BE6FC9A}"/>
                  </a:ext>
                </a:extLst>
              </p:cNvPr>
              <p:cNvSpPr txBox="1"/>
              <p:nvPr/>
            </p:nvSpPr>
            <p:spPr>
              <a:xfrm>
                <a:off x="11355250" y="3274933"/>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MySQL &amp;</a:t>
                </a:r>
              </a:p>
              <a:p>
                <a:pPr marL="0" marR="0" lvl="0" indent="0" algn="l" defTabSz="931959" rtl="0" eaLnBrk="0" fontAlgn="base" latinLnBrk="0" hangingPunct="0">
                  <a:lnSpc>
                    <a:spcPts val="816"/>
                  </a:lnSpc>
                  <a:spcBef>
                    <a:spcPct val="0"/>
                  </a:spcBef>
                  <a:spcAft>
                    <a:spcPct val="0"/>
                  </a:spcAft>
                  <a:buClrTx/>
                  <a:buSzTx/>
                  <a:buFontTx/>
                  <a:buNone/>
                  <a:tabLs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Postgres</a:t>
                </a: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grpSp>
        <p:grpSp>
          <p:nvGrpSpPr>
            <p:cNvPr id="391" name="Group 390"/>
            <p:cNvGrpSpPr/>
            <p:nvPr/>
          </p:nvGrpSpPr>
          <p:grpSpPr>
            <a:xfrm>
              <a:off x="8045777" y="1414488"/>
              <a:ext cx="1011763" cy="318839"/>
              <a:chOff x="9523064" y="3779505"/>
              <a:chExt cx="1011763" cy="318839"/>
            </a:xfrm>
          </p:grpSpPr>
          <p:sp>
            <p:nvSpPr>
              <p:cNvPr id="175" name="TextBox 174"/>
              <p:cNvSpPr txBox="1"/>
              <p:nvPr/>
            </p:nvSpPr>
            <p:spPr>
              <a:xfrm>
                <a:off x="9875671" y="3797239"/>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Redis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9523064" y="3779505"/>
                <a:ext cx="289282" cy="289282"/>
              </a:xfrm>
              <a:prstGeom prst="rect">
                <a:avLst/>
              </a:prstGeom>
            </p:spPr>
          </p:pic>
        </p:grpSp>
        <p:grpSp>
          <p:nvGrpSpPr>
            <p:cNvPr id="392" name="Group 391"/>
            <p:cNvGrpSpPr/>
            <p:nvPr/>
          </p:nvGrpSpPr>
          <p:grpSpPr>
            <a:xfrm>
              <a:off x="9559960" y="1410308"/>
              <a:ext cx="1011560" cy="324689"/>
              <a:chOff x="11106918" y="3775325"/>
              <a:chExt cx="1011560" cy="324689"/>
            </a:xfrm>
          </p:grpSpPr>
          <p:sp>
            <p:nvSpPr>
              <p:cNvPr id="177" name="TextBox 176"/>
              <p:cNvSpPr txBox="1"/>
              <p:nvPr/>
            </p:nvSpPr>
            <p:spPr>
              <a:xfrm>
                <a:off x="11459322" y="3798909"/>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Search</a:t>
                </a:r>
              </a:p>
              <a:p>
                <a:pPr marL="0" marR="0" lvl="0" indent="0" algn="l" defTabSz="931959" rtl="0" eaLnBrk="0" fontAlgn="base" latinLnBrk="0" hangingPunct="0">
                  <a:lnSpc>
                    <a:spcPts val="816"/>
                  </a:lnSpc>
                  <a:spcBef>
                    <a:spcPct val="0"/>
                  </a:spcBef>
                  <a:spcAft>
                    <a:spcPct val="0"/>
                  </a:spcAft>
                  <a:buClrTx/>
                  <a:buSzTx/>
                  <a:buFontTx/>
                  <a:buNone/>
                  <a:tabLst/>
                  <a:defRPr/>
                </a:pP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11106918" y="3775325"/>
                <a:ext cx="293993" cy="293993"/>
              </a:xfrm>
              <a:prstGeom prst="rect">
                <a:avLst/>
              </a:prstGeom>
            </p:spPr>
          </p:pic>
        </p:grpSp>
        <p:grpSp>
          <p:nvGrpSpPr>
            <p:cNvPr id="393" name="Group 392"/>
            <p:cNvGrpSpPr/>
            <p:nvPr/>
          </p:nvGrpSpPr>
          <p:grpSpPr>
            <a:xfrm>
              <a:off x="8767152" y="1412176"/>
              <a:ext cx="1037278" cy="318561"/>
              <a:chOff x="10314110" y="3777193"/>
              <a:chExt cx="1037278" cy="318561"/>
            </a:xfrm>
          </p:grpSpPr>
          <p:sp>
            <p:nvSpPr>
              <p:cNvPr id="179" name="TextBox 178"/>
              <p:cNvSpPr txBox="1"/>
              <p:nvPr/>
            </p:nvSpPr>
            <p:spPr>
              <a:xfrm>
                <a:off x="10692232" y="3794649"/>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Storage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10314110" y="3777193"/>
                <a:ext cx="288561" cy="288560"/>
              </a:xfrm>
              <a:prstGeom prst="rect">
                <a:avLst/>
              </a:prstGeom>
            </p:spPr>
          </p:pic>
        </p:grpSp>
        <p:grpSp>
          <p:nvGrpSpPr>
            <p:cNvPr id="389" name="Group 388"/>
            <p:cNvGrpSpPr/>
            <p:nvPr/>
          </p:nvGrpSpPr>
          <p:grpSpPr>
            <a:xfrm>
              <a:off x="7752004" y="903021"/>
              <a:ext cx="773369" cy="354047"/>
              <a:chOff x="9298962" y="3268038"/>
              <a:chExt cx="773369" cy="354047"/>
            </a:xfrm>
          </p:grpSpPr>
          <p:pic>
            <p:nvPicPr>
              <p:cNvPr id="17" name="Picture 16"/>
              <p:cNvPicPr>
                <a:picLocks noChangeAspect="1"/>
              </p:cNvPicPr>
              <p:nvPr/>
            </p:nvPicPr>
            <p:blipFill>
              <a:blip r:embed="rId16"/>
              <a:stretch>
                <a:fillRect/>
              </a:stretch>
            </p:blipFill>
            <p:spPr>
              <a:xfrm>
                <a:off x="9298962" y="3268038"/>
                <a:ext cx="320616" cy="290558"/>
              </a:xfrm>
              <a:prstGeom prst="rect">
                <a:avLst/>
              </a:prstGeom>
            </p:spPr>
          </p:pic>
          <p:sp>
            <p:nvSpPr>
              <p:cNvPr id="246" name="TextBox 245"/>
              <p:cNvSpPr txBox="1"/>
              <p:nvPr/>
            </p:nvSpPr>
            <p:spPr>
              <a:xfrm>
                <a:off x="9674518" y="3296009"/>
                <a:ext cx="397813" cy="32607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Data</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sp>
          <p:nvSpPr>
            <p:cNvPr id="9" name="Freeform 8"/>
            <p:cNvSpPr/>
            <p:nvPr/>
          </p:nvSpPr>
          <p:spPr bwMode="auto">
            <a:xfrm>
              <a:off x="11186705" y="2720539"/>
              <a:ext cx="69056" cy="3872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7" name="TextBox 196"/>
            <p:cNvSpPr txBox="1"/>
            <p:nvPr/>
          </p:nvSpPr>
          <p:spPr>
            <a:xfrm>
              <a:off x="11062374" y="780083"/>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Health Monitoring</a:t>
              </a:r>
            </a:p>
          </p:txBody>
        </p:sp>
        <p:grpSp>
          <p:nvGrpSpPr>
            <p:cNvPr id="229" name="Group 228"/>
            <p:cNvGrpSpPr/>
            <p:nvPr/>
          </p:nvGrpSpPr>
          <p:grpSpPr>
            <a:xfrm>
              <a:off x="10701099" y="766052"/>
              <a:ext cx="310605" cy="667840"/>
              <a:chOff x="10740783" y="736599"/>
              <a:chExt cx="310605" cy="667839"/>
            </a:xfrm>
          </p:grpSpPr>
          <p:pic>
            <p:nvPicPr>
              <p:cNvPr id="222" name="Picture 221" descr="Azure Active Directory.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10740783" y="736599"/>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Rectangle 23"/>
            <p:cNvSpPr/>
            <p:nvPr/>
          </p:nvSpPr>
          <p:spPr bwMode="auto">
            <a:xfrm>
              <a:off x="6072473" y="5231160"/>
              <a:ext cx="843562"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227" name="Picture 226"/>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6082198" y="5251801"/>
              <a:ext cx="267702" cy="267702"/>
            </a:xfrm>
            <a:prstGeom prst="rect">
              <a:avLst/>
            </a:prstGeom>
            <a:solidFill>
              <a:srgbClr val="0072C6"/>
            </a:solidFill>
          </p:spPr>
        </p:pic>
        <p:sp>
          <p:nvSpPr>
            <p:cNvPr id="27" name="Rectangle 26"/>
            <p:cNvSpPr/>
            <p:nvPr/>
          </p:nvSpPr>
          <p:spPr bwMode="auto">
            <a:xfrm>
              <a:off x="8562711" y="5275218"/>
              <a:ext cx="925510"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18283" rIns="0" bIns="91414"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228" name="Picture 227"/>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8564935" y="5259772"/>
              <a:ext cx="251761" cy="251761"/>
            </a:xfrm>
            <a:prstGeom prst="rect">
              <a:avLst/>
            </a:prstGeom>
            <a:solidFill>
              <a:srgbClr val="0072C6"/>
            </a:solidFill>
          </p:spPr>
        </p:pic>
        <p:sp>
          <p:nvSpPr>
            <p:cNvPr id="25" name="Rectangle 24"/>
            <p:cNvSpPr/>
            <p:nvPr/>
          </p:nvSpPr>
          <p:spPr bwMode="auto">
            <a:xfrm>
              <a:off x="3021712" y="5284429"/>
              <a:ext cx="5698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a:t>
              </a:r>
            </a:p>
          </p:txBody>
        </p:sp>
        <p:pic>
          <p:nvPicPr>
            <p:cNvPr id="232" name="Picture 231" descr="Storage blob.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3033370" y="5271155"/>
              <a:ext cx="247169" cy="247170"/>
            </a:xfrm>
            <a:prstGeom prst="rect">
              <a:avLst/>
            </a:prstGeom>
          </p:spPr>
        </p:pic>
        <p:sp>
          <p:nvSpPr>
            <p:cNvPr id="26" name="Rectangle 25"/>
            <p:cNvSpPr/>
            <p:nvPr/>
          </p:nvSpPr>
          <p:spPr bwMode="auto">
            <a:xfrm>
              <a:off x="4531845" y="5289354"/>
              <a:ext cx="571089"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p:txBody>
        </p:sp>
        <p:pic>
          <p:nvPicPr>
            <p:cNvPr id="233" name="Picture 232" descr="Storage blob.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4543126" y="5276081"/>
              <a:ext cx="247169" cy="247170"/>
            </a:xfrm>
            <a:prstGeom prst="rect">
              <a:avLst/>
            </a:prstGeom>
          </p:spPr>
        </p:pic>
        <p:sp>
          <p:nvSpPr>
            <p:cNvPr id="61" name="Rectangle 60"/>
            <p:cNvSpPr/>
            <p:nvPr/>
          </p:nvSpPr>
          <p:spPr bwMode="auto">
            <a:xfrm>
              <a:off x="5176861" y="5284427"/>
              <a:ext cx="615430"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Disks</a:t>
              </a:r>
            </a:p>
          </p:txBody>
        </p:sp>
        <p:pic>
          <p:nvPicPr>
            <p:cNvPr id="234" name="Picture 233" descr="Storage blob.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5180537" y="5271155"/>
              <a:ext cx="247169" cy="247170"/>
            </a:xfrm>
            <a:prstGeom prst="rect">
              <a:avLst/>
            </a:prstGeom>
          </p:spPr>
        </p:pic>
        <p:sp>
          <p:nvSpPr>
            <p:cNvPr id="43" name="Rectangle 42"/>
            <p:cNvSpPr/>
            <p:nvPr/>
          </p:nvSpPr>
          <p:spPr bwMode="auto">
            <a:xfrm>
              <a:off x="273828" y="5296256"/>
              <a:ext cx="114978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Machines</a:t>
              </a:r>
            </a:p>
          </p:txBody>
        </p:sp>
        <p:pic>
          <p:nvPicPr>
            <p:cNvPr id="235" name="Picture 234"/>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250303" y="5281215"/>
              <a:ext cx="261581" cy="261582"/>
            </a:xfrm>
            <a:prstGeom prst="rect">
              <a:avLst/>
            </a:prstGeom>
            <a:ln>
              <a:noFill/>
            </a:ln>
          </p:spPr>
        </p:pic>
        <p:sp>
          <p:nvSpPr>
            <p:cNvPr id="236" name="TextBox 235"/>
            <p:cNvSpPr txBox="1"/>
            <p:nvPr/>
          </p:nvSpPr>
          <p:spPr>
            <a:xfrm>
              <a:off x="11062374" y="1231696"/>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AD Privileged</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Identity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22"/>
            <a:stretch>
              <a:fillRect/>
            </a:stretch>
          </p:blipFill>
          <p:spPr>
            <a:xfrm>
              <a:off x="10695453" y="1253262"/>
              <a:ext cx="245456" cy="317925"/>
            </a:xfrm>
            <a:prstGeom prst="rect">
              <a:avLst/>
            </a:prstGeom>
          </p:spPr>
        </p:pic>
        <p:sp>
          <p:nvSpPr>
            <p:cNvPr id="28" name="Rectangle 27"/>
            <p:cNvSpPr/>
            <p:nvPr/>
          </p:nvSpPr>
          <p:spPr bwMode="auto">
            <a:xfrm>
              <a:off x="9495794" y="5230828"/>
              <a:ext cx="921643"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89" name="Picture 88"/>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9543599" y="5280589"/>
              <a:ext cx="210127" cy="210127"/>
            </a:xfrm>
            <a:prstGeom prst="rect">
              <a:avLst/>
            </a:prstGeom>
            <a:solidFill>
              <a:srgbClr val="0072C6"/>
            </a:solidFill>
          </p:spPr>
        </p:pic>
        <p:sp>
          <p:nvSpPr>
            <p:cNvPr id="247" name="Rectangle 246"/>
            <p:cNvSpPr/>
            <p:nvPr/>
          </p:nvSpPr>
          <p:spPr bwMode="auto">
            <a:xfrm>
              <a:off x="11373143"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3656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a:t>
              </a:r>
            </a:p>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Gateway</a:t>
              </a:r>
            </a:p>
          </p:txBody>
        </p:sp>
        <p:sp>
          <p:nvSpPr>
            <p:cNvPr id="327" name="Freeform 326"/>
            <p:cNvSpPr/>
            <p:nvPr/>
          </p:nvSpPr>
          <p:spPr bwMode="auto">
            <a:xfrm rot="2700000">
              <a:off x="11423302" y="5291608"/>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29" name="TextBox 328"/>
            <p:cNvSpPr txBox="1"/>
            <p:nvPr/>
          </p:nvSpPr>
          <p:spPr>
            <a:xfrm>
              <a:off x="11057160" y="2795981"/>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Operational</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30" name="Picture 329" descr="Operational Insights.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10698990" y="2750675"/>
              <a:ext cx="280231" cy="280232"/>
            </a:xfrm>
            <a:prstGeom prst="rect">
              <a:avLst/>
            </a:prstGeom>
          </p:spPr>
        </p:pic>
        <p:sp>
          <p:nvSpPr>
            <p:cNvPr id="35" name="Rectangle 34"/>
            <p:cNvSpPr/>
            <p:nvPr/>
          </p:nvSpPr>
          <p:spPr bwMode="auto">
            <a:xfrm>
              <a:off x="2019355" y="2924476"/>
              <a:ext cx="2289675" cy="1673141"/>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 Services</a:t>
              </a:r>
            </a:p>
          </p:txBody>
        </p:sp>
        <p:grpSp>
          <p:nvGrpSpPr>
            <p:cNvPr id="344" name="Group 343"/>
            <p:cNvGrpSpPr/>
            <p:nvPr/>
          </p:nvGrpSpPr>
          <p:grpSpPr>
            <a:xfrm>
              <a:off x="5592672" y="1486665"/>
              <a:ext cx="1001364" cy="338012"/>
              <a:chOff x="6918739" y="2501753"/>
              <a:chExt cx="1001364" cy="338012"/>
            </a:xfrm>
          </p:grpSpPr>
          <p:sp>
            <p:nvSpPr>
              <p:cNvPr id="145" name="TextBox 144"/>
              <p:cNvSpPr txBox="1"/>
              <p:nvPr/>
            </p:nvSpPr>
            <p:spPr>
              <a:xfrm>
                <a:off x="7260947" y="2538659"/>
                <a:ext cx="659156" cy="30110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Cloud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6918739" y="2501753"/>
                <a:ext cx="289802" cy="289802"/>
              </a:xfrm>
              <a:prstGeom prst="rect">
                <a:avLst/>
              </a:prstGeom>
            </p:spPr>
          </p:pic>
        </p:grpSp>
        <p:grpSp>
          <p:nvGrpSpPr>
            <p:cNvPr id="345" name="Group 344"/>
            <p:cNvGrpSpPr/>
            <p:nvPr/>
          </p:nvGrpSpPr>
          <p:grpSpPr>
            <a:xfrm>
              <a:off x="3259060" y="3797902"/>
              <a:ext cx="738897" cy="332331"/>
              <a:chOff x="4566573" y="2396280"/>
              <a:chExt cx="738897" cy="332331"/>
            </a:xfrm>
          </p:grpSpPr>
          <p:sp>
            <p:nvSpPr>
              <p:cNvPr id="147" name="TextBox 146"/>
              <p:cNvSpPr txBox="1"/>
              <p:nvPr/>
            </p:nvSpPr>
            <p:spPr>
              <a:xfrm>
                <a:off x="4967591" y="2461562"/>
                <a:ext cx="337879" cy="149857"/>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4566573" y="2396280"/>
                <a:ext cx="332331" cy="332331"/>
              </a:xfrm>
              <a:prstGeom prst="rect">
                <a:avLst/>
              </a:prstGeom>
            </p:spPr>
          </p:pic>
        </p:grpSp>
        <p:sp>
          <p:nvSpPr>
            <p:cNvPr id="149" name="TextBox 148"/>
            <p:cNvSpPr txBox="1"/>
            <p:nvPr/>
          </p:nvSpPr>
          <p:spPr>
            <a:xfrm>
              <a:off x="2579691" y="3828543"/>
              <a:ext cx="509777" cy="30110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Container</a:t>
              </a:r>
            </a:p>
            <a:p>
              <a:pPr marL="0" marR="0" lvl="0" indent="0" algn="l" defTabSz="931959" rtl="0" eaLnBrk="0" fontAlgn="base" latinLnBrk="0" hangingPunct="0">
                <a:lnSpc>
                  <a:spcPts val="816"/>
                </a:lnSpc>
                <a:spcBef>
                  <a:spcPct val="0"/>
                </a:spcBef>
                <a:spcAft>
                  <a:spcPct val="0"/>
                </a:spcAft>
                <a:buClrTx/>
                <a:buSzTx/>
                <a:buFontTx/>
                <a:buNone/>
                <a:tabLs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Instances</a:t>
              </a: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sp>
          <p:nvSpPr>
            <p:cNvPr id="349" name="TextBox 348"/>
            <p:cNvSpPr txBox="1"/>
            <p:nvPr/>
          </p:nvSpPr>
          <p:spPr>
            <a:xfrm>
              <a:off x="5081945" y="1980494"/>
              <a:ext cx="659156" cy="30110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4739894" y="1964306"/>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2" name="Rectangle 41"/>
            <p:cNvSpPr/>
            <p:nvPr/>
          </p:nvSpPr>
          <p:spPr bwMode="auto">
            <a:xfrm>
              <a:off x="4422349" y="2826742"/>
              <a:ext cx="2190056" cy="177395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Developer Services</a:t>
              </a:r>
            </a:p>
          </p:txBody>
        </p:sp>
        <p:grpSp>
          <p:nvGrpSpPr>
            <p:cNvPr id="144" name="Group 143"/>
            <p:cNvGrpSpPr/>
            <p:nvPr/>
          </p:nvGrpSpPr>
          <p:grpSpPr>
            <a:xfrm>
              <a:off x="4542997" y="3282151"/>
              <a:ext cx="1016238" cy="309095"/>
              <a:chOff x="9204452" y="1809539"/>
              <a:chExt cx="1016238" cy="309095"/>
            </a:xfrm>
          </p:grpSpPr>
          <p:sp>
            <p:nvSpPr>
              <p:cNvPr id="167" name="TextBox 166"/>
              <p:cNvSpPr txBox="1"/>
              <p:nvPr/>
            </p:nvSpPr>
            <p:spPr>
              <a:xfrm>
                <a:off x="9551307" y="1868609"/>
                <a:ext cx="669383" cy="250025"/>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9204452" y="1809539"/>
                <a:ext cx="290489" cy="290489"/>
              </a:xfrm>
              <a:prstGeom prst="rect">
                <a:avLst/>
              </a:prstGeom>
            </p:spPr>
          </p:pic>
        </p:grpSp>
        <p:grpSp>
          <p:nvGrpSpPr>
            <p:cNvPr id="363" name="Group 362"/>
            <p:cNvGrpSpPr/>
            <p:nvPr/>
          </p:nvGrpSpPr>
          <p:grpSpPr>
            <a:xfrm>
              <a:off x="4486004" y="4153250"/>
              <a:ext cx="1057781" cy="319392"/>
              <a:chOff x="9197460" y="2680638"/>
              <a:chExt cx="1057781" cy="319392"/>
            </a:xfrm>
          </p:grpSpPr>
          <p:sp>
            <p:nvSpPr>
              <p:cNvPr id="169" name="TextBox 168"/>
              <p:cNvSpPr txBox="1"/>
              <p:nvPr/>
            </p:nvSpPr>
            <p:spPr>
              <a:xfrm>
                <a:off x="9596085" y="2698925"/>
                <a:ext cx="659156" cy="301105"/>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Application</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9197460" y="2680638"/>
                <a:ext cx="292274" cy="292274"/>
              </a:xfrm>
              <a:prstGeom prst="rect">
                <a:avLst/>
              </a:prstGeom>
            </p:spPr>
          </p:pic>
        </p:grpSp>
        <p:grpSp>
          <p:nvGrpSpPr>
            <p:cNvPr id="374" name="Group 373"/>
            <p:cNvGrpSpPr/>
            <p:nvPr/>
          </p:nvGrpSpPr>
          <p:grpSpPr>
            <a:xfrm>
              <a:off x="4502673" y="3710236"/>
              <a:ext cx="907749" cy="314754"/>
              <a:chOff x="8437736" y="1160854"/>
              <a:chExt cx="907749" cy="314754"/>
            </a:xfrm>
          </p:grpSpPr>
          <p:sp>
            <p:nvSpPr>
              <p:cNvPr id="239" name="TextBox 238"/>
              <p:cNvSpPr txBox="1"/>
              <p:nvPr/>
            </p:nvSpPr>
            <p:spPr>
              <a:xfrm>
                <a:off x="8784614" y="1217990"/>
                <a:ext cx="560871" cy="257618"/>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VS Team Services</a:t>
                </a:r>
              </a:p>
            </p:txBody>
          </p:sp>
          <p:sp>
            <p:nvSpPr>
              <p:cNvPr id="371" name="Freeform 370"/>
              <p:cNvSpPr/>
              <p:nvPr/>
            </p:nvSpPr>
            <p:spPr bwMode="auto">
              <a:xfrm>
                <a:off x="8437736" y="1160854"/>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62" name="Rectangle 61"/>
            <p:cNvSpPr/>
            <p:nvPr/>
          </p:nvSpPr>
          <p:spPr bwMode="auto">
            <a:xfrm>
              <a:off x="1680586" y="5305120"/>
              <a:ext cx="86174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grpSp>
          <p:nvGrpSpPr>
            <p:cNvPr id="412" name="Group 411"/>
            <p:cNvGrpSpPr/>
            <p:nvPr/>
          </p:nvGrpSpPr>
          <p:grpSpPr>
            <a:xfrm>
              <a:off x="1693311" y="5326879"/>
              <a:ext cx="221053" cy="170255"/>
              <a:chOff x="729660" y="5278586"/>
              <a:chExt cx="294653" cy="226942"/>
            </a:xfrm>
          </p:grpSpPr>
          <p:grpSp>
            <p:nvGrpSpPr>
              <p:cNvPr id="402" name="Group 401"/>
              <p:cNvGrpSpPr/>
              <p:nvPr/>
            </p:nvGrpSpPr>
            <p:grpSpPr>
              <a:xfrm>
                <a:off x="748309" y="5298113"/>
                <a:ext cx="97032" cy="104038"/>
                <a:chOff x="-760416" y="3893954"/>
                <a:chExt cx="291844" cy="312914"/>
              </a:xfrm>
              <a:solidFill>
                <a:schemeClr val="bg1"/>
              </a:solidFill>
            </p:grpSpPr>
            <p:sp>
              <p:nvSpPr>
                <p:cNvPr id="397" name="Diamond 396"/>
                <p:cNvSpPr/>
                <p:nvPr/>
              </p:nvSpPr>
              <p:spPr bwMode="auto">
                <a:xfrm rot="19690132">
                  <a:off x="-760416" y="3960080"/>
                  <a:ext cx="148049"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98" name="Diamond 397"/>
                <p:cNvSpPr/>
                <p:nvPr/>
              </p:nvSpPr>
              <p:spPr bwMode="auto">
                <a:xfrm rot="1935408">
                  <a:off x="-622514" y="3960220"/>
                  <a:ext cx="153942"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99" name="Diamond 398"/>
                <p:cNvSpPr/>
                <p:nvPr/>
              </p:nvSpPr>
              <p:spPr bwMode="auto">
                <a:xfrm rot="5400000">
                  <a:off x="-691931" y="3848129"/>
                  <a:ext cx="153937" cy="245588"/>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03" name="Rounded Rectangle 402"/>
              <p:cNvSpPr/>
              <p:nvPr/>
            </p:nvSpPr>
            <p:spPr bwMode="auto">
              <a:xfrm>
                <a:off x="729660" y="5278586"/>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04" name="Group 403"/>
              <p:cNvGrpSpPr/>
              <p:nvPr/>
            </p:nvGrpSpPr>
            <p:grpSpPr>
              <a:xfrm>
                <a:off x="893156" y="5298645"/>
                <a:ext cx="97032" cy="104036"/>
                <a:chOff x="-760425" y="3893952"/>
                <a:chExt cx="291846" cy="312908"/>
              </a:xfrm>
              <a:solidFill>
                <a:schemeClr val="bg1"/>
              </a:solidFill>
            </p:grpSpPr>
            <p:sp>
              <p:nvSpPr>
                <p:cNvPr id="405" name="Diamond 404"/>
                <p:cNvSpPr/>
                <p:nvPr/>
              </p:nvSpPr>
              <p:spPr bwMode="auto">
                <a:xfrm rot="19690132">
                  <a:off x="-760425" y="3960082"/>
                  <a:ext cx="148050" cy="245583"/>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06" name="Diamond 405"/>
                <p:cNvSpPr/>
                <p:nvPr/>
              </p:nvSpPr>
              <p:spPr bwMode="auto">
                <a:xfrm rot="1935408">
                  <a:off x="-622522" y="3960219"/>
                  <a:ext cx="153943" cy="246641"/>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07" name="Diamond 406"/>
                <p:cNvSpPr/>
                <p:nvPr/>
              </p:nvSpPr>
              <p:spPr bwMode="auto">
                <a:xfrm rot="5400000">
                  <a:off x="-691939" y="3848130"/>
                  <a:ext cx="153939" cy="245584"/>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08" name="Group 407"/>
              <p:cNvGrpSpPr/>
              <p:nvPr/>
            </p:nvGrpSpPr>
            <p:grpSpPr>
              <a:xfrm>
                <a:off x="824684" y="5380094"/>
                <a:ext cx="97032" cy="104038"/>
                <a:chOff x="-760434" y="3893950"/>
                <a:chExt cx="291848" cy="312914"/>
              </a:xfrm>
              <a:solidFill>
                <a:schemeClr val="bg1"/>
              </a:solidFill>
            </p:grpSpPr>
            <p:sp>
              <p:nvSpPr>
                <p:cNvPr id="409" name="Diamond 408"/>
                <p:cNvSpPr/>
                <p:nvPr/>
              </p:nvSpPr>
              <p:spPr bwMode="auto">
                <a:xfrm rot="19690132">
                  <a:off x="-760434" y="3960080"/>
                  <a:ext cx="148051"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10" name="Diamond 409"/>
                <p:cNvSpPr/>
                <p:nvPr/>
              </p:nvSpPr>
              <p:spPr bwMode="auto">
                <a:xfrm rot="1935408">
                  <a:off x="-622530" y="3960220"/>
                  <a:ext cx="153944" cy="24664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11" name="Diamond 410"/>
                <p:cNvSpPr/>
                <p:nvPr/>
              </p:nvSpPr>
              <p:spPr bwMode="auto">
                <a:xfrm rot="5400000">
                  <a:off x="-691960" y="3848128"/>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sp>
          <p:nvSpPr>
            <p:cNvPr id="30" name="Rectangle 29"/>
            <p:cNvSpPr/>
            <p:nvPr/>
          </p:nvSpPr>
          <p:spPr bwMode="auto">
            <a:xfrm>
              <a:off x="7811715" y="5284096"/>
              <a:ext cx="691304"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 name="Picture 3"/>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7861327" y="5279820"/>
              <a:ext cx="211665" cy="211665"/>
            </a:xfrm>
            <a:prstGeom prst="rect">
              <a:avLst/>
            </a:prstGeom>
            <a:solidFill>
              <a:srgbClr val="0072C6"/>
            </a:solidFill>
          </p:spPr>
        </p:pic>
        <p:sp>
          <p:nvSpPr>
            <p:cNvPr id="34" name="Rectangle 33"/>
            <p:cNvSpPr/>
            <p:nvPr/>
          </p:nvSpPr>
          <p:spPr bwMode="auto">
            <a:xfrm>
              <a:off x="10458851"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Gateway</a:t>
              </a:r>
            </a:p>
          </p:txBody>
        </p:sp>
        <p:pic>
          <p:nvPicPr>
            <p:cNvPr id="10" name="Picture 9"/>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10461236" y="5264905"/>
              <a:ext cx="241495" cy="241495"/>
            </a:xfrm>
            <a:prstGeom prst="rect">
              <a:avLst/>
            </a:prstGeom>
            <a:solidFill>
              <a:srgbClr val="0072C6"/>
            </a:solidFill>
          </p:spPr>
        </p:pic>
        <p:sp>
          <p:nvSpPr>
            <p:cNvPr id="29" name="Rectangle 28"/>
            <p:cNvSpPr/>
            <p:nvPr/>
          </p:nvSpPr>
          <p:spPr bwMode="auto">
            <a:xfrm>
              <a:off x="6949673" y="5231160"/>
              <a:ext cx="829620"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12" name="Picture 11"/>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6989271" y="5266231"/>
              <a:ext cx="238842" cy="238842"/>
            </a:xfrm>
            <a:prstGeom prst="rect">
              <a:avLst/>
            </a:prstGeom>
            <a:solidFill>
              <a:srgbClr val="0072C6"/>
            </a:solidFill>
          </p:spPr>
        </p:pic>
        <p:sp>
          <p:nvSpPr>
            <p:cNvPr id="244" name="TextBox 243"/>
            <p:cNvSpPr txBox="1"/>
            <p:nvPr/>
          </p:nvSpPr>
          <p:spPr>
            <a:xfrm>
              <a:off x="11037815" y="1820544"/>
              <a:ext cx="659156" cy="302667"/>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Domain Services </a:t>
              </a:r>
              <a:b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45" name="Picture 244" descr="Azure Active Directory.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10669129" y="1729724"/>
              <a:ext cx="298103" cy="298102"/>
            </a:xfrm>
            <a:prstGeom prst="rect">
              <a:avLst/>
            </a:prstGeom>
          </p:spPr>
        </p:pic>
        <p:sp>
          <p:nvSpPr>
            <p:cNvPr id="39" name="Rectangle 38"/>
            <p:cNvSpPr/>
            <p:nvPr/>
          </p:nvSpPr>
          <p:spPr bwMode="auto">
            <a:xfrm>
              <a:off x="6737951" y="2732088"/>
              <a:ext cx="3544295" cy="187153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Analytics &amp; IoT</a:t>
              </a:r>
            </a:p>
          </p:txBody>
        </p:sp>
        <p:grpSp>
          <p:nvGrpSpPr>
            <p:cNvPr id="381" name="Group 380"/>
            <p:cNvGrpSpPr/>
            <p:nvPr/>
          </p:nvGrpSpPr>
          <p:grpSpPr>
            <a:xfrm>
              <a:off x="6987800" y="3129255"/>
              <a:ext cx="1011681" cy="347362"/>
              <a:chOff x="6105768" y="3646317"/>
              <a:chExt cx="1011681" cy="347362"/>
            </a:xfrm>
          </p:grpSpPr>
          <p:sp>
            <p:nvSpPr>
              <p:cNvPr id="181" name="TextBox 180"/>
              <p:cNvSpPr txBox="1"/>
              <p:nvPr/>
            </p:nvSpPr>
            <p:spPr>
              <a:xfrm>
                <a:off x="6458293" y="3692574"/>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HDInsight</a:t>
                </a:r>
              </a:p>
            </p:txBody>
          </p:sp>
          <p:pic>
            <p:nvPicPr>
              <p:cNvPr id="182" name="Picture 181"/>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6105768" y="3646317"/>
                <a:ext cx="296813" cy="296813"/>
              </a:xfrm>
              <a:prstGeom prst="rect">
                <a:avLst/>
              </a:prstGeom>
            </p:spPr>
          </p:pic>
        </p:grpSp>
        <p:grpSp>
          <p:nvGrpSpPr>
            <p:cNvPr id="382" name="Group 381"/>
            <p:cNvGrpSpPr/>
            <p:nvPr/>
          </p:nvGrpSpPr>
          <p:grpSpPr>
            <a:xfrm>
              <a:off x="8060148" y="3152375"/>
              <a:ext cx="951182" cy="301105"/>
              <a:chOff x="7178116" y="3669437"/>
              <a:chExt cx="951182" cy="301105"/>
            </a:xfrm>
          </p:grpSpPr>
          <p:sp>
            <p:nvSpPr>
              <p:cNvPr id="183" name="TextBox 182"/>
              <p:cNvSpPr txBox="1"/>
              <p:nvPr/>
            </p:nvSpPr>
            <p:spPr>
              <a:xfrm>
                <a:off x="7470142" y="3669437"/>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Machine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7178116" y="3690593"/>
                <a:ext cx="248544" cy="248544"/>
              </a:xfrm>
              <a:prstGeom prst="rect">
                <a:avLst/>
              </a:prstGeom>
            </p:spPr>
          </p:pic>
        </p:grpSp>
        <p:grpSp>
          <p:nvGrpSpPr>
            <p:cNvPr id="7" name="Group 6"/>
            <p:cNvGrpSpPr/>
            <p:nvPr/>
          </p:nvGrpSpPr>
          <p:grpSpPr>
            <a:xfrm>
              <a:off x="9120361" y="3139845"/>
              <a:ext cx="1023496" cy="381983"/>
              <a:chOff x="9119758" y="3216198"/>
              <a:chExt cx="1023496" cy="381983"/>
            </a:xfrm>
          </p:grpSpPr>
          <p:sp>
            <p:nvSpPr>
              <p:cNvPr id="185" name="TextBox 184"/>
              <p:cNvSpPr txBox="1"/>
              <p:nvPr/>
            </p:nvSpPr>
            <p:spPr>
              <a:xfrm>
                <a:off x="9484098" y="3297076"/>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Stream Analytics</a:t>
                </a:r>
              </a:p>
            </p:txBody>
          </p:sp>
          <p:pic>
            <p:nvPicPr>
              <p:cNvPr id="186" name="Picture 185"/>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9119758" y="3216198"/>
                <a:ext cx="310547" cy="310546"/>
              </a:xfrm>
              <a:prstGeom prst="rect">
                <a:avLst/>
              </a:prstGeom>
            </p:spPr>
          </p:pic>
        </p:grpSp>
        <p:grpSp>
          <p:nvGrpSpPr>
            <p:cNvPr id="14" name="Group 13"/>
            <p:cNvGrpSpPr/>
            <p:nvPr/>
          </p:nvGrpSpPr>
          <p:grpSpPr>
            <a:xfrm>
              <a:off x="8573555" y="4060780"/>
              <a:ext cx="1002965" cy="334571"/>
              <a:chOff x="8315777" y="4194283"/>
              <a:chExt cx="1002965" cy="334571"/>
            </a:xfrm>
          </p:grpSpPr>
          <p:sp>
            <p:nvSpPr>
              <p:cNvPr id="187" name="TextBox 186"/>
              <p:cNvSpPr txBox="1"/>
              <p:nvPr/>
            </p:nvSpPr>
            <p:spPr>
              <a:xfrm>
                <a:off x="8659586" y="4227749"/>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8315777" y="4194283"/>
                <a:ext cx="302121" cy="302121"/>
              </a:xfrm>
              <a:prstGeom prst="rect">
                <a:avLst/>
              </a:prstGeom>
            </p:spPr>
          </p:pic>
        </p:grpSp>
        <p:grpSp>
          <p:nvGrpSpPr>
            <p:cNvPr id="385" name="Group 384"/>
            <p:cNvGrpSpPr/>
            <p:nvPr/>
          </p:nvGrpSpPr>
          <p:grpSpPr>
            <a:xfrm>
              <a:off x="7727905" y="4089194"/>
              <a:ext cx="1005670" cy="327678"/>
              <a:chOff x="6588698" y="4663406"/>
              <a:chExt cx="1005670" cy="327678"/>
            </a:xfrm>
          </p:grpSpPr>
          <p:sp>
            <p:nvSpPr>
              <p:cNvPr id="189" name="TextBox 188"/>
              <p:cNvSpPr txBox="1"/>
              <p:nvPr/>
            </p:nvSpPr>
            <p:spPr>
              <a:xfrm>
                <a:off x="6935212" y="4689979"/>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Event</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6588698" y="4663406"/>
                <a:ext cx="296417" cy="296417"/>
              </a:xfrm>
              <a:prstGeom prst="rect">
                <a:avLst/>
              </a:prstGeom>
            </p:spPr>
          </p:pic>
        </p:grpSp>
        <p:sp>
          <p:nvSpPr>
            <p:cNvPr id="251" name="TextBox 250"/>
            <p:cNvSpPr txBox="1"/>
            <p:nvPr/>
          </p:nvSpPr>
          <p:spPr>
            <a:xfrm>
              <a:off x="8407314" y="3587036"/>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Lake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 Service</a:t>
              </a:r>
            </a:p>
          </p:txBody>
        </p:sp>
        <p:grpSp>
          <p:nvGrpSpPr>
            <p:cNvPr id="255" name="Group 254"/>
            <p:cNvGrpSpPr/>
            <p:nvPr/>
          </p:nvGrpSpPr>
          <p:grpSpPr>
            <a:xfrm>
              <a:off x="6867125" y="4074625"/>
              <a:ext cx="737589" cy="366384"/>
              <a:chOff x="6514097" y="4074778"/>
              <a:chExt cx="737589" cy="366384"/>
            </a:xfrm>
          </p:grpSpPr>
          <p:pic>
            <p:nvPicPr>
              <p:cNvPr id="6" name="Picture 5"/>
              <p:cNvPicPr>
                <a:picLocks noChangeAspect="1"/>
              </p:cNvPicPr>
              <p:nvPr/>
            </p:nvPicPr>
            <p:blipFill>
              <a:blip r:embed="rId37" cstate="print">
                <a:biLevel thresh="25000"/>
                <a:extLst>
                  <a:ext uri="{28A0092B-C50C-407E-A947-70E740481C1C}">
                    <a14:useLocalDpi xmlns:a14="http://schemas.microsoft.com/office/drawing/2010/main" val="0"/>
                  </a:ext>
                </a:extLst>
              </a:blip>
              <a:stretch>
                <a:fillRect/>
              </a:stretch>
            </p:blipFill>
            <p:spPr>
              <a:xfrm>
                <a:off x="6514097" y="4074778"/>
                <a:ext cx="309231" cy="309231"/>
              </a:xfrm>
              <a:prstGeom prst="rect">
                <a:avLst/>
              </a:prstGeom>
            </p:spPr>
          </p:pic>
          <p:sp>
            <p:nvSpPr>
              <p:cNvPr id="248" name="TextBox 247"/>
              <p:cNvSpPr txBox="1"/>
              <p:nvPr/>
            </p:nvSpPr>
            <p:spPr>
              <a:xfrm>
                <a:off x="6884835" y="4126981"/>
                <a:ext cx="366851" cy="314181"/>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IoT</a:t>
                </a: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 Hub</a:t>
                </a:r>
              </a:p>
            </p:txBody>
          </p:sp>
        </p:grpSp>
        <p:grpSp>
          <p:nvGrpSpPr>
            <p:cNvPr id="259" name="Group 258"/>
            <p:cNvGrpSpPr/>
            <p:nvPr/>
          </p:nvGrpSpPr>
          <p:grpSpPr>
            <a:xfrm>
              <a:off x="6967286" y="3545180"/>
              <a:ext cx="856130" cy="349612"/>
              <a:chOff x="6938108" y="3545333"/>
              <a:chExt cx="856130" cy="349612"/>
            </a:xfrm>
          </p:grpSpPr>
          <p:sp>
            <p:nvSpPr>
              <p:cNvPr id="260" name="TextBox 259"/>
              <p:cNvSpPr txBox="1"/>
              <p:nvPr/>
            </p:nvSpPr>
            <p:spPr>
              <a:xfrm>
                <a:off x="7335709" y="3593840"/>
                <a:ext cx="458529"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Catalog</a:t>
                </a:r>
              </a:p>
            </p:txBody>
          </p:sp>
          <p:pic>
            <p:nvPicPr>
              <p:cNvPr id="261" name="Picture 260"/>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6938108" y="3545333"/>
                <a:ext cx="325042" cy="325042"/>
              </a:xfrm>
              <a:prstGeom prst="rect">
                <a:avLst/>
              </a:prstGeom>
            </p:spPr>
          </p:pic>
        </p:grpSp>
        <p:sp>
          <p:nvSpPr>
            <p:cNvPr id="75" name="Rectangle 74"/>
            <p:cNvSpPr/>
            <p:nvPr/>
          </p:nvSpPr>
          <p:spPr bwMode="auto">
            <a:xfrm>
              <a:off x="355726" y="195305"/>
              <a:ext cx="1547714" cy="460642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398"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Security &amp; Management</a:t>
              </a:r>
            </a:p>
          </p:txBody>
        </p:sp>
        <p:sp>
          <p:nvSpPr>
            <p:cNvPr id="193" name="TextBox 192"/>
            <p:cNvSpPr txBox="1"/>
            <p:nvPr/>
          </p:nvSpPr>
          <p:spPr>
            <a:xfrm>
              <a:off x="913458" y="1533993"/>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Active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560032" y="1513668"/>
              <a:ext cx="298103" cy="298102"/>
            </a:xfrm>
            <a:prstGeom prst="rect">
              <a:avLst/>
            </a:prstGeom>
          </p:spPr>
        </p:pic>
        <p:sp>
          <p:nvSpPr>
            <p:cNvPr id="195" name="TextBox 194"/>
            <p:cNvSpPr txBox="1"/>
            <p:nvPr/>
          </p:nvSpPr>
          <p:spPr>
            <a:xfrm>
              <a:off x="875448" y="2353035"/>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Multi-Factor</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560032" y="2343119"/>
              <a:ext cx="288019" cy="288019"/>
            </a:xfrm>
            <a:prstGeom prst="rect">
              <a:avLst/>
            </a:prstGeom>
          </p:spPr>
        </p:pic>
        <p:sp>
          <p:nvSpPr>
            <p:cNvPr id="198" name="TextBox 197"/>
            <p:cNvSpPr txBox="1"/>
            <p:nvPr/>
          </p:nvSpPr>
          <p:spPr>
            <a:xfrm>
              <a:off x="909374" y="2768121"/>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560032" y="2732088"/>
              <a:ext cx="289607" cy="289607"/>
            </a:xfrm>
            <a:prstGeom prst="rect">
              <a:avLst/>
            </a:prstGeom>
          </p:spPr>
        </p:pic>
        <p:sp>
          <p:nvSpPr>
            <p:cNvPr id="200" name="TextBox 199"/>
            <p:cNvSpPr txBox="1"/>
            <p:nvPr/>
          </p:nvSpPr>
          <p:spPr>
            <a:xfrm>
              <a:off x="892453" y="1227967"/>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560032" y="1127965"/>
              <a:ext cx="286236" cy="286236"/>
            </a:xfrm>
            <a:prstGeom prst="rect">
              <a:avLst/>
            </a:prstGeom>
          </p:spPr>
        </p:pic>
        <p:sp>
          <p:nvSpPr>
            <p:cNvPr id="204" name="TextBox 203"/>
            <p:cNvSpPr txBox="1"/>
            <p:nvPr/>
          </p:nvSpPr>
          <p:spPr>
            <a:xfrm>
              <a:off x="907540" y="3568701"/>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560032" y="3509369"/>
              <a:ext cx="235263" cy="261402"/>
            </a:xfrm>
            <a:prstGeom prst="rect">
              <a:avLst/>
            </a:prstGeom>
          </p:spPr>
        </p:pic>
        <p:sp>
          <p:nvSpPr>
            <p:cNvPr id="230" name="TextBox 229"/>
            <p:cNvSpPr txBox="1"/>
            <p:nvPr/>
          </p:nvSpPr>
          <p:spPr>
            <a:xfrm>
              <a:off x="925526" y="3903288"/>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560032" y="3887120"/>
              <a:ext cx="291303" cy="291303"/>
            </a:xfrm>
            <a:prstGeom prst="rect">
              <a:avLst/>
            </a:prstGeom>
          </p:spPr>
        </p:pic>
        <p:pic>
          <p:nvPicPr>
            <p:cNvPr id="413" name="Picture 412"/>
            <p:cNvPicPr>
              <a:picLocks noChangeAspect="1"/>
            </p:cNvPicPr>
            <p:nvPr/>
          </p:nvPicPr>
          <p:blipFill>
            <a:blip r:embed="rId44" cstate="print">
              <a:biLevel thresh="25000"/>
              <a:extLst>
                <a:ext uri="{28A0092B-C50C-407E-A947-70E740481C1C}">
                  <a14:useLocalDpi xmlns:a14="http://schemas.microsoft.com/office/drawing/2010/main" val="0"/>
                </a:ext>
              </a:extLst>
            </a:blip>
            <a:stretch>
              <a:fillRect/>
            </a:stretch>
          </p:blipFill>
          <p:spPr>
            <a:xfrm>
              <a:off x="560032" y="4356264"/>
              <a:ext cx="252028" cy="252028"/>
            </a:xfrm>
            <a:prstGeom prst="rect">
              <a:avLst/>
            </a:prstGeom>
          </p:spPr>
        </p:pic>
        <p:sp>
          <p:nvSpPr>
            <p:cNvPr id="414" name="TextBox 413"/>
            <p:cNvSpPr txBox="1"/>
            <p:nvPr/>
          </p:nvSpPr>
          <p:spPr>
            <a:xfrm>
              <a:off x="909264" y="4364403"/>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VM Image Gallery</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sp>
          <p:nvSpPr>
            <p:cNvPr id="257" name="TextBox 256"/>
            <p:cNvSpPr txBox="1"/>
            <p:nvPr/>
          </p:nvSpPr>
          <p:spPr>
            <a:xfrm>
              <a:off x="913458" y="1924410"/>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B2C</a:t>
              </a:r>
            </a:p>
          </p:txBody>
        </p:sp>
        <p:pic>
          <p:nvPicPr>
            <p:cNvPr id="258" name="Picture 257" descr="Azure Active Directory.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560032" y="1904085"/>
              <a:ext cx="298103" cy="298102"/>
            </a:xfrm>
            <a:prstGeom prst="rect">
              <a:avLst/>
            </a:prstGeom>
          </p:spPr>
        </p:pic>
        <p:pic>
          <p:nvPicPr>
            <p:cNvPr id="262" name="Picture 261"/>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533202" y="3106964"/>
              <a:ext cx="333331" cy="333331"/>
            </a:xfrm>
            <a:prstGeom prst="rect">
              <a:avLst/>
            </a:prstGeom>
          </p:spPr>
        </p:pic>
        <p:sp>
          <p:nvSpPr>
            <p:cNvPr id="263" name="TextBox 262"/>
            <p:cNvSpPr txBox="1"/>
            <p:nvPr/>
          </p:nvSpPr>
          <p:spPr>
            <a:xfrm>
              <a:off x="899562" y="3138796"/>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Scheduler</a:t>
              </a:r>
            </a:p>
          </p:txBody>
        </p:sp>
        <p:sp>
          <p:nvSpPr>
            <p:cNvPr id="264" name="TextBox 263"/>
            <p:cNvSpPr txBox="1"/>
            <p:nvPr/>
          </p:nvSpPr>
          <p:spPr>
            <a:xfrm>
              <a:off x="6052533" y="3814796"/>
              <a:ext cx="541197" cy="250025"/>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Xamarin</a:t>
              </a:r>
            </a:p>
          </p:txBody>
        </p:sp>
        <p:pic>
          <p:nvPicPr>
            <p:cNvPr id="252" name="Picture 251"/>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5642147" y="3678074"/>
              <a:ext cx="418091" cy="418091"/>
            </a:xfrm>
            <a:prstGeom prst="rect">
              <a:avLst/>
            </a:prstGeom>
          </p:spPr>
        </p:pic>
        <p:sp>
          <p:nvSpPr>
            <p:cNvPr id="265" name="TextBox 264"/>
            <p:cNvSpPr txBox="1"/>
            <p:nvPr/>
          </p:nvSpPr>
          <p:spPr>
            <a:xfrm>
              <a:off x="6021827" y="4211841"/>
              <a:ext cx="541197" cy="250025"/>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HockeyApp</a:t>
              </a:r>
            </a:p>
          </p:txBody>
        </p:sp>
        <p:pic>
          <p:nvPicPr>
            <p:cNvPr id="2050" name="Picture 2" descr="https://wmpdatastorage.blob.core.windows.net/logos/6c752373-c0f2-464a-94e0-6c88e0554313">
              <a:hlinkClick r:id="rId47"/>
            </p:cNvPr>
            <p:cNvPicPr>
              <a:picLocks noChangeAspect="1" noChangeArrowheads="1"/>
            </p:cNvPicPr>
            <p:nvPr/>
          </p:nvPicPr>
          <p:blipFill>
            <a:blip r:embed="rId48" cstate="print">
              <a:biLevel thresh="25000"/>
              <a:extLst>
                <a:ext uri="{28A0092B-C50C-407E-A947-70E740481C1C}">
                  <a14:useLocalDpi xmlns:a14="http://schemas.microsoft.com/office/drawing/2010/main" val="0"/>
                </a:ext>
              </a:extLst>
            </a:blip>
            <a:srcRect/>
            <a:stretch>
              <a:fillRect/>
            </a:stretch>
          </p:blipFill>
          <p:spPr bwMode="auto">
            <a:xfrm>
              <a:off x="5587546" y="4046683"/>
              <a:ext cx="466775" cy="4667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zure.microsoft.com/svghandler/power-bi-embedded?width=600&amp;height=315">
              <a:hlinkClick r:id="rId49"/>
            </p:cNvPr>
            <p:cNvPicPr>
              <a:picLocks noChangeAspect="1" noChangeArrowheads="1"/>
            </p:cNvPicPr>
            <p:nvPr/>
          </p:nvPicPr>
          <p:blipFill>
            <a:blip r:embed="rId50" cstate="print">
              <a:biLevel thresh="25000"/>
              <a:extLst>
                <a:ext uri="{28A0092B-C50C-407E-A947-70E740481C1C}">
                  <a14:useLocalDpi xmlns:a14="http://schemas.microsoft.com/office/drawing/2010/main" val="0"/>
                </a:ext>
              </a:extLst>
            </a:blip>
            <a:srcRect/>
            <a:stretch>
              <a:fillRect/>
            </a:stretch>
          </p:blipFill>
          <p:spPr bwMode="auto">
            <a:xfrm>
              <a:off x="9201111" y="4065809"/>
              <a:ext cx="592900" cy="311272"/>
            </a:xfrm>
            <a:prstGeom prst="rect">
              <a:avLst/>
            </a:prstGeom>
            <a:noFill/>
            <a:extLst>
              <a:ext uri="{909E8E84-426E-40DD-AFC4-6F175D3DCCD1}">
                <a14:hiddenFill xmlns:a14="http://schemas.microsoft.com/office/drawing/2010/main">
                  <a:solidFill>
                    <a:srgbClr val="FFFFFF"/>
                  </a:solidFill>
                </a14:hiddenFill>
              </a:ext>
            </a:extLst>
          </p:spPr>
        </p:pic>
        <p:sp>
          <p:nvSpPr>
            <p:cNvPr id="267" name="TextBox 266"/>
            <p:cNvSpPr txBox="1"/>
            <p:nvPr/>
          </p:nvSpPr>
          <p:spPr>
            <a:xfrm>
              <a:off x="9726992" y="4082922"/>
              <a:ext cx="659156" cy="258458"/>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Power BI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Embedded</a:t>
              </a:r>
            </a:p>
          </p:txBody>
        </p:sp>
        <p:sp>
          <p:nvSpPr>
            <p:cNvPr id="276" name="Down Arrow 275"/>
            <p:cNvSpPr/>
            <p:nvPr/>
          </p:nvSpPr>
          <p:spPr bwMode="auto">
            <a:xfrm rot="16200000">
              <a:off x="7176430" y="3713022"/>
              <a:ext cx="71376" cy="111044"/>
            </a:xfrm>
            <a:prstGeom prst="downArrow">
              <a:avLst>
                <a:gd name="adj1" fmla="val 32235"/>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pic>
          <p:nvPicPr>
            <p:cNvPr id="281" name="Picture 280"/>
            <p:cNvPicPr>
              <a:picLocks noChangeAspect="1"/>
            </p:cNvPicPr>
            <p:nvPr/>
          </p:nvPicPr>
          <p:blipFill>
            <a:blip r:embed="rId51" cstate="print">
              <a:biLevel thresh="25000"/>
              <a:extLst>
                <a:ext uri="{28A0092B-C50C-407E-A947-70E740481C1C}">
                  <a14:useLocalDpi xmlns:a14="http://schemas.microsoft.com/office/drawing/2010/main" val="0"/>
                </a:ext>
              </a:extLst>
            </a:blip>
            <a:stretch>
              <a:fillRect/>
            </a:stretch>
          </p:blipFill>
          <p:spPr>
            <a:xfrm>
              <a:off x="6916030" y="1413701"/>
              <a:ext cx="267771" cy="267771"/>
            </a:xfrm>
            <a:prstGeom prst="rect">
              <a:avLst/>
            </a:prstGeom>
          </p:spPr>
        </p:pic>
        <p:sp>
          <p:nvSpPr>
            <p:cNvPr id="282" name="TextBox 281"/>
            <p:cNvSpPr txBox="1"/>
            <p:nvPr/>
          </p:nvSpPr>
          <p:spPr>
            <a:xfrm>
              <a:off x="7253945" y="1421267"/>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Server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Stretch Database</a:t>
              </a:r>
            </a:p>
          </p:txBody>
        </p:sp>
        <p:pic>
          <p:nvPicPr>
            <p:cNvPr id="286" name="Picture 285"/>
            <p:cNvPicPr>
              <a:picLocks noChangeAspect="1"/>
            </p:cNvPicPr>
            <p:nvPr/>
          </p:nvPicPr>
          <p:blipFill>
            <a:blip r:embed="rId52" cstate="print">
              <a:biLevel thresh="25000"/>
              <a:extLst>
                <a:ext uri="{28A0092B-C50C-407E-A947-70E740481C1C}">
                  <a14:useLocalDpi xmlns:a14="http://schemas.microsoft.com/office/drawing/2010/main" val="0"/>
                </a:ext>
              </a:extLst>
            </a:blip>
            <a:stretch>
              <a:fillRect/>
            </a:stretch>
          </p:blipFill>
          <p:spPr>
            <a:xfrm>
              <a:off x="5646464" y="3283036"/>
              <a:ext cx="308210" cy="308210"/>
            </a:xfrm>
            <a:prstGeom prst="rect">
              <a:avLst/>
            </a:prstGeom>
          </p:spPr>
        </p:pic>
        <p:sp>
          <p:nvSpPr>
            <p:cNvPr id="287" name="TextBox 286"/>
            <p:cNvSpPr txBox="1"/>
            <p:nvPr/>
          </p:nvSpPr>
          <p:spPr>
            <a:xfrm>
              <a:off x="6024991" y="3297829"/>
              <a:ext cx="659156" cy="26163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Engagement</a:t>
              </a:r>
            </a:p>
          </p:txBody>
        </p:sp>
        <p:sp>
          <p:nvSpPr>
            <p:cNvPr id="288" name="TextBox 287"/>
            <p:cNvSpPr txBox="1"/>
            <p:nvPr/>
          </p:nvSpPr>
          <p:spPr>
            <a:xfrm>
              <a:off x="5552817" y="2401252"/>
              <a:ext cx="659156" cy="26163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Functions</a:t>
              </a:r>
            </a:p>
          </p:txBody>
        </p:sp>
        <p:sp>
          <p:nvSpPr>
            <p:cNvPr id="289" name="Rectangle 288"/>
            <p:cNvSpPr/>
            <p:nvPr/>
          </p:nvSpPr>
          <p:spPr bwMode="auto">
            <a:xfrm>
              <a:off x="6747589" y="1982298"/>
              <a:ext cx="3545532" cy="6147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72000"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Intelligence</a:t>
              </a:r>
            </a:p>
          </p:txBody>
        </p:sp>
        <p:pic>
          <p:nvPicPr>
            <p:cNvPr id="64" name="Picture 63"/>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6868462" y="2218785"/>
              <a:ext cx="345173" cy="345173"/>
            </a:xfrm>
            <a:prstGeom prst="rect">
              <a:avLst/>
            </a:prstGeom>
          </p:spPr>
        </p:pic>
        <p:sp>
          <p:nvSpPr>
            <p:cNvPr id="290" name="TextBox 289"/>
            <p:cNvSpPr txBox="1"/>
            <p:nvPr/>
          </p:nvSpPr>
          <p:spPr>
            <a:xfrm>
              <a:off x="7296810" y="2240819"/>
              <a:ext cx="659156" cy="301105"/>
            </a:xfrm>
            <a:prstGeom prst="rect">
              <a:avLst/>
            </a:prstGeom>
            <a:noFill/>
            <a:ln>
              <a:noFill/>
            </a:ln>
          </p:spPr>
          <p:txBody>
            <a:bodyPr wrap="none" lIns="0" tIns="27963" rIns="0" bIns="0" rtlCol="0" anchor="ctr">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Cognitive Services</a:t>
              </a:r>
            </a:p>
          </p:txBody>
        </p:sp>
        <p:pic>
          <p:nvPicPr>
            <p:cNvPr id="65" name="Picture 64"/>
            <p:cNvPicPr>
              <a:picLocks noChangeAspect="1"/>
            </p:cNvPicPr>
            <p:nvPr/>
          </p:nvPicPr>
          <p:blipFill>
            <a:blip r:embed="rId54" cstate="print">
              <a:clrChange>
                <a:clrFrom>
                  <a:srgbClr val="0078D7"/>
                </a:clrFrom>
                <a:clrTo>
                  <a:srgbClr val="0078D7">
                    <a:alpha val="0"/>
                  </a:srgbClr>
                </a:clrTo>
              </a:clrChange>
              <a:extLst>
                <a:ext uri="{28A0092B-C50C-407E-A947-70E740481C1C}">
                  <a14:useLocalDpi xmlns:a14="http://schemas.microsoft.com/office/drawing/2010/main" val="0"/>
                </a:ext>
              </a:extLst>
            </a:blip>
            <a:stretch>
              <a:fillRect/>
            </a:stretch>
          </p:blipFill>
          <p:spPr>
            <a:xfrm flipH="1">
              <a:off x="8197083" y="2200936"/>
              <a:ext cx="380870" cy="380870"/>
            </a:xfrm>
            <a:prstGeom prst="rect">
              <a:avLst/>
            </a:prstGeom>
          </p:spPr>
        </p:pic>
        <p:sp>
          <p:nvSpPr>
            <p:cNvPr id="291" name="TextBox 290"/>
            <p:cNvSpPr txBox="1"/>
            <p:nvPr/>
          </p:nvSpPr>
          <p:spPr>
            <a:xfrm>
              <a:off x="8565876" y="2240819"/>
              <a:ext cx="659156" cy="301105"/>
            </a:xfrm>
            <a:prstGeom prst="rect">
              <a:avLst/>
            </a:prstGeom>
            <a:noFill/>
            <a:ln>
              <a:noFill/>
            </a:ln>
          </p:spPr>
          <p:txBody>
            <a:bodyPr wrap="none" lIns="0" tIns="27963" rIns="0" bIns="0" rtlCol="0" anchor="ctr">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Bot Framework</a:t>
              </a:r>
            </a:p>
          </p:txBody>
        </p:sp>
        <p:pic>
          <p:nvPicPr>
            <p:cNvPr id="67" name="Picture 66"/>
            <p:cNvPicPr>
              <a:picLocks noChangeAspect="1"/>
            </p:cNvPicPr>
            <p:nvPr/>
          </p:nvPicPr>
          <p:blipFill>
            <a:blip r:embed="rId55" cstate="print">
              <a:biLevel thresh="50000"/>
              <a:extLst>
                <a:ext uri="{28A0092B-C50C-407E-A947-70E740481C1C}">
                  <a14:useLocalDpi xmlns:a14="http://schemas.microsoft.com/office/drawing/2010/main" val="0"/>
                </a:ext>
              </a:extLst>
            </a:blip>
            <a:stretch>
              <a:fillRect/>
            </a:stretch>
          </p:blipFill>
          <p:spPr>
            <a:xfrm>
              <a:off x="9367578" y="2282551"/>
              <a:ext cx="217641" cy="217641"/>
            </a:xfrm>
            <a:prstGeom prst="rect">
              <a:avLst/>
            </a:prstGeom>
          </p:spPr>
        </p:pic>
        <p:sp>
          <p:nvSpPr>
            <p:cNvPr id="292" name="TextBox 291"/>
            <p:cNvSpPr txBox="1"/>
            <p:nvPr/>
          </p:nvSpPr>
          <p:spPr>
            <a:xfrm>
              <a:off x="9662001" y="2240819"/>
              <a:ext cx="659156" cy="301105"/>
            </a:xfrm>
            <a:prstGeom prst="rect">
              <a:avLst/>
            </a:prstGeom>
            <a:noFill/>
            <a:ln>
              <a:noFill/>
            </a:ln>
          </p:spPr>
          <p:txBody>
            <a:bodyPr wrap="none" lIns="0" tIns="27963" rIns="0" bIns="0" rtlCol="0" anchor="ctr">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Cortana</a:t>
              </a:r>
            </a:p>
          </p:txBody>
        </p:sp>
        <p:pic>
          <p:nvPicPr>
            <p:cNvPr id="70" name="Picture 69"/>
            <p:cNvPicPr>
              <a:picLocks noChangeAspect="1"/>
            </p:cNvPicPr>
            <p:nvPr/>
          </p:nvPicPr>
          <p:blipFill>
            <a:blip r:embed="rId56" cstate="print">
              <a:biLevel thresh="25000"/>
              <a:extLst>
                <a:ext uri="{28A0092B-C50C-407E-A947-70E740481C1C}">
                  <a14:useLocalDpi xmlns:a14="http://schemas.microsoft.com/office/drawing/2010/main" val="0"/>
                </a:ext>
              </a:extLst>
            </a:blip>
            <a:stretch>
              <a:fillRect/>
            </a:stretch>
          </p:blipFill>
          <p:spPr>
            <a:xfrm>
              <a:off x="556596" y="807846"/>
              <a:ext cx="301539" cy="301539"/>
            </a:xfrm>
            <a:prstGeom prst="rect">
              <a:avLst/>
            </a:prstGeom>
          </p:spPr>
        </p:pic>
        <p:sp>
          <p:nvSpPr>
            <p:cNvPr id="295" name="TextBox 294"/>
            <p:cNvSpPr txBox="1"/>
            <p:nvPr/>
          </p:nvSpPr>
          <p:spPr>
            <a:xfrm>
              <a:off x="894332" y="902036"/>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Security Center</a:t>
              </a:r>
            </a:p>
          </p:txBody>
        </p:sp>
        <p:pic>
          <p:nvPicPr>
            <p:cNvPr id="66" name="Picture 65"/>
            <p:cNvPicPr>
              <a:picLocks noChangeAspect="1"/>
            </p:cNvPicPr>
            <p:nvPr/>
          </p:nvPicPr>
          <p:blipFill>
            <a:blip r:embed="rId57" cstate="print">
              <a:biLevel thresh="25000"/>
              <a:extLst>
                <a:ext uri="{28A0092B-C50C-407E-A947-70E740481C1C}">
                  <a14:useLocalDpi xmlns:a14="http://schemas.microsoft.com/office/drawing/2010/main" val="0"/>
                </a:ext>
              </a:extLst>
            </a:blip>
            <a:stretch>
              <a:fillRect/>
            </a:stretch>
          </p:blipFill>
          <p:spPr>
            <a:xfrm>
              <a:off x="2135148" y="3345921"/>
              <a:ext cx="365829" cy="365829"/>
            </a:xfrm>
            <a:prstGeom prst="rect">
              <a:avLst/>
            </a:prstGeom>
          </p:spPr>
        </p:pic>
        <p:sp>
          <p:nvSpPr>
            <p:cNvPr id="285" name="TextBox 284"/>
            <p:cNvSpPr txBox="1"/>
            <p:nvPr/>
          </p:nvSpPr>
          <p:spPr>
            <a:xfrm>
              <a:off x="2594954" y="3429746"/>
              <a:ext cx="659156" cy="30110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Container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p:txBody>
        </p:sp>
        <p:pic>
          <p:nvPicPr>
            <p:cNvPr id="74" name="Picture 73"/>
            <p:cNvPicPr>
              <a:picLocks noChangeAspect="1"/>
            </p:cNvPicPr>
            <p:nvPr/>
          </p:nvPicPr>
          <p:blipFill>
            <a:blip r:embed="rId58">
              <a:clrChange>
                <a:clrFrom>
                  <a:srgbClr val="FFFFFF"/>
                </a:clrFrom>
                <a:clrTo>
                  <a:srgbClr val="FFFFFF">
                    <a:alpha val="0"/>
                  </a:srgbClr>
                </a:clrTo>
              </a:clrChange>
              <a:biLevel thresh="25000"/>
            </a:blip>
            <a:stretch>
              <a:fillRect/>
            </a:stretch>
          </p:blipFill>
          <p:spPr>
            <a:xfrm>
              <a:off x="4954277" y="2339204"/>
              <a:ext cx="598080" cy="361340"/>
            </a:xfrm>
            <a:prstGeom prst="rect">
              <a:avLst/>
            </a:prstGeom>
          </p:spPr>
        </p:pic>
        <p:sp>
          <p:nvSpPr>
            <p:cNvPr id="293" name="Rectangle 292"/>
            <p:cNvSpPr/>
            <p:nvPr/>
          </p:nvSpPr>
          <p:spPr bwMode="auto">
            <a:xfrm>
              <a:off x="3700635" y="5285811"/>
              <a:ext cx="7194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Queues</a:t>
              </a:r>
            </a:p>
          </p:txBody>
        </p:sp>
        <p:pic>
          <p:nvPicPr>
            <p:cNvPr id="294" name="Picture 293" descr="Storage blob.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3712294" y="5272537"/>
              <a:ext cx="247169" cy="247170"/>
            </a:xfrm>
            <a:prstGeom prst="rect">
              <a:avLst/>
            </a:prstGeom>
          </p:spPr>
        </p:pic>
        <p:pic>
          <p:nvPicPr>
            <p:cNvPr id="80" name="Picture 79"/>
            <p:cNvPicPr>
              <a:picLocks noChangeAspect="1"/>
            </p:cNvPicPr>
            <p:nvPr/>
          </p:nvPicPr>
          <p:blipFill>
            <a:blip r:embed="rId59" cstate="print">
              <a:biLevel thresh="25000"/>
              <a:extLst>
                <a:ext uri="{28A0092B-C50C-407E-A947-70E740481C1C}">
                  <a14:useLocalDpi xmlns:a14="http://schemas.microsoft.com/office/drawing/2010/main" val="0"/>
                </a:ext>
              </a:extLst>
            </a:blip>
            <a:stretch>
              <a:fillRect/>
            </a:stretch>
          </p:blipFill>
          <p:spPr>
            <a:xfrm>
              <a:off x="3247745" y="3373934"/>
              <a:ext cx="341082" cy="341082"/>
            </a:xfrm>
            <a:prstGeom prst="rect">
              <a:avLst/>
            </a:prstGeom>
          </p:spPr>
        </p:pic>
        <p:sp>
          <p:nvSpPr>
            <p:cNvPr id="299" name="TextBox 298"/>
            <p:cNvSpPr txBox="1"/>
            <p:nvPr/>
          </p:nvSpPr>
          <p:spPr>
            <a:xfrm>
              <a:off x="3660077" y="3390851"/>
              <a:ext cx="659156" cy="30110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VM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Scale Sets</a:t>
              </a:r>
            </a:p>
          </p:txBody>
        </p:sp>
        <p:sp>
          <p:nvSpPr>
            <p:cNvPr id="302" name="TextBox 301"/>
            <p:cNvSpPr txBox="1"/>
            <p:nvPr/>
          </p:nvSpPr>
          <p:spPr>
            <a:xfrm>
              <a:off x="9491114" y="3657793"/>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Lake Store</a:t>
              </a:r>
            </a:p>
          </p:txBody>
        </p:sp>
        <p:sp>
          <p:nvSpPr>
            <p:cNvPr id="306" name="Rectangle 305"/>
            <p:cNvSpPr/>
            <p:nvPr/>
          </p:nvSpPr>
          <p:spPr bwMode="auto">
            <a:xfrm>
              <a:off x="3666779" y="4221445"/>
              <a:ext cx="556285" cy="262926"/>
            </a:xfrm>
            <a:prstGeom prst="rect">
              <a:avLst/>
            </a:prstGeom>
            <a:noFill/>
            <a:ln>
              <a:noFill/>
            </a:ln>
          </p:spPr>
          <p:txBody>
            <a:bodyPr wrap="none" lIns="0" tIns="27963" rIns="0" bIns="0" rtlCol="0" anchor="t">
              <a:noAutofit/>
            </a:bodyPr>
            <a:lstStyle/>
            <a:p>
              <a:pPr defTabSz="931959"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Dev/Test </a:t>
              </a:r>
            </a:p>
            <a:p>
              <a:pPr defTabSz="931959"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Labs</a:t>
              </a:r>
            </a:p>
          </p:txBody>
        </p:sp>
        <p:pic>
          <p:nvPicPr>
            <p:cNvPr id="83" name="Picture 82"/>
            <p:cNvPicPr>
              <a:picLocks noChangeAspect="1"/>
            </p:cNvPicPr>
            <p:nvPr/>
          </p:nvPicPr>
          <p:blipFill>
            <a:blip r:embed="rId60" cstate="print">
              <a:biLevel thresh="25000"/>
              <a:extLst>
                <a:ext uri="{28A0092B-C50C-407E-A947-70E740481C1C}">
                  <a14:useLocalDpi xmlns:a14="http://schemas.microsoft.com/office/drawing/2010/main" val="0"/>
                </a:ext>
              </a:extLst>
            </a:blip>
            <a:stretch>
              <a:fillRect/>
            </a:stretch>
          </p:blipFill>
          <p:spPr>
            <a:xfrm>
              <a:off x="3262534" y="4203884"/>
              <a:ext cx="288330" cy="288330"/>
            </a:xfrm>
            <a:prstGeom prst="rect">
              <a:avLst/>
            </a:prstGeom>
          </p:spPr>
        </p:pic>
        <p:sp>
          <p:nvSpPr>
            <p:cNvPr id="303" name="Rectangle 302"/>
            <p:cNvSpPr/>
            <p:nvPr/>
          </p:nvSpPr>
          <p:spPr bwMode="auto">
            <a:xfrm>
              <a:off x="2015791" y="1473072"/>
              <a:ext cx="2291970"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grpSp>
          <p:nvGrpSpPr>
            <p:cNvPr id="307" name="Group 306"/>
            <p:cNvGrpSpPr/>
            <p:nvPr/>
          </p:nvGrpSpPr>
          <p:grpSpPr>
            <a:xfrm>
              <a:off x="3197734" y="1883910"/>
              <a:ext cx="1005586" cy="311924"/>
              <a:chOff x="4508812" y="2773724"/>
              <a:chExt cx="1005586" cy="311924"/>
            </a:xfrm>
          </p:grpSpPr>
          <p:sp>
            <p:nvSpPr>
              <p:cNvPr id="308" name="TextBox 307"/>
              <p:cNvSpPr txBox="1"/>
              <p:nvPr/>
            </p:nvSpPr>
            <p:spPr>
              <a:xfrm>
                <a:off x="4855242" y="2784543"/>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BizTalk</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09" name="Picture 308" descr="BizTalk Services.png"/>
              <p:cNvPicPr>
                <a:picLocks noChangeAspect="1"/>
              </p:cNvPicPr>
              <p:nvPr/>
            </p:nvPicPr>
            <p:blipFill>
              <a:blip r:embed="rId61" cstate="print">
                <a:biLevel thresh="25000"/>
                <a:extLst>
                  <a:ext uri="{28A0092B-C50C-407E-A947-70E740481C1C}">
                    <a14:useLocalDpi xmlns:a14="http://schemas.microsoft.com/office/drawing/2010/main" val="0"/>
                  </a:ext>
                </a:extLst>
              </a:blip>
              <a:stretch>
                <a:fillRect/>
              </a:stretch>
            </p:blipFill>
            <p:spPr>
              <a:xfrm>
                <a:off x="4508812" y="2773724"/>
                <a:ext cx="293814" cy="293814"/>
              </a:xfrm>
              <a:prstGeom prst="rect">
                <a:avLst/>
              </a:prstGeom>
            </p:spPr>
          </p:pic>
        </p:grpSp>
        <p:grpSp>
          <p:nvGrpSpPr>
            <p:cNvPr id="310" name="Group 309"/>
            <p:cNvGrpSpPr/>
            <p:nvPr/>
          </p:nvGrpSpPr>
          <p:grpSpPr>
            <a:xfrm>
              <a:off x="2853268" y="2319694"/>
              <a:ext cx="1453907" cy="310440"/>
              <a:chOff x="4164346" y="3209508"/>
              <a:chExt cx="1453907" cy="310440"/>
            </a:xfrm>
          </p:grpSpPr>
          <p:sp>
            <p:nvSpPr>
              <p:cNvPr id="311" name="TextBox 310"/>
              <p:cNvSpPr txBox="1"/>
              <p:nvPr/>
            </p:nvSpPr>
            <p:spPr>
              <a:xfrm>
                <a:off x="4474178" y="3209508"/>
                <a:ext cx="390085"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Bus</a:t>
                </a:r>
              </a:p>
            </p:txBody>
          </p:sp>
          <p:pic>
            <p:nvPicPr>
              <p:cNvPr id="312" name="Picture 311" descr="Service Bus.png"/>
              <p:cNvPicPr>
                <a:picLocks noChangeAspect="1"/>
              </p:cNvPicPr>
              <p:nvPr/>
            </p:nvPicPr>
            <p:blipFill>
              <a:blip r:embed="rId62" cstate="print">
                <a:biLevel thresh="25000"/>
                <a:extLst>
                  <a:ext uri="{28A0092B-C50C-407E-A947-70E740481C1C}">
                    <a14:useLocalDpi xmlns:a14="http://schemas.microsoft.com/office/drawing/2010/main" val="0"/>
                  </a:ext>
                </a:extLst>
              </a:blip>
              <a:stretch>
                <a:fillRect/>
              </a:stretch>
            </p:blipFill>
            <p:spPr>
              <a:xfrm>
                <a:off x="4164346" y="3218843"/>
                <a:ext cx="292386" cy="292386"/>
              </a:xfrm>
              <a:prstGeom prst="rect">
                <a:avLst/>
              </a:prstGeom>
            </p:spPr>
          </p:pic>
          <p:sp>
            <p:nvSpPr>
              <p:cNvPr id="253" name="TextBox 252">
                <a:extLst>
                  <a:ext uri="{FF2B5EF4-FFF2-40B4-BE49-F238E27FC236}">
                    <a16:creationId xmlns:a16="http://schemas.microsoft.com/office/drawing/2014/main" id="{02BCAA62-02DC-4282-9615-CFA0BB2B7584}"/>
                  </a:ext>
                </a:extLst>
              </p:cNvPr>
              <p:cNvSpPr txBox="1"/>
              <p:nvPr/>
            </p:nvSpPr>
            <p:spPr>
              <a:xfrm>
                <a:off x="5228168" y="3218843"/>
                <a:ext cx="390085"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Event</a:t>
                </a:r>
              </a:p>
              <a:p>
                <a:pPr marL="0" marR="0" lvl="0" indent="0" algn="l" defTabSz="931959" rtl="0" eaLnBrk="0" fontAlgn="base" latinLnBrk="0" hangingPunct="0">
                  <a:lnSpc>
                    <a:spcPts val="816"/>
                  </a:lnSpc>
                  <a:spcBef>
                    <a:spcPct val="0"/>
                  </a:spcBef>
                  <a:spcAft>
                    <a:spcPct val="0"/>
                  </a:spcAft>
                  <a:buClrTx/>
                  <a:buSzTx/>
                  <a:buFontTx/>
                  <a:buNone/>
                  <a:tabLs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Grid</a:t>
                </a: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grpSp>
        <p:sp>
          <p:nvSpPr>
            <p:cNvPr id="314" name="TextBox 313"/>
            <p:cNvSpPr txBox="1"/>
            <p:nvPr/>
          </p:nvSpPr>
          <p:spPr>
            <a:xfrm>
              <a:off x="2515664" y="2329028"/>
              <a:ext cx="300300"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Logic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315" name="Picture 314"/>
            <p:cNvPicPr>
              <a:picLocks noChangeAspect="1"/>
            </p:cNvPicPr>
            <p:nvPr/>
          </p:nvPicPr>
          <p:blipFill>
            <a:blip r:embed="rId63" cstate="print">
              <a:biLevel thresh="25000"/>
              <a:extLst>
                <a:ext uri="{28A0092B-C50C-407E-A947-70E740481C1C}">
                  <a14:useLocalDpi xmlns:a14="http://schemas.microsoft.com/office/drawing/2010/main" val="0"/>
                </a:ext>
              </a:extLst>
            </a:blip>
            <a:stretch>
              <a:fillRect/>
            </a:stretch>
          </p:blipFill>
          <p:spPr>
            <a:xfrm>
              <a:off x="2185216" y="1885042"/>
              <a:ext cx="315892" cy="315892"/>
            </a:xfrm>
            <a:prstGeom prst="rect">
              <a:avLst/>
            </a:prstGeom>
          </p:spPr>
        </p:pic>
        <p:sp>
          <p:nvSpPr>
            <p:cNvPr id="316" name="TextBox 315"/>
            <p:cNvSpPr txBox="1"/>
            <p:nvPr/>
          </p:nvSpPr>
          <p:spPr>
            <a:xfrm>
              <a:off x="2556398" y="1879646"/>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sp>
          <p:nvSpPr>
            <p:cNvPr id="319" name="Rectangle 318"/>
            <p:cNvSpPr/>
            <p:nvPr/>
          </p:nvSpPr>
          <p:spPr bwMode="auto">
            <a:xfrm>
              <a:off x="2013863" y="532203"/>
              <a:ext cx="2293898"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14" tIns="143388" rIns="9141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Media &amp; CDN</a:t>
              </a:r>
            </a:p>
          </p:txBody>
        </p:sp>
        <p:grpSp>
          <p:nvGrpSpPr>
            <p:cNvPr id="320" name="Group 319"/>
            <p:cNvGrpSpPr/>
            <p:nvPr/>
          </p:nvGrpSpPr>
          <p:grpSpPr>
            <a:xfrm>
              <a:off x="3540741" y="925340"/>
              <a:ext cx="985876" cy="310428"/>
              <a:chOff x="4094213" y="3729530"/>
              <a:chExt cx="985876" cy="310428"/>
            </a:xfrm>
          </p:grpSpPr>
          <p:sp>
            <p:nvSpPr>
              <p:cNvPr id="321" name="TextBox 320"/>
              <p:cNvSpPr txBox="1"/>
              <p:nvPr/>
            </p:nvSpPr>
            <p:spPr>
              <a:xfrm>
                <a:off x="4420933" y="3729530"/>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70" b="0" i="0" u="none" strike="noStrike" kern="0" cap="none" spc="0" normalizeH="0" baseline="0" noProof="0" dirty="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Content </a:t>
                </a:r>
                <a:br>
                  <a:rPr kumimoji="0" lang="en-US" sz="770" b="0" i="0" u="none" strike="noStrike" kern="0" cap="none" spc="0" normalizeH="0" baseline="0" noProof="0" dirty="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70" b="0" i="0" u="none" strike="noStrike" kern="0" cap="none" spc="0" normalizeH="0" baseline="0" noProof="0" dirty="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Delivery</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70" b="0" i="0" u="none" strike="noStrike" kern="0" cap="none" spc="0" normalizeH="0" baseline="0" noProof="0" dirty="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Network</a:t>
                </a:r>
              </a:p>
            </p:txBody>
          </p:sp>
          <p:pic>
            <p:nvPicPr>
              <p:cNvPr id="322" name="Picture 321" descr="Content Delivery Network (CDN).png"/>
              <p:cNvPicPr>
                <a:picLocks noChangeAspect="1"/>
              </p:cNvPicPr>
              <p:nvPr/>
            </p:nvPicPr>
            <p:blipFill>
              <a:blip r:embed="rId64" cstate="print">
                <a:biLevel thresh="25000"/>
                <a:extLst>
                  <a:ext uri="{28A0092B-C50C-407E-A947-70E740481C1C}">
                    <a14:useLocalDpi xmlns:a14="http://schemas.microsoft.com/office/drawing/2010/main" val="0"/>
                  </a:ext>
                </a:extLst>
              </a:blip>
              <a:stretch>
                <a:fillRect/>
              </a:stretch>
            </p:blipFill>
            <p:spPr>
              <a:xfrm>
                <a:off x="4094213" y="3743791"/>
                <a:ext cx="296167" cy="296167"/>
              </a:xfrm>
              <a:prstGeom prst="rect">
                <a:avLst/>
              </a:prstGeom>
            </p:spPr>
          </p:pic>
        </p:grpSp>
        <p:grpSp>
          <p:nvGrpSpPr>
            <p:cNvPr id="323" name="Group 322"/>
            <p:cNvGrpSpPr/>
            <p:nvPr/>
          </p:nvGrpSpPr>
          <p:grpSpPr>
            <a:xfrm>
              <a:off x="2042318" y="943855"/>
              <a:ext cx="997180" cy="301105"/>
              <a:chOff x="2770452" y="3748045"/>
              <a:chExt cx="997180" cy="301105"/>
            </a:xfrm>
          </p:grpSpPr>
          <p:sp>
            <p:nvSpPr>
              <p:cNvPr id="324" name="TextBox 323"/>
              <p:cNvSpPr txBox="1"/>
              <p:nvPr/>
            </p:nvSpPr>
            <p:spPr>
              <a:xfrm>
                <a:off x="3108476" y="3748045"/>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Media </a:t>
                </a:r>
                <a:b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25" name="Picture 324" descr="Media Services.png"/>
              <p:cNvPicPr>
                <a:picLocks noChangeAspect="1"/>
              </p:cNvPicPr>
              <p:nvPr/>
            </p:nvPicPr>
            <p:blipFill>
              <a:blip r:embed="rId65" cstate="print">
                <a:biLevel thresh="25000"/>
                <a:extLst>
                  <a:ext uri="{28A0092B-C50C-407E-A947-70E740481C1C}">
                    <a14:useLocalDpi xmlns:a14="http://schemas.microsoft.com/office/drawing/2010/main" val="0"/>
                  </a:ext>
                </a:extLst>
              </a:blip>
              <a:stretch>
                <a:fillRect/>
              </a:stretch>
            </p:blipFill>
            <p:spPr>
              <a:xfrm>
                <a:off x="2770452" y="3757874"/>
                <a:ext cx="282134" cy="282134"/>
              </a:xfrm>
              <a:prstGeom prst="rect">
                <a:avLst/>
              </a:prstGeom>
            </p:spPr>
          </p:pic>
        </p:grpSp>
        <p:sp>
          <p:nvSpPr>
            <p:cNvPr id="326" name="TextBox 325"/>
            <p:cNvSpPr txBox="1"/>
            <p:nvPr/>
          </p:nvSpPr>
          <p:spPr>
            <a:xfrm>
              <a:off x="3084763" y="950978"/>
              <a:ext cx="473543"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Media </a:t>
              </a:r>
              <a:b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47" name="Picture 346" descr="Media Services.png"/>
            <p:cNvPicPr>
              <a:picLocks noChangeAspect="1"/>
            </p:cNvPicPr>
            <p:nvPr/>
          </p:nvPicPr>
          <p:blipFill>
            <a:blip r:embed="rId65" cstate="print">
              <a:biLevel thresh="25000"/>
              <a:extLst>
                <a:ext uri="{28A0092B-C50C-407E-A947-70E740481C1C}">
                  <a14:useLocalDpi xmlns:a14="http://schemas.microsoft.com/office/drawing/2010/main" val="0"/>
                </a:ext>
              </a:extLst>
            </a:blip>
            <a:stretch>
              <a:fillRect/>
            </a:stretch>
          </p:blipFill>
          <p:spPr>
            <a:xfrm>
              <a:off x="2746739" y="960807"/>
              <a:ext cx="282134" cy="282134"/>
            </a:xfrm>
            <a:prstGeom prst="rect">
              <a:avLst/>
            </a:prstGeom>
          </p:spPr>
        </p:pic>
        <p:sp>
          <p:nvSpPr>
            <p:cNvPr id="348" name="Freeform 347"/>
            <p:cNvSpPr/>
            <p:nvPr/>
          </p:nvSpPr>
          <p:spPr bwMode="auto">
            <a:xfrm rot="2700000">
              <a:off x="11369431"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50" name="Group 349"/>
            <p:cNvGrpSpPr/>
            <p:nvPr/>
          </p:nvGrpSpPr>
          <p:grpSpPr>
            <a:xfrm>
              <a:off x="8035122" y="3568701"/>
              <a:ext cx="297136" cy="295678"/>
              <a:chOff x="8580718" y="793097"/>
              <a:chExt cx="2587625" cy="2574925"/>
            </a:xfrm>
          </p:grpSpPr>
          <p:sp>
            <p:nvSpPr>
              <p:cNvPr id="351"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2"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353" name="Group 352"/>
            <p:cNvGrpSpPr/>
            <p:nvPr/>
          </p:nvGrpSpPr>
          <p:grpSpPr>
            <a:xfrm>
              <a:off x="9154089" y="3612024"/>
              <a:ext cx="266641" cy="209033"/>
              <a:chOff x="8588655" y="3482322"/>
              <a:chExt cx="2571750" cy="2016125"/>
            </a:xfrm>
          </p:grpSpPr>
          <p:sp>
            <p:nvSpPr>
              <p:cNvPr id="354"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5"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66" name="TextBox 265">
              <a:extLst>
                <a:ext uri="{FF2B5EF4-FFF2-40B4-BE49-F238E27FC236}">
                  <a16:creationId xmlns:a16="http://schemas.microsoft.com/office/drawing/2014/main" id="{6E6BE20B-A8E2-444F-9EDF-D3195CECBB95}"/>
                </a:ext>
              </a:extLst>
            </p:cNvPr>
            <p:cNvSpPr txBox="1"/>
            <p:nvPr/>
          </p:nvSpPr>
          <p:spPr>
            <a:xfrm>
              <a:off x="2565612" y="4239981"/>
              <a:ext cx="509777" cy="30110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Container</a:t>
              </a:r>
            </a:p>
            <a:p>
              <a:pPr marL="0" marR="0" lvl="0" indent="0" algn="l" defTabSz="931959" rtl="0" eaLnBrk="0" fontAlgn="base" latinLnBrk="0" hangingPunct="0">
                <a:lnSpc>
                  <a:spcPts val="816"/>
                </a:lnSpc>
                <a:spcBef>
                  <a:spcPct val="0"/>
                </a:spcBef>
                <a:spcAft>
                  <a:spcPct val="0"/>
                </a:spcAft>
                <a:buClrTx/>
                <a:buSzTx/>
                <a:buFontTx/>
                <a:buNone/>
                <a:tabLs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Registry</a:t>
              </a: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grpSp>
      <p:sp>
        <p:nvSpPr>
          <p:cNvPr id="5" name="Rectangle 4"/>
          <p:cNvSpPr/>
          <p:nvPr/>
        </p:nvSpPr>
        <p:spPr bwMode="auto">
          <a:xfrm>
            <a:off x="4688079" y="-659646"/>
            <a:ext cx="1333804" cy="15501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GB" sz="204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pic>
        <p:nvPicPr>
          <p:cNvPr id="15" name="Graphic 14">
            <a:extLst>
              <a:ext uri="{FF2B5EF4-FFF2-40B4-BE49-F238E27FC236}">
                <a16:creationId xmlns:a16="http://schemas.microsoft.com/office/drawing/2014/main" id="{5AB81BA6-D478-450E-9656-CD0428282AB3}"/>
              </a:ext>
            </a:extLst>
          </p:cNvPr>
          <p:cNvPicPr>
            <a:picLocks noChangeAspect="1"/>
          </p:cNvPicPr>
          <p:nvPr/>
        </p:nvPicPr>
        <p:blipFill rotWithShape="1">
          <a:blip r:embed="rId66">
            <a:extLst>
              <a:ext uri="{96DAC541-7B7A-43D3-8B79-37D633B846F1}">
                <asvg:svgBlip xmlns:asvg="http://schemas.microsoft.com/office/drawing/2016/SVG/main" r:embed="rId67"/>
              </a:ext>
            </a:extLst>
          </a:blip>
          <a:srcRect l="32027" t="22769" r="31033" b="17586"/>
          <a:stretch/>
        </p:blipFill>
        <p:spPr>
          <a:xfrm>
            <a:off x="9500677" y="894053"/>
            <a:ext cx="249370" cy="311135"/>
          </a:xfrm>
          <a:prstGeom prst="rect">
            <a:avLst/>
          </a:prstGeom>
        </p:spPr>
      </p:pic>
      <p:sp>
        <p:nvSpPr>
          <p:cNvPr id="16" name="TextBox 15">
            <a:extLst>
              <a:ext uri="{FF2B5EF4-FFF2-40B4-BE49-F238E27FC236}">
                <a16:creationId xmlns:a16="http://schemas.microsoft.com/office/drawing/2014/main" id="{3525DB82-E8AB-44A0-9514-D04BFFD472A7}"/>
              </a:ext>
            </a:extLst>
          </p:cNvPr>
          <p:cNvSpPr txBox="1"/>
          <p:nvPr/>
        </p:nvSpPr>
        <p:spPr>
          <a:xfrm>
            <a:off x="9419789" y="936037"/>
            <a:ext cx="418705" cy="276139"/>
          </a:xfrm>
          <a:prstGeom prst="rect">
            <a:avLst/>
          </a:prstGeom>
          <a:noFill/>
        </p:spPr>
        <p:txBody>
          <a:bodyPr wrap="none" lIns="0" tIns="0" rIns="0" bIns="0" rtlCol="0" anchor="ctr">
            <a:noAutofit/>
          </a:bodyPr>
          <a:lstStyle/>
          <a:p>
            <a:pPr algn="ctr">
              <a:lnSpc>
                <a:spcPct val="90000"/>
              </a:lnSpc>
              <a:spcAft>
                <a:spcPts val="600"/>
              </a:spcAft>
            </a:pPr>
            <a:r>
              <a:rPr lang="en-GB" sz="900" b="1" dirty="0">
                <a:solidFill>
                  <a:srgbClr val="0072C6"/>
                </a:solidFill>
              </a:rPr>
              <a:t>My</a:t>
            </a:r>
          </a:p>
        </p:txBody>
      </p:sp>
      <p:pic>
        <p:nvPicPr>
          <p:cNvPr id="18" name="Graphic 17">
            <a:extLst>
              <a:ext uri="{FF2B5EF4-FFF2-40B4-BE49-F238E27FC236}">
                <a16:creationId xmlns:a16="http://schemas.microsoft.com/office/drawing/2014/main" id="{FB8FF587-23F0-4137-9FEA-E561EF142351}"/>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3588277" y="2318775"/>
            <a:ext cx="267006" cy="267006"/>
          </a:xfrm>
          <a:prstGeom prst="rect">
            <a:avLst/>
          </a:prstGeom>
        </p:spPr>
      </p:pic>
      <p:pic>
        <p:nvPicPr>
          <p:cNvPr id="20" name="Graphic 19">
            <a:extLst>
              <a:ext uri="{FF2B5EF4-FFF2-40B4-BE49-F238E27FC236}">
                <a16:creationId xmlns:a16="http://schemas.microsoft.com/office/drawing/2014/main" id="{AF2D24DB-32C5-4AF6-A1D4-E7CC9007A3B9}"/>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2140841" y="2318584"/>
            <a:ext cx="321893" cy="321893"/>
          </a:xfrm>
          <a:prstGeom prst="rect">
            <a:avLst/>
          </a:prstGeom>
        </p:spPr>
      </p:pic>
      <p:pic>
        <p:nvPicPr>
          <p:cNvPr id="23" name="Graphic 22">
            <a:extLst>
              <a:ext uri="{FF2B5EF4-FFF2-40B4-BE49-F238E27FC236}">
                <a16:creationId xmlns:a16="http://schemas.microsoft.com/office/drawing/2014/main" id="{DE29699F-FBDC-49F6-B81B-DA5C803E5D79}"/>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8708199" y="887769"/>
            <a:ext cx="323898" cy="323898"/>
          </a:xfrm>
          <a:prstGeom prst="rect">
            <a:avLst/>
          </a:prstGeom>
        </p:spPr>
      </p:pic>
      <p:pic>
        <p:nvPicPr>
          <p:cNvPr id="68" name="Graphic 67">
            <a:extLst>
              <a:ext uri="{FF2B5EF4-FFF2-40B4-BE49-F238E27FC236}">
                <a16:creationId xmlns:a16="http://schemas.microsoft.com/office/drawing/2014/main" id="{C2D1FE88-8BDB-4770-BDA1-DA95C8F49680}"/>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2159131" y="4215603"/>
            <a:ext cx="315265" cy="315265"/>
          </a:xfrm>
          <a:prstGeom prst="rect">
            <a:avLst/>
          </a:prstGeom>
        </p:spPr>
      </p:pic>
      <p:pic>
        <p:nvPicPr>
          <p:cNvPr id="77" name="Graphic 76">
            <a:extLst>
              <a:ext uri="{FF2B5EF4-FFF2-40B4-BE49-F238E27FC236}">
                <a16:creationId xmlns:a16="http://schemas.microsoft.com/office/drawing/2014/main" id="{FCD84F2B-8580-4E2B-8113-6159BDFEF2A6}"/>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2169286" y="3803090"/>
            <a:ext cx="284455" cy="284455"/>
          </a:xfrm>
          <a:prstGeom prst="rect">
            <a:avLst/>
          </a:prstGeom>
        </p:spPr>
      </p:pic>
    </p:spTree>
    <p:extLst>
      <p:ext uri="{BB962C8B-B14F-4D97-AF65-F5344CB8AC3E}">
        <p14:creationId xmlns:p14="http://schemas.microsoft.com/office/powerpoint/2010/main" val="918262342"/>
      </p:ext>
    </p:extLst>
  </p:cSld>
  <p:clrMapOvr>
    <a:masterClrMapping/>
  </p:clrMapOvr>
  <mc:AlternateContent xmlns:mc="http://schemas.openxmlformats.org/markup-compatibility/2006" xmlns:p14="http://schemas.microsoft.com/office/powerpoint/2010/main">
    <mc:Choice Requires="p14">
      <p:transition spd="slow" p14:dur="800" advClick="0">
        <p14:flythrough/>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It’s not just Windows workloads!</a:t>
            </a:r>
          </a:p>
        </p:txBody>
      </p:sp>
      <p:sp>
        <p:nvSpPr>
          <p:cNvPr id="22" name="Rectangle 21"/>
          <p:cNvSpPr/>
          <p:nvPr/>
        </p:nvSpPr>
        <p:spPr>
          <a:xfrm rot="5400000">
            <a:off x="-329294" y="500919"/>
            <a:ext cx="596866" cy="613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78D7"/>
              </a:solidFill>
              <a:effectLst/>
              <a:uLnTx/>
              <a:uFillTx/>
              <a:latin typeface="Segoe UI"/>
              <a:ea typeface="+mn-ea"/>
              <a:cs typeface="+mn-cs"/>
            </a:endParaRPr>
          </a:p>
        </p:txBody>
      </p:sp>
      <p:sp>
        <p:nvSpPr>
          <p:cNvPr id="90" name="Rectangle 89"/>
          <p:cNvSpPr/>
          <p:nvPr/>
        </p:nvSpPr>
        <p:spPr>
          <a:xfrm>
            <a:off x="12529391" y="1306958"/>
            <a:ext cx="460645" cy="4817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1" name="Rectangle 90"/>
          <p:cNvSpPr/>
          <p:nvPr/>
        </p:nvSpPr>
        <p:spPr>
          <a:xfrm>
            <a:off x="12539370" y="1921325"/>
            <a:ext cx="460645" cy="481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2" name="Rectangle 91"/>
          <p:cNvSpPr/>
          <p:nvPr/>
        </p:nvSpPr>
        <p:spPr>
          <a:xfrm>
            <a:off x="12539370" y="2478371"/>
            <a:ext cx="460645" cy="481779"/>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3" name="Rectangle 92"/>
          <p:cNvSpPr/>
          <p:nvPr/>
        </p:nvSpPr>
        <p:spPr>
          <a:xfrm>
            <a:off x="12539370" y="2973339"/>
            <a:ext cx="460645" cy="4817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4" name="Rectangle 93"/>
          <p:cNvSpPr/>
          <p:nvPr/>
        </p:nvSpPr>
        <p:spPr>
          <a:xfrm>
            <a:off x="12553220" y="3513098"/>
            <a:ext cx="460645" cy="481779"/>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5" name="Rectangle 94"/>
          <p:cNvSpPr/>
          <p:nvPr/>
        </p:nvSpPr>
        <p:spPr>
          <a:xfrm>
            <a:off x="12553220" y="4043666"/>
            <a:ext cx="460645" cy="48177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6" name="Rectangle 95"/>
          <p:cNvSpPr/>
          <p:nvPr/>
        </p:nvSpPr>
        <p:spPr>
          <a:xfrm>
            <a:off x="12553220" y="4580062"/>
            <a:ext cx="460645" cy="481779"/>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nvGrpSpPr>
          <p:cNvPr id="3" name="Group 2">
            <a:extLst>
              <a:ext uri="{FF2B5EF4-FFF2-40B4-BE49-F238E27FC236}">
                <a16:creationId xmlns:a16="http://schemas.microsoft.com/office/drawing/2014/main" id="{715C636F-320A-4711-84DA-D4AEB5363351}"/>
              </a:ext>
            </a:extLst>
          </p:cNvPr>
          <p:cNvGrpSpPr/>
          <p:nvPr/>
        </p:nvGrpSpPr>
        <p:grpSpPr>
          <a:xfrm>
            <a:off x="1897758" y="1678131"/>
            <a:ext cx="9073008" cy="5203507"/>
            <a:chOff x="2182744" y="1678131"/>
            <a:chExt cx="7841361" cy="4511351"/>
          </a:xfrm>
        </p:grpSpPr>
        <p:sp>
          <p:nvSpPr>
            <p:cNvPr id="207" name="Rectangle 206"/>
            <p:cNvSpPr/>
            <p:nvPr/>
          </p:nvSpPr>
          <p:spPr>
            <a:xfrm>
              <a:off x="3192654" y="1743504"/>
              <a:ext cx="6144865" cy="6644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pic>
          <p:nvPicPr>
            <p:cNvPr id="208" name="Picture 207"/>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2182744" y="2420353"/>
              <a:ext cx="7841360" cy="800240"/>
            </a:xfrm>
            <a:prstGeom prst="rect">
              <a:avLst/>
            </a:prstGeom>
          </p:spPr>
        </p:pic>
        <p:pic>
          <p:nvPicPr>
            <p:cNvPr id="209" name="Picture 208"/>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2182744" y="5389242"/>
              <a:ext cx="7841360" cy="800240"/>
            </a:xfrm>
            <a:prstGeom prst="rect">
              <a:avLst/>
            </a:prstGeom>
          </p:spPr>
        </p:pic>
        <p:pic>
          <p:nvPicPr>
            <p:cNvPr id="210" name="Picture 209"/>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2182745" y="4647020"/>
              <a:ext cx="7841360" cy="800240"/>
            </a:xfrm>
            <a:prstGeom prst="rect">
              <a:avLst/>
            </a:prstGeom>
          </p:spPr>
        </p:pic>
        <p:sp>
          <p:nvSpPr>
            <p:cNvPr id="211" name="TextBox 210"/>
            <p:cNvSpPr txBox="1"/>
            <p:nvPr/>
          </p:nvSpPr>
          <p:spPr>
            <a:xfrm>
              <a:off x="2474845" y="4901229"/>
              <a:ext cx="1525192" cy="320204"/>
            </a:xfrm>
            <a:prstGeom prst="rect">
              <a:avLst/>
            </a:prstGeom>
            <a:noFill/>
          </p:spPr>
          <p:txBody>
            <a:bodyPr wrap="square" rtlCol="0">
              <a:spAutoFit/>
            </a:bodyPr>
            <a:lstStyle/>
            <a:p>
              <a:pPr marL="0" marR="0" lvl="0" indent="0" algn="l" defTabSz="951156" rtl="0" eaLnBrk="1" fontAlgn="auto" latinLnBrk="0" hangingPunct="1">
                <a:lnSpc>
                  <a:spcPct val="100000"/>
                </a:lnSpc>
                <a:spcBef>
                  <a:spcPts val="0"/>
                </a:spcBef>
                <a:spcAft>
                  <a:spcPts val="0"/>
                </a:spcAft>
                <a:buClrTx/>
                <a:buSzTx/>
                <a:buFontTx/>
                <a:buNone/>
                <a:tabLst/>
                <a:defRPr/>
              </a:pPr>
              <a:r>
                <a:rPr kumimoji="0" lang="en-US" b="1" i="0" u="none" strike="noStrike" kern="1200" cap="none" spc="-31" normalizeH="0" baseline="0" noProof="0">
                  <a:ln>
                    <a:noFill/>
                  </a:ln>
                  <a:solidFill>
                    <a:srgbClr val="107C10"/>
                  </a:solidFill>
                  <a:effectLst/>
                  <a:uLnTx/>
                  <a:uFillTx/>
                  <a:latin typeface="Segoe UI Light" panose="020B0502040204020203" pitchFamily="34" charset="0"/>
                  <a:ea typeface="+mn-ea"/>
                  <a:cs typeface="Segoe UI Light" panose="020B0502040204020203" pitchFamily="34" charset="0"/>
                </a:rPr>
                <a:t>Data &amp; Analytics</a:t>
              </a:r>
            </a:p>
          </p:txBody>
        </p:sp>
        <p:pic>
          <p:nvPicPr>
            <p:cNvPr id="212" name="Picture 211"/>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2182745" y="3162575"/>
              <a:ext cx="7841360" cy="800240"/>
            </a:xfrm>
            <a:prstGeom prst="rect">
              <a:avLst/>
            </a:prstGeom>
          </p:spPr>
        </p:pic>
        <p:sp>
          <p:nvSpPr>
            <p:cNvPr id="213" name="TextBox 212"/>
            <p:cNvSpPr txBox="1"/>
            <p:nvPr/>
          </p:nvSpPr>
          <p:spPr>
            <a:xfrm>
              <a:off x="2474845" y="3422116"/>
              <a:ext cx="1758173" cy="320205"/>
            </a:xfrm>
            <a:prstGeom prst="rect">
              <a:avLst/>
            </a:prstGeom>
            <a:noFill/>
          </p:spPr>
          <p:txBody>
            <a:bodyPr wrap="square" rtlCol="0">
              <a:spAutoFit/>
            </a:bodyPr>
            <a:lstStyle/>
            <a:p>
              <a:pPr marL="0" marR="0" lvl="0" indent="0" algn="l" defTabSz="951156" rtl="0" eaLnBrk="1" fontAlgn="auto" latinLnBrk="0" hangingPunct="1">
                <a:lnSpc>
                  <a:spcPct val="100000"/>
                </a:lnSpc>
                <a:spcBef>
                  <a:spcPts val="0"/>
                </a:spcBef>
                <a:spcAft>
                  <a:spcPts val="0"/>
                </a:spcAft>
                <a:buClrTx/>
                <a:buSzTx/>
                <a:buFontTx/>
                <a:buNone/>
                <a:tabLst/>
                <a:defRPr/>
              </a:pPr>
              <a:r>
                <a:rPr kumimoji="0" lang="en-US" b="1" i="0" u="none" strike="noStrike" kern="1200" cap="none" spc="-31" normalizeH="0" baseline="0" noProof="0">
                  <a:ln>
                    <a:noFill/>
                  </a:ln>
                  <a:solidFill>
                    <a:srgbClr val="107C10"/>
                  </a:solidFill>
                  <a:effectLst/>
                  <a:uLnTx/>
                  <a:uFillTx/>
                  <a:latin typeface="Segoe UI Light" panose="020B0502040204020203" pitchFamily="34" charset="0"/>
                  <a:ea typeface="+mn-ea"/>
                  <a:cs typeface="Segoe UI Light" panose="020B0502040204020203" pitchFamily="34" charset="0"/>
                </a:rPr>
                <a:t>Applications</a:t>
              </a:r>
            </a:p>
          </p:txBody>
        </p:sp>
        <p:pic>
          <p:nvPicPr>
            <p:cNvPr id="214" name="Picture 213"/>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2182744" y="1678131"/>
              <a:ext cx="7841360" cy="800240"/>
            </a:xfrm>
            <a:prstGeom prst="rect">
              <a:avLst/>
            </a:prstGeom>
          </p:spPr>
        </p:pic>
        <p:sp>
          <p:nvSpPr>
            <p:cNvPr id="215" name="TextBox 214"/>
            <p:cNvSpPr txBox="1"/>
            <p:nvPr/>
          </p:nvSpPr>
          <p:spPr>
            <a:xfrm>
              <a:off x="2474844" y="1937406"/>
              <a:ext cx="1372901" cy="320204"/>
            </a:xfrm>
            <a:prstGeom prst="rect">
              <a:avLst/>
            </a:prstGeom>
            <a:noFill/>
          </p:spPr>
          <p:txBody>
            <a:bodyPr wrap="square" rtlCol="0">
              <a:spAutoFit/>
            </a:bodyPr>
            <a:lstStyle/>
            <a:p>
              <a:pPr marL="0" marR="0" lvl="0" indent="0" algn="l" defTabSz="951156" rtl="0" eaLnBrk="1" fontAlgn="auto" latinLnBrk="0" hangingPunct="1">
                <a:lnSpc>
                  <a:spcPct val="100000"/>
                </a:lnSpc>
                <a:spcBef>
                  <a:spcPts val="0"/>
                </a:spcBef>
                <a:spcAft>
                  <a:spcPts val="0"/>
                </a:spcAft>
                <a:buClrTx/>
                <a:buSzTx/>
                <a:buFontTx/>
                <a:buNone/>
                <a:tabLst/>
                <a:defRPr/>
              </a:pPr>
              <a:r>
                <a:rPr kumimoji="0" lang="en-US" b="1" i="0" u="none" strike="noStrike" kern="1200" cap="none" spc="-31" normalizeH="0" baseline="0" noProof="0">
                  <a:ln>
                    <a:noFill/>
                  </a:ln>
                  <a:solidFill>
                    <a:srgbClr val="107C10"/>
                  </a:solidFill>
                  <a:effectLst/>
                  <a:uLnTx/>
                  <a:uFillTx/>
                  <a:latin typeface="Segoe UI Light" panose="020B0502040204020203" pitchFamily="34" charset="0"/>
                  <a:ea typeface="+mn-ea"/>
                  <a:cs typeface="Segoe UI Light" panose="020B0502040204020203" pitchFamily="34" charset="0"/>
                </a:rPr>
                <a:t>Management</a:t>
              </a:r>
            </a:p>
          </p:txBody>
        </p:sp>
        <p:pic>
          <p:nvPicPr>
            <p:cNvPr id="216" name="Picture 215"/>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2182745" y="3904797"/>
              <a:ext cx="7841360" cy="800240"/>
            </a:xfrm>
            <a:prstGeom prst="rect">
              <a:avLst/>
            </a:prstGeom>
          </p:spPr>
        </p:pic>
        <p:sp>
          <p:nvSpPr>
            <p:cNvPr id="217" name="TextBox 216"/>
            <p:cNvSpPr txBox="1"/>
            <p:nvPr/>
          </p:nvSpPr>
          <p:spPr>
            <a:xfrm>
              <a:off x="2461095" y="4148124"/>
              <a:ext cx="1758175" cy="320205"/>
            </a:xfrm>
            <a:prstGeom prst="rect">
              <a:avLst/>
            </a:prstGeom>
            <a:noFill/>
          </p:spPr>
          <p:txBody>
            <a:bodyPr wrap="square" rtlCol="0">
              <a:spAutoFit/>
            </a:bodyPr>
            <a:lstStyle/>
            <a:p>
              <a:pPr marL="0" marR="0" lvl="0" indent="0" algn="l" defTabSz="951156" rtl="0" eaLnBrk="1" fontAlgn="auto" latinLnBrk="0" hangingPunct="1">
                <a:lnSpc>
                  <a:spcPct val="100000"/>
                </a:lnSpc>
                <a:spcBef>
                  <a:spcPts val="0"/>
                </a:spcBef>
                <a:spcAft>
                  <a:spcPts val="0"/>
                </a:spcAft>
                <a:buClrTx/>
                <a:buSzTx/>
                <a:buFontTx/>
                <a:buNone/>
                <a:tabLst/>
                <a:defRPr/>
              </a:pPr>
              <a:r>
                <a:rPr kumimoji="0" lang="en-US" b="1" i="0" u="none" strike="noStrike" kern="1200" cap="none" spc="-31" normalizeH="0" baseline="0" noProof="0">
                  <a:ln>
                    <a:noFill/>
                  </a:ln>
                  <a:solidFill>
                    <a:srgbClr val="107C10"/>
                  </a:solidFill>
                  <a:effectLst/>
                  <a:uLnTx/>
                  <a:uFillTx/>
                  <a:latin typeface="Segoe UI Light" panose="020B0502040204020203" pitchFamily="34" charset="0"/>
                  <a:ea typeface="+mn-ea"/>
                  <a:cs typeface="Segoe UI Light" panose="020B0502040204020203" pitchFamily="34" charset="0"/>
                </a:rPr>
                <a:t>Frameworks &amp; Tools</a:t>
              </a:r>
            </a:p>
          </p:txBody>
        </p:sp>
        <p:sp>
          <p:nvSpPr>
            <p:cNvPr id="218" name="TextBox 217"/>
            <p:cNvSpPr txBox="1"/>
            <p:nvPr/>
          </p:nvSpPr>
          <p:spPr>
            <a:xfrm>
              <a:off x="2474845" y="5633897"/>
              <a:ext cx="1858350" cy="320205"/>
            </a:xfrm>
            <a:prstGeom prst="rect">
              <a:avLst/>
            </a:prstGeom>
            <a:noFill/>
          </p:spPr>
          <p:txBody>
            <a:bodyPr wrap="square" rtlCol="0">
              <a:spAutoFit/>
            </a:bodyPr>
            <a:lstStyle/>
            <a:p>
              <a:pPr marL="0" marR="0" lvl="0" indent="0" algn="l" defTabSz="951156" rtl="0" eaLnBrk="1" fontAlgn="auto" latinLnBrk="0" hangingPunct="1">
                <a:lnSpc>
                  <a:spcPct val="100000"/>
                </a:lnSpc>
                <a:spcBef>
                  <a:spcPts val="0"/>
                </a:spcBef>
                <a:spcAft>
                  <a:spcPts val="0"/>
                </a:spcAft>
                <a:buClrTx/>
                <a:buSzTx/>
                <a:buFontTx/>
                <a:buNone/>
                <a:tabLst/>
                <a:defRPr/>
              </a:pPr>
              <a:r>
                <a:rPr kumimoji="0" lang="en-US" b="1" i="0" u="none" strike="noStrike" kern="1200" cap="none" spc="-31" normalizeH="0" baseline="0" noProof="0">
                  <a:ln>
                    <a:noFill/>
                  </a:ln>
                  <a:solidFill>
                    <a:srgbClr val="107C10"/>
                  </a:solidFill>
                  <a:effectLst/>
                  <a:uLnTx/>
                  <a:uFillTx/>
                  <a:latin typeface="Segoe UI Light" panose="020B0502040204020203" pitchFamily="34" charset="0"/>
                  <a:ea typeface="+mn-ea"/>
                  <a:cs typeface="Segoe UI Light" panose="020B0502040204020203" pitchFamily="34" charset="0"/>
                </a:rPr>
                <a:t>Infrastructure</a:t>
              </a:r>
            </a:p>
          </p:txBody>
        </p:sp>
        <p:sp>
          <p:nvSpPr>
            <p:cNvPr id="227" name="TextBox 226"/>
            <p:cNvSpPr txBox="1"/>
            <p:nvPr/>
          </p:nvSpPr>
          <p:spPr>
            <a:xfrm>
              <a:off x="2474845" y="2644455"/>
              <a:ext cx="1758173" cy="320204"/>
            </a:xfrm>
            <a:prstGeom prst="rect">
              <a:avLst/>
            </a:prstGeom>
            <a:noFill/>
          </p:spPr>
          <p:txBody>
            <a:bodyPr wrap="square" rtlCol="0">
              <a:spAutoFit/>
            </a:bodyPr>
            <a:lstStyle/>
            <a:p>
              <a:pPr marL="0" marR="0" lvl="0" indent="0" algn="l" defTabSz="951156" rtl="0" eaLnBrk="1" fontAlgn="auto" latinLnBrk="0" hangingPunct="1">
                <a:lnSpc>
                  <a:spcPct val="100000"/>
                </a:lnSpc>
                <a:spcBef>
                  <a:spcPts val="0"/>
                </a:spcBef>
                <a:spcAft>
                  <a:spcPts val="0"/>
                </a:spcAft>
                <a:buClrTx/>
                <a:buSzTx/>
                <a:buFontTx/>
                <a:buNone/>
                <a:tabLst/>
                <a:defRPr/>
              </a:pPr>
              <a:r>
                <a:rPr kumimoji="0" lang="en-US" b="1" i="0" u="none" strike="noStrike" kern="1200" cap="none" spc="-31" normalizeH="0" baseline="0" noProof="0">
                  <a:ln>
                    <a:noFill/>
                  </a:ln>
                  <a:solidFill>
                    <a:srgbClr val="107C10"/>
                  </a:solidFill>
                  <a:effectLst/>
                  <a:uLnTx/>
                  <a:uFillTx/>
                  <a:latin typeface="Segoe UI Light" panose="020B0502040204020203" pitchFamily="34" charset="0"/>
                  <a:ea typeface="+mn-ea"/>
                  <a:cs typeface="Segoe UI Light" panose="020B0502040204020203" pitchFamily="34" charset="0"/>
                </a:rPr>
                <a:t>DevOps &amp; PaaS</a:t>
              </a:r>
            </a:p>
          </p:txBody>
        </p:sp>
        <p:grpSp>
          <p:nvGrpSpPr>
            <p:cNvPr id="229" name="Group 228"/>
            <p:cNvGrpSpPr/>
            <p:nvPr/>
          </p:nvGrpSpPr>
          <p:grpSpPr>
            <a:xfrm>
              <a:off x="4523871" y="1703673"/>
              <a:ext cx="4686400" cy="4333191"/>
              <a:chOff x="2286309" y="1877151"/>
              <a:chExt cx="4650638" cy="4292435"/>
            </a:xfrm>
          </p:grpSpPr>
          <p:pic>
            <p:nvPicPr>
              <p:cNvPr id="230" name="Picture 2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67433" y="5836021"/>
                <a:ext cx="965185" cy="327823"/>
              </a:xfrm>
              <a:prstGeom prst="rect">
                <a:avLst/>
              </a:prstGeom>
            </p:spPr>
          </p:pic>
          <p:pic>
            <p:nvPicPr>
              <p:cNvPr id="231" name="Picture 230"/>
              <p:cNvPicPr>
                <a:picLocks noChangeAspect="1"/>
              </p:cNvPicPr>
              <p:nvPr/>
            </p:nvPicPr>
            <p:blipFill rotWithShape="1">
              <a:blip r:embed="rId5">
                <a:extLst>
                  <a:ext uri="{28A0092B-C50C-407E-A947-70E740481C1C}">
                    <a14:useLocalDpi xmlns:a14="http://schemas.microsoft.com/office/drawing/2010/main" val="0"/>
                  </a:ext>
                </a:extLst>
              </a:blip>
              <a:srcRect r="68390"/>
              <a:stretch/>
            </p:blipFill>
            <p:spPr>
              <a:xfrm>
                <a:off x="2286309" y="5643218"/>
                <a:ext cx="365760" cy="461575"/>
              </a:xfrm>
              <a:prstGeom prst="rect">
                <a:avLst/>
              </a:prstGeom>
            </p:spPr>
          </p:pic>
          <p:pic>
            <p:nvPicPr>
              <p:cNvPr id="232" name="Picture 231"/>
              <p:cNvPicPr>
                <a:picLocks noChangeAspect="1"/>
              </p:cNvPicPr>
              <p:nvPr/>
            </p:nvPicPr>
            <p:blipFill>
              <a:blip r:embed="rId6"/>
              <a:stretch>
                <a:fillRect/>
              </a:stretch>
            </p:blipFill>
            <p:spPr>
              <a:xfrm>
                <a:off x="3387673" y="5916514"/>
                <a:ext cx="644184" cy="253072"/>
              </a:xfrm>
              <a:prstGeom prst="rect">
                <a:avLst/>
              </a:prstGeom>
            </p:spPr>
          </p:pic>
          <p:pic>
            <p:nvPicPr>
              <p:cNvPr id="233" name="Picture 2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86623" y="5916514"/>
                <a:ext cx="655451" cy="147866"/>
              </a:xfrm>
              <a:prstGeom prst="rect">
                <a:avLst/>
              </a:prstGeom>
            </p:spPr>
          </p:pic>
          <p:pic>
            <p:nvPicPr>
              <p:cNvPr id="234" name="Picture 233"/>
              <p:cNvPicPr>
                <a:picLocks noChangeAspect="1"/>
              </p:cNvPicPr>
              <p:nvPr/>
            </p:nvPicPr>
            <p:blipFill rotWithShape="1">
              <a:blip r:embed="rId8" cstate="print">
                <a:extLst>
                  <a:ext uri="{28A0092B-C50C-407E-A947-70E740481C1C}">
                    <a14:useLocalDpi xmlns:a14="http://schemas.microsoft.com/office/drawing/2010/main" val="0"/>
                  </a:ext>
                </a:extLst>
              </a:blip>
              <a:srcRect l="15307" t="6616" r="16473" b="5063"/>
              <a:stretch/>
            </p:blipFill>
            <p:spPr>
              <a:xfrm>
                <a:off x="3546957" y="5624929"/>
                <a:ext cx="502920" cy="251460"/>
              </a:xfrm>
              <a:prstGeom prst="rect">
                <a:avLst/>
              </a:prstGeom>
            </p:spPr>
          </p:pic>
          <p:pic>
            <p:nvPicPr>
              <p:cNvPr id="235" name="Picture 2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44461" y="5827706"/>
                <a:ext cx="733656" cy="284075"/>
              </a:xfrm>
              <a:prstGeom prst="rect">
                <a:avLst/>
              </a:prstGeom>
            </p:spPr>
          </p:pic>
          <p:pic>
            <p:nvPicPr>
              <p:cNvPr id="236" name="Picture 23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72866" y="5634911"/>
                <a:ext cx="717332" cy="193411"/>
              </a:xfrm>
              <a:prstGeom prst="rect">
                <a:avLst/>
              </a:prstGeom>
            </p:spPr>
          </p:pic>
          <p:pic>
            <p:nvPicPr>
              <p:cNvPr id="237" name="Picture 236"/>
              <p:cNvPicPr>
                <a:picLocks noChangeAspect="1"/>
              </p:cNvPicPr>
              <p:nvPr/>
            </p:nvPicPr>
            <p:blipFill>
              <a:blip r:embed="rId11"/>
              <a:stretch>
                <a:fillRect/>
              </a:stretch>
            </p:blipFill>
            <p:spPr>
              <a:xfrm>
                <a:off x="3793311" y="5060777"/>
                <a:ext cx="666780" cy="325812"/>
              </a:xfrm>
              <a:prstGeom prst="rect">
                <a:avLst/>
              </a:prstGeom>
            </p:spPr>
          </p:pic>
          <p:pic>
            <p:nvPicPr>
              <p:cNvPr id="238" name="Picture 237"/>
              <p:cNvPicPr>
                <a:picLocks noChangeAspect="1"/>
              </p:cNvPicPr>
              <p:nvPr/>
            </p:nvPicPr>
            <p:blipFill>
              <a:blip r:embed="rId12"/>
              <a:stretch>
                <a:fillRect/>
              </a:stretch>
            </p:blipFill>
            <p:spPr>
              <a:xfrm>
                <a:off x="5886291" y="5183127"/>
                <a:ext cx="798274" cy="245205"/>
              </a:xfrm>
              <a:prstGeom prst="rect">
                <a:avLst/>
              </a:prstGeom>
            </p:spPr>
          </p:pic>
          <p:pic>
            <p:nvPicPr>
              <p:cNvPr id="239" name="Picture 238"/>
              <p:cNvPicPr>
                <a:picLocks noChangeAspect="1"/>
              </p:cNvPicPr>
              <p:nvPr/>
            </p:nvPicPr>
            <p:blipFill rotWithShape="1">
              <a:blip r:embed="rId13" cstate="print">
                <a:extLst>
                  <a:ext uri="{28A0092B-C50C-407E-A947-70E740481C1C}">
                    <a14:useLocalDpi xmlns:a14="http://schemas.microsoft.com/office/drawing/2010/main" val="0"/>
                  </a:ext>
                </a:extLst>
              </a:blip>
              <a:srcRect l="5877" t="15935" r="6786" b="12373"/>
              <a:stretch/>
            </p:blipFill>
            <p:spPr>
              <a:xfrm>
                <a:off x="2334155" y="4892952"/>
                <a:ext cx="870422" cy="255238"/>
              </a:xfrm>
              <a:prstGeom prst="rect">
                <a:avLst/>
              </a:prstGeom>
            </p:spPr>
          </p:pic>
          <p:pic>
            <p:nvPicPr>
              <p:cNvPr id="240" name="Picture 239"/>
              <p:cNvPicPr>
                <a:picLocks noChangeAspect="1"/>
              </p:cNvPicPr>
              <p:nvPr/>
            </p:nvPicPr>
            <p:blipFill rotWithShape="1">
              <a:blip r:embed="rId14"/>
              <a:srcRect l="16067" t="34757" r="14786" b="33227"/>
              <a:stretch/>
            </p:blipFill>
            <p:spPr>
              <a:xfrm>
                <a:off x="5012616" y="5191083"/>
                <a:ext cx="824169" cy="214847"/>
              </a:xfrm>
              <a:prstGeom prst="rect">
                <a:avLst/>
              </a:prstGeom>
            </p:spPr>
          </p:pic>
          <p:pic>
            <p:nvPicPr>
              <p:cNvPr id="241" name="Picture 24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47677" y="4944513"/>
                <a:ext cx="674997" cy="126562"/>
              </a:xfrm>
              <a:prstGeom prst="rect">
                <a:avLst/>
              </a:prstGeom>
            </p:spPr>
          </p:pic>
          <p:pic>
            <p:nvPicPr>
              <p:cNvPr id="242" name="Picture 24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65775" y="4913667"/>
                <a:ext cx="548640" cy="182983"/>
              </a:xfrm>
              <a:prstGeom prst="rect">
                <a:avLst/>
              </a:prstGeom>
            </p:spPr>
          </p:pic>
          <p:pic>
            <p:nvPicPr>
              <p:cNvPr id="243" name="Picture 24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960380" y="4496224"/>
                <a:ext cx="772335" cy="180758"/>
              </a:xfrm>
              <a:prstGeom prst="rect">
                <a:avLst/>
              </a:prstGeom>
            </p:spPr>
          </p:pic>
          <p:pic>
            <p:nvPicPr>
              <p:cNvPr id="244" name="Picture 243"/>
              <p:cNvPicPr>
                <a:picLocks noChangeAspect="1"/>
              </p:cNvPicPr>
              <p:nvPr/>
            </p:nvPicPr>
            <p:blipFill rotWithShape="1">
              <a:blip r:embed="rId18">
                <a:extLst>
                  <a:ext uri="{28A0092B-C50C-407E-A947-70E740481C1C}">
                    <a14:useLocalDpi xmlns:a14="http://schemas.microsoft.com/office/drawing/2010/main" val="0"/>
                  </a:ext>
                </a:extLst>
              </a:blip>
              <a:srcRect l="4971" t="28054" r="67965" b="33066"/>
              <a:stretch/>
            </p:blipFill>
            <p:spPr>
              <a:xfrm>
                <a:off x="3082713" y="4081170"/>
                <a:ext cx="390603" cy="596959"/>
              </a:xfrm>
              <a:prstGeom prst="rect">
                <a:avLst/>
              </a:prstGeom>
            </p:spPr>
          </p:pic>
          <p:pic>
            <p:nvPicPr>
              <p:cNvPr id="245" name="Picture 244"/>
              <p:cNvPicPr>
                <a:picLocks noChangeAspect="1"/>
              </p:cNvPicPr>
              <p:nvPr/>
            </p:nvPicPr>
            <p:blipFill rotWithShape="1">
              <a:blip r:embed="rId18">
                <a:extLst>
                  <a:ext uri="{28A0092B-C50C-407E-A947-70E740481C1C}">
                    <a14:useLocalDpi xmlns:a14="http://schemas.microsoft.com/office/drawing/2010/main" val="0"/>
                  </a:ext>
                </a:extLst>
              </a:blip>
              <a:srcRect l="63594" t="35366" r="4235" b="34394"/>
              <a:stretch/>
            </p:blipFill>
            <p:spPr>
              <a:xfrm>
                <a:off x="4576618" y="4128424"/>
                <a:ext cx="365760" cy="365760"/>
              </a:xfrm>
              <a:prstGeom prst="rect">
                <a:avLst/>
              </a:prstGeom>
            </p:spPr>
          </p:pic>
          <p:pic>
            <p:nvPicPr>
              <p:cNvPr id="246" name="Picture 245"/>
              <p:cNvPicPr>
                <a:picLocks noChangeAspect="1"/>
              </p:cNvPicPr>
              <p:nvPr/>
            </p:nvPicPr>
            <p:blipFill rotWithShape="1">
              <a:blip r:embed="rId19"/>
              <a:srcRect l="12107" t="13191" r="11420" b="27105"/>
              <a:stretch/>
            </p:blipFill>
            <p:spPr>
              <a:xfrm>
                <a:off x="2322458" y="4181033"/>
                <a:ext cx="731520" cy="192908"/>
              </a:xfrm>
              <a:prstGeom prst="rect">
                <a:avLst/>
              </a:prstGeom>
            </p:spPr>
          </p:pic>
          <p:pic>
            <p:nvPicPr>
              <p:cNvPr id="247" name="Picture 246"/>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921522" y="3542196"/>
                <a:ext cx="518147" cy="369516"/>
              </a:xfrm>
              <a:prstGeom prst="rect">
                <a:avLst/>
              </a:prstGeom>
            </p:spPr>
          </p:pic>
          <p:grpSp>
            <p:nvGrpSpPr>
              <p:cNvPr id="248" name="Group 247"/>
              <p:cNvGrpSpPr>
                <a:grpSpLocks noChangeAspect="1"/>
              </p:cNvGrpSpPr>
              <p:nvPr/>
            </p:nvGrpSpPr>
            <p:grpSpPr>
              <a:xfrm>
                <a:off x="3654159" y="3482218"/>
                <a:ext cx="365760" cy="428667"/>
                <a:chOff x="11227523" y="2315027"/>
                <a:chExt cx="565700" cy="647594"/>
              </a:xfrm>
            </p:grpSpPr>
            <p:pic>
              <p:nvPicPr>
                <p:cNvPr id="292" name="Picture 291"/>
                <p:cNvPicPr>
                  <a:picLocks noChangeAspect="1"/>
                </p:cNvPicPr>
                <p:nvPr/>
              </p:nvPicPr>
              <p:blipFill rotWithShape="1">
                <a:blip r:embed="rId21"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293" name="Picture 292"/>
                <p:cNvPicPr>
                  <a:picLocks noChangeAspect="1"/>
                </p:cNvPicPr>
                <p:nvPr/>
              </p:nvPicPr>
              <p:blipFill rotWithShape="1">
                <a:blip r:embed="rId22"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pic>
            <p:nvPicPr>
              <p:cNvPr id="249" name="Picture 4" descr="https://tool.microsoftsca.com/Content/assets/clients/928527.png"/>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t="23279" b="25592"/>
              <a:stretch/>
            </p:blipFill>
            <p:spPr bwMode="auto">
              <a:xfrm>
                <a:off x="4280707" y="2982271"/>
                <a:ext cx="873617" cy="223334"/>
              </a:xfrm>
              <a:prstGeom prst="rect">
                <a:avLst/>
              </a:prstGeom>
              <a:extLst>
                <a:ext uri="{909E8E84-426E-40DD-AFC4-6F175D3DCCD1}">
                  <a14:hiddenFill xmlns:a14="http://schemas.microsoft.com/office/drawing/2010/main">
                    <a:solidFill>
                      <a:srgbClr val="FFFFFF"/>
                    </a:solidFill>
                  </a14:hiddenFill>
                </a:ext>
              </a:extLst>
            </p:spPr>
          </p:pic>
          <p:pic>
            <p:nvPicPr>
              <p:cNvPr id="250" name="Picture 2" descr="http://blog.cloudfoundry.com/wp-content/static/cfcom/assets/images/logocf300square.jpg"/>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8467" t="9404" r="7177" b="12489"/>
              <a:stretch/>
            </p:blipFill>
            <p:spPr bwMode="auto">
              <a:xfrm>
                <a:off x="5346810" y="2750805"/>
                <a:ext cx="508206" cy="470561"/>
              </a:xfrm>
              <a:prstGeom prst="rect">
                <a:avLst/>
              </a:prstGeom>
              <a:extLst>
                <a:ext uri="{909E8E84-426E-40DD-AFC4-6F175D3DCCD1}">
                  <a14:hiddenFill xmlns:a14="http://schemas.microsoft.com/office/drawing/2010/main">
                    <a:solidFill>
                      <a:srgbClr val="FFFFFF"/>
                    </a:solidFill>
                  </a14:hiddenFill>
                </a:ext>
              </a:extLst>
            </p:spPr>
          </p:pic>
          <p:pic>
            <p:nvPicPr>
              <p:cNvPr id="251" name="Picture 2" descr="http://plugins.netbeans.org/data/images/1418381717_Jekastic_logo.png"/>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8266" t="22902" r="9035" b="33109"/>
              <a:stretch/>
            </p:blipFill>
            <p:spPr bwMode="auto">
              <a:xfrm>
                <a:off x="4612562" y="2725921"/>
                <a:ext cx="697606" cy="185533"/>
              </a:xfrm>
              <a:prstGeom prst="rect">
                <a:avLst/>
              </a:prstGeom>
              <a:extLst>
                <a:ext uri="{909E8E84-426E-40DD-AFC4-6F175D3DCCD1}">
                  <a14:hiddenFill xmlns:a14="http://schemas.microsoft.com/office/drawing/2010/main">
                    <a:solidFill>
                      <a:srgbClr val="FFFFFF"/>
                    </a:solidFill>
                  </a14:hiddenFill>
                </a:ext>
              </a:extLst>
            </p:spPr>
          </p:pic>
          <p:pic>
            <p:nvPicPr>
              <p:cNvPr id="252" name="Picture 251"/>
              <p:cNvPicPr>
                <a:picLocks noChangeAspect="1"/>
              </p:cNvPicPr>
              <p:nvPr/>
            </p:nvPicPr>
            <p:blipFill rotWithShape="1">
              <a:blip r:embed="rId26" cstate="print">
                <a:extLst>
                  <a:ext uri="{28A0092B-C50C-407E-A947-70E740481C1C}">
                    <a14:useLocalDpi xmlns:a14="http://schemas.microsoft.com/office/drawing/2010/main" val="0"/>
                  </a:ext>
                </a:extLst>
              </a:blip>
              <a:srcRect l="7440" t="3014" r="8808" b="11000"/>
              <a:stretch/>
            </p:blipFill>
            <p:spPr>
              <a:xfrm>
                <a:off x="2443654" y="3523946"/>
                <a:ext cx="365760" cy="335279"/>
              </a:xfrm>
              <a:prstGeom prst="rect">
                <a:avLst/>
              </a:prstGeom>
            </p:spPr>
          </p:pic>
          <p:pic>
            <p:nvPicPr>
              <p:cNvPr id="253" name="Picture 252"/>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445976" y="2041036"/>
                <a:ext cx="456502" cy="448586"/>
              </a:xfrm>
              <a:prstGeom prst="rect">
                <a:avLst/>
              </a:prstGeom>
            </p:spPr>
          </p:pic>
          <p:pic>
            <p:nvPicPr>
              <p:cNvPr id="254" name="Picture 253"/>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3120087" y="2190654"/>
                <a:ext cx="437799" cy="346134"/>
              </a:xfrm>
              <a:prstGeom prst="rect">
                <a:avLst/>
              </a:prstGeom>
            </p:spPr>
          </p:pic>
          <p:pic>
            <p:nvPicPr>
              <p:cNvPr id="255" name="Picture 254"/>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626520" y="2171198"/>
                <a:ext cx="555872" cy="347976"/>
              </a:xfrm>
              <a:prstGeom prst="rect">
                <a:avLst/>
              </a:prstGeom>
            </p:spPr>
          </p:pic>
          <p:pic>
            <p:nvPicPr>
              <p:cNvPr id="256" name="Picture 255"/>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6489503" y="3536174"/>
                <a:ext cx="365760" cy="365760"/>
              </a:xfrm>
              <a:prstGeom prst="rect">
                <a:avLst/>
              </a:prstGeom>
            </p:spPr>
          </p:pic>
          <p:pic>
            <p:nvPicPr>
              <p:cNvPr id="257" name="Picture 256"/>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4883326" y="1999747"/>
                <a:ext cx="675154" cy="366679"/>
              </a:xfrm>
              <a:prstGeom prst="rect">
                <a:avLst/>
              </a:prstGeom>
            </p:spPr>
          </p:pic>
          <p:pic>
            <p:nvPicPr>
              <p:cNvPr id="258" name="Picture 3" descr="image004"/>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3003902" y="5140157"/>
                <a:ext cx="640080" cy="246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9" name="Picture 258"/>
              <p:cNvPicPr>
                <a:picLocks noChangeAspect="1"/>
              </p:cNvPicPr>
              <p:nvPr/>
            </p:nvPicPr>
            <p:blipFill rotWithShape="1">
              <a:blip r:embed="rId33" cstate="print">
                <a:extLst>
                  <a:ext uri="{28A0092B-C50C-407E-A947-70E740481C1C}">
                    <a14:useLocalDpi xmlns:a14="http://schemas.microsoft.com/office/drawing/2010/main" val="0"/>
                  </a:ext>
                </a:extLst>
              </a:blip>
              <a:srcRect l="12160" t="34834" r="12102" b="28291"/>
              <a:stretch/>
            </p:blipFill>
            <p:spPr>
              <a:xfrm>
                <a:off x="2293083" y="5158904"/>
                <a:ext cx="605276" cy="227716"/>
              </a:xfrm>
              <a:prstGeom prst="rect">
                <a:avLst/>
              </a:prstGeom>
            </p:spPr>
          </p:pic>
          <p:pic>
            <p:nvPicPr>
              <p:cNvPr id="260" name="Picture 259"/>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4594285" y="5128510"/>
                <a:ext cx="312852" cy="322700"/>
              </a:xfrm>
              <a:prstGeom prst="rect">
                <a:avLst/>
              </a:prstGeom>
            </p:spPr>
          </p:pic>
          <p:pic>
            <p:nvPicPr>
              <p:cNvPr id="261" name="Picture 260"/>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6268323" y="4878017"/>
                <a:ext cx="668624" cy="344145"/>
              </a:xfrm>
              <a:prstGeom prst="rect">
                <a:avLst/>
              </a:prstGeom>
            </p:spPr>
          </p:pic>
          <p:pic>
            <p:nvPicPr>
              <p:cNvPr id="262" name="Picture 261"/>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5053586" y="4907176"/>
                <a:ext cx="408892" cy="274060"/>
              </a:xfrm>
              <a:prstGeom prst="rect">
                <a:avLst/>
              </a:prstGeom>
            </p:spPr>
          </p:pic>
          <p:pic>
            <p:nvPicPr>
              <p:cNvPr id="263" name="Picture 262"/>
              <p:cNvPicPr>
                <a:picLocks noChangeAspect="1"/>
              </p:cNvPicPr>
              <p:nvPr/>
            </p:nvPicPr>
            <p:blipFill>
              <a:blip r:embed="rId37"/>
              <a:stretch>
                <a:fillRect/>
              </a:stretch>
            </p:blipFill>
            <p:spPr>
              <a:xfrm>
                <a:off x="5681706" y="4934896"/>
                <a:ext cx="528594" cy="187654"/>
              </a:xfrm>
              <a:prstGeom prst="rect">
                <a:avLst/>
              </a:prstGeom>
            </p:spPr>
          </p:pic>
          <p:pic>
            <p:nvPicPr>
              <p:cNvPr id="264" name="Picture 263"/>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3522012" y="4424287"/>
                <a:ext cx="246343" cy="246343"/>
              </a:xfrm>
              <a:prstGeom prst="rect">
                <a:avLst/>
              </a:prstGeom>
            </p:spPr>
          </p:pic>
          <p:pic>
            <p:nvPicPr>
              <p:cNvPr id="265" name="Picture 264"/>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2682715" y="5615760"/>
                <a:ext cx="775173" cy="250115"/>
              </a:xfrm>
              <a:prstGeom prst="rect">
                <a:avLst/>
              </a:prstGeom>
            </p:spPr>
          </p:pic>
          <p:pic>
            <p:nvPicPr>
              <p:cNvPr id="266" name="Picture 265"/>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4442353" y="5877571"/>
                <a:ext cx="656866" cy="225751"/>
              </a:xfrm>
              <a:prstGeom prst="rect">
                <a:avLst/>
              </a:prstGeom>
            </p:spPr>
          </p:pic>
          <p:pic>
            <p:nvPicPr>
              <p:cNvPr id="267" name="Picture 266"/>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5140210" y="5586106"/>
                <a:ext cx="781374" cy="312251"/>
              </a:xfrm>
              <a:prstGeom prst="rect">
                <a:avLst/>
              </a:prstGeom>
            </p:spPr>
          </p:pic>
          <p:pic>
            <p:nvPicPr>
              <p:cNvPr id="268" name="Picture 267"/>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4080173" y="5740817"/>
                <a:ext cx="292961" cy="387032"/>
              </a:xfrm>
              <a:prstGeom prst="rect">
                <a:avLst/>
              </a:prstGeom>
            </p:spPr>
          </p:pic>
          <p:pic>
            <p:nvPicPr>
              <p:cNvPr id="269" name="Picture 268"/>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5456706" y="3583464"/>
                <a:ext cx="822960" cy="258793"/>
              </a:xfrm>
              <a:prstGeom prst="rect">
                <a:avLst/>
              </a:prstGeom>
            </p:spPr>
          </p:pic>
          <p:pic>
            <p:nvPicPr>
              <p:cNvPr id="270" name="Picture 269"/>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2446321" y="2777300"/>
                <a:ext cx="356430" cy="434845"/>
              </a:xfrm>
              <a:prstGeom prst="rect">
                <a:avLst/>
              </a:prstGeom>
            </p:spPr>
          </p:pic>
          <p:pic>
            <p:nvPicPr>
              <p:cNvPr id="271" name="Picture 270"/>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3141419" y="2959632"/>
                <a:ext cx="830107" cy="267050"/>
              </a:xfrm>
              <a:prstGeom prst="rect">
                <a:avLst/>
              </a:prstGeom>
            </p:spPr>
          </p:pic>
          <p:pic>
            <p:nvPicPr>
              <p:cNvPr id="272" name="Picture 271"/>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6465562" y="2801807"/>
                <a:ext cx="365760" cy="390686"/>
              </a:xfrm>
              <a:prstGeom prst="rect">
                <a:avLst/>
              </a:prstGeom>
            </p:spPr>
          </p:pic>
          <p:pic>
            <p:nvPicPr>
              <p:cNvPr id="273" name="Picture 272"/>
              <p:cNvPicPr>
                <a:picLocks noChangeAspect="1"/>
              </p:cNvPicPr>
              <p:nvPr/>
            </p:nvPicPr>
            <p:blipFill>
              <a:blip r:embed="rId47"/>
              <a:stretch>
                <a:fillRect/>
              </a:stretch>
            </p:blipFill>
            <p:spPr>
              <a:xfrm>
                <a:off x="2910924" y="2741191"/>
                <a:ext cx="702750" cy="200276"/>
              </a:xfrm>
              <a:prstGeom prst="rect">
                <a:avLst/>
              </a:prstGeom>
            </p:spPr>
          </p:pic>
          <p:pic>
            <p:nvPicPr>
              <p:cNvPr id="274" name="Picture 273"/>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4962575" y="4393355"/>
                <a:ext cx="338141" cy="262014"/>
              </a:xfrm>
              <a:prstGeom prst="rect">
                <a:avLst/>
              </a:prstGeom>
            </p:spPr>
          </p:pic>
          <p:pic>
            <p:nvPicPr>
              <p:cNvPr id="275" name="Picture 274"/>
              <p:cNvPicPr>
                <a:picLocks noChangeAspect="1"/>
              </p:cNvPicPr>
              <p:nvPr/>
            </p:nvPicPr>
            <p:blipFill>
              <a:blip r:embed="rId49">
                <a:clrChange>
                  <a:clrFrom>
                    <a:srgbClr val="FFFFFF"/>
                  </a:clrFrom>
                  <a:clrTo>
                    <a:srgbClr val="FFFFFF">
                      <a:alpha val="0"/>
                    </a:srgbClr>
                  </a:clrTo>
                </a:clrChange>
              </a:blip>
              <a:stretch>
                <a:fillRect/>
              </a:stretch>
            </p:blipFill>
            <p:spPr>
              <a:xfrm>
                <a:off x="6003941" y="5602221"/>
                <a:ext cx="740302" cy="286182"/>
              </a:xfrm>
              <a:prstGeom prst="rect">
                <a:avLst/>
              </a:prstGeom>
            </p:spPr>
          </p:pic>
          <p:pic>
            <p:nvPicPr>
              <p:cNvPr id="276" name="Picture 275"/>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3687239" y="2746652"/>
                <a:ext cx="769818" cy="166280"/>
              </a:xfrm>
              <a:prstGeom prst="rect">
                <a:avLst/>
              </a:prstGeom>
            </p:spPr>
          </p:pic>
          <p:pic>
            <p:nvPicPr>
              <p:cNvPr id="277" name="Picture 276"/>
              <p:cNvPicPr>
                <a:picLocks noChangeAspect="1"/>
              </p:cNvPicPr>
              <p:nvPr/>
            </p:nvPicPr>
            <p:blipFill>
              <a:blip r:embed="rId5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48604" y="4369466"/>
                <a:ext cx="546783" cy="321813"/>
              </a:xfrm>
              <a:prstGeom prst="rect">
                <a:avLst/>
              </a:prstGeom>
            </p:spPr>
          </p:pic>
          <p:pic>
            <p:nvPicPr>
              <p:cNvPr id="278" name="Picture 277"/>
              <p:cNvPicPr>
                <a:picLocks noChangeAspect="1"/>
              </p:cNvPicPr>
              <p:nvPr/>
            </p:nvPicPr>
            <p:blipFill>
              <a:blip r:embed="rId52" cstate="screen">
                <a:extLst>
                  <a:ext uri="{28A0092B-C50C-407E-A947-70E740481C1C}">
                    <a14:useLocalDpi xmlns:a14="http://schemas.microsoft.com/office/drawing/2010/main" val="0"/>
                  </a:ext>
                </a:extLst>
              </a:blip>
              <a:stretch>
                <a:fillRect/>
              </a:stretch>
            </p:blipFill>
            <p:spPr>
              <a:xfrm>
                <a:off x="2446571" y="4442094"/>
                <a:ext cx="461622" cy="247818"/>
              </a:xfrm>
              <a:prstGeom prst="rect">
                <a:avLst/>
              </a:prstGeom>
            </p:spPr>
          </p:pic>
          <p:pic>
            <p:nvPicPr>
              <p:cNvPr id="279" name="Picture 278"/>
              <p:cNvPicPr>
                <a:picLocks noChangeAspect="1"/>
              </p:cNvPicPr>
              <p:nvPr/>
            </p:nvPicPr>
            <p:blipFill>
              <a:blip r:embed="rId53" cstate="screen">
                <a:extLst>
                  <a:ext uri="{28A0092B-C50C-407E-A947-70E740481C1C}">
                    <a14:useLocalDpi xmlns:a14="http://schemas.microsoft.com/office/drawing/2010/main" val="0"/>
                  </a:ext>
                </a:extLst>
              </a:blip>
              <a:stretch>
                <a:fillRect/>
              </a:stretch>
            </p:blipFill>
            <p:spPr>
              <a:xfrm>
                <a:off x="5119824" y="4218522"/>
                <a:ext cx="543155" cy="151583"/>
              </a:xfrm>
              <a:prstGeom prst="rect">
                <a:avLst/>
              </a:prstGeom>
            </p:spPr>
          </p:pic>
          <p:pic>
            <p:nvPicPr>
              <p:cNvPr id="280" name="Picture 279"/>
              <p:cNvPicPr>
                <a:picLocks noChangeAspect="1"/>
              </p:cNvPicPr>
              <p:nvPr/>
            </p:nvPicPr>
            <p:blipFill>
              <a:blip r:embed="rId54"/>
              <a:stretch>
                <a:fillRect/>
              </a:stretch>
            </p:blipFill>
            <p:spPr>
              <a:xfrm>
                <a:off x="4255160" y="3601467"/>
                <a:ext cx="973650" cy="260494"/>
              </a:xfrm>
              <a:prstGeom prst="rect">
                <a:avLst/>
              </a:prstGeom>
            </p:spPr>
          </p:pic>
          <p:pic>
            <p:nvPicPr>
              <p:cNvPr id="281" name="Picture 12" descr="https://libcloud.apache.org/images/media/libcloud-logo-with-text-medium.png"/>
              <p:cNvPicPr>
                <a:picLocks noChangeAspect="1" noChangeArrowheads="1"/>
              </p:cNvPicPr>
              <p:nvPr/>
            </p:nvPicPr>
            <p:blipFill>
              <a:blip r:embed="rId55" cstate="screen">
                <a:extLst>
                  <a:ext uri="{28A0092B-C50C-407E-A947-70E740481C1C}">
                    <a14:useLocalDpi xmlns:a14="http://schemas.microsoft.com/office/drawing/2010/main" val="0"/>
                  </a:ext>
                </a:extLst>
              </a:blip>
              <a:srcRect/>
              <a:stretch>
                <a:fillRect/>
              </a:stretch>
            </p:blipFill>
            <p:spPr bwMode="auto">
              <a:xfrm>
                <a:off x="5867241" y="2720188"/>
                <a:ext cx="541182" cy="541182"/>
              </a:xfrm>
              <a:prstGeom prst="rect">
                <a:avLst/>
              </a:prstGeom>
              <a:noFill/>
              <a:extLst>
                <a:ext uri="{909E8E84-426E-40DD-AFC4-6F175D3DCCD1}">
                  <a14:hiddenFill xmlns:a14="http://schemas.microsoft.com/office/drawing/2010/main">
                    <a:solidFill>
                      <a:srgbClr val="FFFFFF"/>
                    </a:solidFill>
                  </a14:hiddenFill>
                </a:ext>
              </a:extLst>
            </p:spPr>
          </p:pic>
          <p:pic>
            <p:nvPicPr>
              <p:cNvPr id="282" name="Picture 281"/>
              <p:cNvPicPr>
                <a:picLocks noChangeAspect="1"/>
              </p:cNvPicPr>
              <p:nvPr/>
            </p:nvPicPr>
            <p:blipFill>
              <a:blip r:embed="rId5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57369" y="2084324"/>
                <a:ext cx="860231" cy="369899"/>
              </a:xfrm>
              <a:prstGeom prst="rect">
                <a:avLst/>
              </a:prstGeom>
            </p:spPr>
          </p:pic>
          <p:grpSp>
            <p:nvGrpSpPr>
              <p:cNvPr id="283" name="Group 282"/>
              <p:cNvGrpSpPr/>
              <p:nvPr/>
            </p:nvGrpSpPr>
            <p:grpSpPr>
              <a:xfrm>
                <a:off x="3600160" y="4202393"/>
                <a:ext cx="927762" cy="188976"/>
                <a:chOff x="7373149" y="5835234"/>
                <a:chExt cx="1015244" cy="220994"/>
              </a:xfrm>
            </p:grpSpPr>
            <p:pic>
              <p:nvPicPr>
                <p:cNvPr id="290" name="Picture 289"/>
                <p:cNvPicPr>
                  <a:picLocks noChangeAspect="1"/>
                </p:cNvPicPr>
                <p:nvPr/>
              </p:nvPicPr>
              <p:blipFill rotWithShape="1">
                <a:blip r:embed="rId57" cstate="print">
                  <a:extLst>
                    <a:ext uri="{28A0092B-C50C-407E-A947-70E740481C1C}">
                      <a14:useLocalDpi xmlns:a14="http://schemas.microsoft.com/office/drawing/2010/main" val="0"/>
                    </a:ext>
                  </a:extLst>
                </a:blip>
                <a:srcRect t="1" r="76517" b="710"/>
                <a:stretch/>
              </p:blipFill>
              <p:spPr>
                <a:xfrm>
                  <a:off x="7373149" y="5845034"/>
                  <a:ext cx="250288" cy="203727"/>
                </a:xfrm>
                <a:prstGeom prst="rect">
                  <a:avLst/>
                </a:prstGeom>
              </p:spPr>
            </p:pic>
            <p:pic>
              <p:nvPicPr>
                <p:cNvPr id="291" name="Picture 290"/>
                <p:cNvPicPr>
                  <a:picLocks noChangeAspect="1"/>
                </p:cNvPicPr>
                <p:nvPr/>
              </p:nvPicPr>
              <p:blipFill rotWithShape="1">
                <a:blip r:embed="rId57" cstate="print">
                  <a:extLst>
                    <a:ext uri="{28A0092B-C50C-407E-A947-70E740481C1C}">
                      <a14:useLocalDpi xmlns:a14="http://schemas.microsoft.com/office/drawing/2010/main" val="0"/>
                    </a:ext>
                  </a:extLst>
                </a:blip>
                <a:srcRect l="30286" t="-4617" b="-2"/>
                <a:stretch/>
              </p:blipFill>
              <p:spPr>
                <a:xfrm>
                  <a:off x="7623437" y="5835234"/>
                  <a:ext cx="764956" cy="220994"/>
                </a:xfrm>
                <a:prstGeom prst="rect">
                  <a:avLst/>
                </a:prstGeom>
              </p:spPr>
            </p:pic>
          </p:grpSp>
          <p:pic>
            <p:nvPicPr>
              <p:cNvPr id="284" name="Picture 283"/>
              <p:cNvPicPr>
                <a:picLocks noChangeAspect="1"/>
              </p:cNvPicPr>
              <p:nvPr/>
            </p:nvPicPr>
            <p:blipFill>
              <a:blip r:embed="rId58" cstate="print">
                <a:extLst>
                  <a:ext uri="{28A0092B-C50C-407E-A947-70E740481C1C}">
                    <a14:useLocalDpi xmlns:a14="http://schemas.microsoft.com/office/drawing/2010/main" val="0"/>
                  </a:ext>
                </a:extLst>
              </a:blip>
              <a:stretch>
                <a:fillRect/>
              </a:stretch>
            </p:blipFill>
            <p:spPr>
              <a:xfrm>
                <a:off x="5767528" y="4148401"/>
                <a:ext cx="941013" cy="280063"/>
              </a:xfrm>
              <a:prstGeom prst="rect">
                <a:avLst/>
              </a:prstGeom>
            </p:spPr>
          </p:pic>
          <p:pic>
            <p:nvPicPr>
              <p:cNvPr id="285" name="Picture 284"/>
              <p:cNvPicPr>
                <a:picLocks noChangeAspect="1"/>
              </p:cNvPicPr>
              <p:nvPr/>
            </p:nvPicPr>
            <p:blipFill>
              <a:blip r:embed="rId59" cstate="print">
                <a:extLst>
                  <a:ext uri="{28A0092B-C50C-407E-A947-70E740481C1C}">
                    <a14:useLocalDpi xmlns:a14="http://schemas.microsoft.com/office/drawing/2010/main" val="0"/>
                  </a:ext>
                </a:extLst>
              </a:blip>
              <a:stretch>
                <a:fillRect/>
              </a:stretch>
            </p:blipFill>
            <p:spPr>
              <a:xfrm>
                <a:off x="5484028" y="4458201"/>
                <a:ext cx="762798" cy="206392"/>
              </a:xfrm>
              <a:prstGeom prst="rect">
                <a:avLst/>
              </a:prstGeom>
            </p:spPr>
          </p:pic>
          <p:pic>
            <p:nvPicPr>
              <p:cNvPr id="286" name="Picture 285"/>
              <p:cNvPicPr>
                <a:picLocks noChangeAspect="1"/>
              </p:cNvPicPr>
              <p:nvPr/>
            </p:nvPicPr>
            <p:blipFill>
              <a:blip r:embed="rId60"/>
              <a:stretch>
                <a:fillRect/>
              </a:stretch>
            </p:blipFill>
            <p:spPr>
              <a:xfrm>
                <a:off x="5515217" y="2045043"/>
                <a:ext cx="376556" cy="444579"/>
              </a:xfrm>
              <a:prstGeom prst="rect">
                <a:avLst/>
              </a:prstGeom>
            </p:spPr>
          </p:pic>
          <p:pic>
            <p:nvPicPr>
              <p:cNvPr id="287" name="Picture 286"/>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2933452" y="1877151"/>
                <a:ext cx="895429" cy="418130"/>
              </a:xfrm>
              <a:prstGeom prst="rect">
                <a:avLst/>
              </a:prstGeom>
            </p:spPr>
          </p:pic>
          <p:pic>
            <p:nvPicPr>
              <p:cNvPr id="288" name="Picture 287"/>
              <p:cNvPicPr>
                <a:picLocks noChangeAspect="1"/>
              </p:cNvPicPr>
              <p:nvPr/>
            </p:nvPicPr>
            <p:blipFill>
              <a:blip r:embed="rId62"/>
              <a:stretch>
                <a:fillRect/>
              </a:stretch>
            </p:blipFill>
            <p:spPr>
              <a:xfrm>
                <a:off x="4130911" y="2026879"/>
                <a:ext cx="780782" cy="205606"/>
              </a:xfrm>
              <a:prstGeom prst="rect">
                <a:avLst/>
              </a:prstGeom>
            </p:spPr>
          </p:pic>
          <p:pic>
            <p:nvPicPr>
              <p:cNvPr id="289" name="Picture 288"/>
              <p:cNvPicPr>
                <a:picLocks noChangeAspect="1"/>
              </p:cNvPicPr>
              <p:nvPr/>
            </p:nvPicPr>
            <p:blipFill>
              <a:blip r:embed="rId63"/>
              <a:stretch>
                <a:fillRect/>
              </a:stretch>
            </p:blipFill>
            <p:spPr>
              <a:xfrm>
                <a:off x="4280663" y="2337337"/>
                <a:ext cx="701086" cy="149565"/>
              </a:xfrm>
              <a:prstGeom prst="rect">
                <a:avLst/>
              </a:prstGeom>
            </p:spPr>
          </p:pic>
        </p:grpSp>
      </p:grpSp>
      <p:sp>
        <p:nvSpPr>
          <p:cNvPr id="143" name="Left-Right Arrow 20"/>
          <p:cNvSpPr/>
          <p:nvPr/>
        </p:nvSpPr>
        <p:spPr bwMode="auto">
          <a:xfrm>
            <a:off x="2932802" y="1120365"/>
            <a:ext cx="6443317" cy="596035"/>
          </a:xfrm>
          <a:prstGeom prst="leftRightArrow">
            <a:avLst>
              <a:gd name="adj1" fmla="val 63037"/>
              <a:gd name="adj2" fmla="val 5000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Delivering Open Source Innovation to Customers on Azure</a:t>
            </a:r>
          </a:p>
        </p:txBody>
      </p:sp>
    </p:spTree>
    <p:extLst>
      <p:ext uri="{BB962C8B-B14F-4D97-AF65-F5344CB8AC3E}">
        <p14:creationId xmlns:p14="http://schemas.microsoft.com/office/powerpoint/2010/main" val="649590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fade">
                                      <p:cBhvr>
                                        <p:cTn id="7" dur="5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animBg="1"/>
    </p:bldLst>
  </p:timing>
</p:sld>
</file>

<file path=ppt/theme/theme1.xml><?xml version="1.0" encoding="utf-8"?>
<a:theme xmlns:a="http://schemas.openxmlformats.org/drawingml/2006/main" name="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2.xml><?xml version="1.0" encoding="utf-8"?>
<a:theme xmlns:a="http://schemas.openxmlformats.org/drawingml/2006/main" name="COLOR TEMPLATE">
  <a:themeElements>
    <a:clrScheme name="BT - Blue">
      <a:dk1>
        <a:srgbClr val="505050"/>
      </a:dk1>
      <a:lt1>
        <a:srgbClr val="FFFFFF"/>
      </a:lt1>
      <a:dk2>
        <a:srgbClr val="0078D7"/>
      </a:dk2>
      <a:lt2>
        <a:srgbClr val="CDF4FF"/>
      </a:lt2>
      <a:accent1>
        <a:srgbClr val="002050"/>
      </a:accent1>
      <a:accent2>
        <a:srgbClr val="D83B01"/>
      </a:accent2>
      <a:accent3>
        <a:srgbClr val="5C2D91"/>
      </a:accent3>
      <a:accent4>
        <a:srgbClr val="004B50"/>
      </a:accent4>
      <a:accent5>
        <a:srgbClr val="B4009E"/>
      </a:accent5>
      <a:accent6>
        <a:srgbClr val="32145A"/>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5C7F7E6F-D093-4BBC-8472-D96652E17AFE}"/>
    </a:ext>
  </a:extLst>
</a:theme>
</file>

<file path=ppt/theme/theme3.xml><?xml version="1.0" encoding="utf-8"?>
<a:theme xmlns:a="http://schemas.openxmlformats.org/drawingml/2006/main" name="4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4.xml><?xml version="1.0" encoding="utf-8"?>
<a:theme xmlns:a="http://schemas.openxmlformats.org/drawingml/2006/main" name="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5.xml><?xml version="1.0" encoding="utf-8"?>
<a:theme xmlns:a="http://schemas.openxmlformats.org/drawingml/2006/main" name="3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6.xml><?xml version="1.0" encoding="utf-8"?>
<a:theme xmlns:a="http://schemas.openxmlformats.org/drawingml/2006/main" name="1_COLOR TEMPLATE">
  <a:themeElements>
    <a:clrScheme name="BT - Dark Purple">
      <a:dk1>
        <a:srgbClr val="505050"/>
      </a:dk1>
      <a:lt1>
        <a:srgbClr val="FFFFFF"/>
      </a:lt1>
      <a:dk2>
        <a:srgbClr val="32145A"/>
      </a:dk2>
      <a:lt2>
        <a:srgbClr val="E7DCF4"/>
      </a:lt2>
      <a:accent1>
        <a:srgbClr val="5C2D91"/>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016_4.potx" id="{F230D9BC-2807-4FF4-A52E-87669ED1A81F}" vid="{3AFD56AD-66DA-44BD-8AFD-60A79159574F}"/>
    </a:ext>
  </a:extLst>
</a:theme>
</file>

<file path=ppt/theme/theme7.xml><?xml version="1.0" encoding="utf-8"?>
<a:theme xmlns:a="http://schemas.openxmlformats.org/drawingml/2006/main" name="1_WHITE TEMPLATE">
  <a:themeElements>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016_4.potx" id="{F230D9BC-2807-4FF4-A52E-87669ED1A81F}" vid="{D4EDA164-A9DF-4FD6-84AA-6D2E5BC1200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8DAF3F87CB3A247B6107EF7BD051930" ma:contentTypeVersion="9" ma:contentTypeDescription="Create a new document." ma:contentTypeScope="" ma:versionID="6304bf20930d20d65897c96e5ff2d7ea">
  <xsd:schema xmlns:xsd="http://www.w3.org/2001/XMLSchema" xmlns:xs="http://www.w3.org/2001/XMLSchema" xmlns:p="http://schemas.microsoft.com/office/2006/metadata/properties" xmlns:ns1="http://schemas.microsoft.com/sharepoint/v3" xmlns:ns2="8574c880-9457-4207-8929-5c1c8fc252c3" xmlns:ns3="882f43a0-76db-474b-9821-2b79a57bcf8f" targetNamespace="http://schemas.microsoft.com/office/2006/metadata/properties" ma:root="true" ma:fieldsID="d610d28bd43ff8b961bb73df6444eebb" ns1:_="" ns2:_="" ns3:_="">
    <xsd:import namespace="http://schemas.microsoft.com/sharepoint/v3"/>
    <xsd:import namespace="8574c880-9457-4207-8929-5c1c8fc252c3"/>
    <xsd:import namespace="882f43a0-76db-474b-9821-2b79a57bcf8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574c880-9457-4207-8929-5c1c8fc252c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6" nillable="true" ma:displayName="MediaServiceAutoTags" ma:description=""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82f43a0-76db-474b-9821-2b79a57bcf8f"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terms/"/>
    <ds:schemaRef ds:uri="http://purl.org/dc/dcmitype/"/>
    <ds:schemaRef ds:uri="http://schemas.microsoft.com/sharepoint/v3"/>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882f43a0-76db-474b-9821-2b79a57bcf8f"/>
    <ds:schemaRef ds:uri="8574c880-9457-4207-8929-5c1c8fc252c3"/>
    <ds:schemaRef ds:uri="http://www.w3.org/XML/1998/namespace"/>
  </ds:schemaRefs>
</ds:datastoreItem>
</file>

<file path=customXml/itemProps2.xml><?xml version="1.0" encoding="utf-8"?>
<ds:datastoreItem xmlns:ds="http://schemas.openxmlformats.org/officeDocument/2006/customXml" ds:itemID="{5551E444-FE6A-4A4D-8D3E-9243980D758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574c880-9457-4207-8929-5c1c8fc252c3"/>
    <ds:schemaRef ds:uri="882f43a0-76db-474b-9821-2b79a57bcf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227</TotalTime>
  <Words>8983</Words>
  <Application>Microsoft Office PowerPoint</Application>
  <PresentationFormat>Custom</PresentationFormat>
  <Paragraphs>1804</Paragraphs>
  <Slides>68</Slides>
  <Notes>68</Notes>
  <HiddenSlides>5</HiddenSlides>
  <MMClips>0</MMClips>
  <ScaleCrop>false</ScaleCrop>
  <HeadingPairs>
    <vt:vector size="8" baseType="variant">
      <vt:variant>
        <vt:lpstr>Fonts Used</vt:lpstr>
      </vt:variant>
      <vt:variant>
        <vt:i4>17</vt:i4>
      </vt:variant>
      <vt:variant>
        <vt:lpstr>Theme</vt:lpstr>
      </vt:variant>
      <vt:variant>
        <vt:i4>7</vt:i4>
      </vt:variant>
      <vt:variant>
        <vt:lpstr>Embedded OLE Servers</vt:lpstr>
      </vt:variant>
      <vt:variant>
        <vt:i4>1</vt:i4>
      </vt:variant>
      <vt:variant>
        <vt:lpstr>Slide Titles</vt:lpstr>
      </vt:variant>
      <vt:variant>
        <vt:i4>68</vt:i4>
      </vt:variant>
    </vt:vector>
  </HeadingPairs>
  <TitlesOfParts>
    <vt:vector size="93" baseType="lpstr">
      <vt:lpstr>MS PGothic</vt:lpstr>
      <vt:lpstr>MS PGothic</vt:lpstr>
      <vt:lpstr>Abyssinica SIL</vt:lpstr>
      <vt:lpstr>Arial</vt:lpstr>
      <vt:lpstr>Arial Unicode MS</vt:lpstr>
      <vt:lpstr>Calibri</vt:lpstr>
      <vt:lpstr>Consolas</vt:lpstr>
      <vt:lpstr>Courier New</vt:lpstr>
      <vt:lpstr>Leelawadee UI</vt:lpstr>
      <vt:lpstr>Segoe</vt:lpstr>
      <vt:lpstr>Segoe UI</vt:lpstr>
      <vt:lpstr>Segoe UI Light</vt:lpstr>
      <vt:lpstr>Segoe UI Semibold</vt:lpstr>
      <vt:lpstr>Segoe UI Semilight</vt:lpstr>
      <vt:lpstr>Webdings</vt:lpstr>
      <vt:lpstr>Wingdings</vt:lpstr>
      <vt:lpstr>Wingdings 3</vt:lpstr>
      <vt:lpstr>WHITE TEMPLATE</vt:lpstr>
      <vt:lpstr>COLOR TEMPLATE</vt:lpstr>
      <vt:lpstr>4_LIGHT COLOR TEMPLATE</vt:lpstr>
      <vt:lpstr>6-30537_Envision 2016 Keynote Template</vt:lpstr>
      <vt:lpstr>3_5-50002_Ignite_Breakout_Template</vt:lpstr>
      <vt:lpstr>1_COLOR TEMPLATE</vt:lpstr>
      <vt:lpstr>1_WHITE TEMPLATE</vt:lpstr>
      <vt:lpstr>Image</vt:lpstr>
      <vt:lpstr>PowerPoint Presentation</vt:lpstr>
      <vt:lpstr>PowerPoint Presentation</vt:lpstr>
      <vt:lpstr>PowerPoint Presentation</vt:lpstr>
      <vt:lpstr>PowerPoint Presentation</vt:lpstr>
      <vt:lpstr>PowerPoint Presentation</vt:lpstr>
      <vt:lpstr>PowerPoint Presentation</vt:lpstr>
      <vt:lpstr>Last 6 months….</vt:lpstr>
      <vt:lpstr>PowerPoint Presentation</vt:lpstr>
      <vt:lpstr>It’s not just Windows workloads!</vt:lpstr>
      <vt:lpstr>Compute &amp; Infrastructure Services</vt:lpstr>
      <vt:lpstr>Role Based Access Control</vt:lpstr>
      <vt:lpstr>Azure Compute – Core Services</vt:lpstr>
      <vt:lpstr>Compute families</vt:lpstr>
      <vt:lpstr>New compute size options</vt:lpstr>
      <vt:lpstr>New compute size options</vt:lpstr>
      <vt:lpstr>PowerPoint Presentation</vt:lpstr>
      <vt:lpstr>PowerPoint Presentation</vt:lpstr>
      <vt:lpstr>PowerPoint Presentation</vt:lpstr>
      <vt:lpstr>PowerPoint Presentation</vt:lpstr>
      <vt:lpstr>Azure Networking – Core Services</vt:lpstr>
      <vt:lpstr>Virtual Network</vt:lpstr>
      <vt:lpstr>Subnets</vt:lpstr>
      <vt:lpstr>Network Security Groups</vt:lpstr>
      <vt:lpstr>Gateway Subnet and Virtual Network Gateways</vt:lpstr>
      <vt:lpstr>NICs and PIPs</vt:lpstr>
      <vt:lpstr>Lab 1: Portal and vNets</vt:lpstr>
      <vt:lpstr>Azure Storage Services</vt:lpstr>
      <vt:lpstr>Managed disks Simple scalability and high resiliency </vt:lpstr>
      <vt:lpstr>Lab 2: Virtual Machine Tutorial</vt:lpstr>
      <vt:lpstr>PowerPoint Presentation</vt:lpstr>
      <vt:lpstr>Azure Monitor</vt:lpstr>
      <vt:lpstr>Application &amp; Platform Services</vt:lpstr>
      <vt:lpstr>Balance of responsibility </vt:lpstr>
      <vt:lpstr>Azure IaaS &amp; PaaS Spectrum</vt:lpstr>
      <vt:lpstr>App Service – Azure PaaS </vt:lpstr>
      <vt:lpstr>Azure App Service</vt:lpstr>
      <vt:lpstr>Lab 3: Web Apps</vt:lpstr>
      <vt:lpstr>Application Insights</vt:lpstr>
      <vt:lpstr>DevOps, Management &amp; Automation</vt:lpstr>
      <vt:lpstr>DevOps Made Easy with Azure Web Apps </vt:lpstr>
      <vt:lpstr>The DevOps CI/CD Toolchain</vt:lpstr>
      <vt:lpstr>The DevOps CI/CD Toolchain</vt:lpstr>
      <vt:lpstr>TS ♥ integration</vt:lpstr>
      <vt:lpstr>Modern cloud management</vt:lpstr>
      <vt:lpstr>Modern cloud management with Azure</vt:lpstr>
      <vt:lpstr>Complementary Services</vt:lpstr>
      <vt:lpstr>Visual Studio Team Services</vt:lpstr>
      <vt:lpstr>Azure Messaging Services</vt:lpstr>
      <vt:lpstr>PowerPoint Presentation</vt:lpstr>
      <vt:lpstr>PowerPoint Presentation</vt:lpstr>
      <vt:lpstr>Lab 4a: Logic Apps</vt:lpstr>
      <vt:lpstr>Data, Analytics &amp; IoT Services</vt:lpstr>
      <vt:lpstr>Azure SQL Database</vt:lpstr>
      <vt:lpstr>PowerPoint Presentation</vt:lpstr>
      <vt:lpstr>Introducing SQL Data Warehouse</vt:lpstr>
      <vt:lpstr>Big Data / Hadoop in Azure</vt:lpstr>
      <vt:lpstr>Azure Relational Database Platform</vt:lpstr>
      <vt:lpstr>PowerPoint Presentation</vt:lpstr>
      <vt:lpstr>Lab 4b: Logic Apps</vt:lpstr>
      <vt:lpstr>Cortana Intelligence Suite Architecture</vt:lpstr>
      <vt:lpstr>Azure IoT Reference Architecture</vt:lpstr>
      <vt:lpstr>PowerPoint Presentation</vt:lpstr>
      <vt:lpstr>PowerPoint Presentation</vt:lpstr>
      <vt:lpstr>Architecture Decisions</vt:lpstr>
      <vt:lpstr>Managing Azure Deployments</vt:lpstr>
      <vt:lpstr>PowerPoint Presentation</vt:lpstr>
      <vt:lpstr>Azure Container Strategy  “Containers everywhere”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Richard Cheney</cp:lastModifiedBy>
  <cp:revision>13</cp:revision>
  <dcterms:modified xsi:type="dcterms:W3CDTF">2017-11-20T10:47:29Z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duct">
    <vt:lpwstr/>
  </property>
  <property fmtid="{D5CDD505-2E9C-101B-9397-08002B2CF9AE}" pid="3" name="Event1">
    <vt:lpwstr>622;#Unassigned|2c8af875-f38a-40b8-a0a9-056aed3fc8c0</vt:lpwstr>
  </property>
  <property fmtid="{D5CDD505-2E9C-101B-9397-08002B2CF9AE}" pid="4" name="Audience">
    <vt:lpwstr/>
  </property>
  <property fmtid="{D5CDD505-2E9C-101B-9397-08002B2CF9AE}" pid="5" name="Event Venue">
    <vt:lpwstr/>
  </property>
  <property fmtid="{D5CDD505-2E9C-101B-9397-08002B2CF9AE}" pid="6" name="Track">
    <vt:lpwstr/>
  </property>
  <property fmtid="{D5CDD505-2E9C-101B-9397-08002B2CF9AE}" pid="7" name="Event Location">
    <vt:lpwstr/>
  </property>
  <property fmtid="{D5CDD505-2E9C-101B-9397-08002B2CF9AE}" pid="8" name="Campaign">
    <vt:lpwstr/>
  </property>
  <property fmtid="{D5CDD505-2E9C-101B-9397-08002B2CF9AE}" pid="9" name="IsMyDocuments">
    <vt:bool>true</vt:bool>
  </property>
  <property fmtid="{D5CDD505-2E9C-101B-9397-08002B2CF9AE}" pid="10" name="TaxKeyword">
    <vt:lpwstr/>
  </property>
  <property fmtid="{D5CDD505-2E9C-101B-9397-08002B2CF9AE}" pid="11" name="TaxCatchAll">
    <vt:lpwstr/>
  </property>
  <property fmtid="{D5CDD505-2E9C-101B-9397-08002B2CF9AE}" pid="12" name="TaxKeywordTaxHTField">
    <vt:lpwstr/>
  </property>
  <property fmtid="{D5CDD505-2E9C-101B-9397-08002B2CF9AE}" pid="13" name="ContentTypeId">
    <vt:lpwstr>0x01010068DAF3F87CB3A247B6107EF7BD051930</vt:lpwstr>
  </property>
  <property fmtid="{D5CDD505-2E9C-101B-9397-08002B2CF9AE}" pid="14" name="MSIP_Label_074e257c-5848-4582-9a6f-34a182080e71_Enabled">
    <vt:lpwstr>True</vt:lpwstr>
  </property>
  <property fmtid="{D5CDD505-2E9C-101B-9397-08002B2CF9AE}" pid="15" name="MSIP_Label_074e257c-5848-4582-9a6f-34a182080e71_SiteId">
    <vt:lpwstr>72f988bf-86f1-41af-91ab-2d7cd011db47</vt:lpwstr>
  </property>
  <property fmtid="{D5CDD505-2E9C-101B-9397-08002B2CF9AE}" pid="16" name="MSIP_Label_074e257c-5848-4582-9a6f-34a182080e71_Owner">
    <vt:lpwstr>richeney@microsoft.com</vt:lpwstr>
  </property>
  <property fmtid="{D5CDD505-2E9C-101B-9397-08002B2CF9AE}" pid="17" name="MSIP_Label_074e257c-5848-4582-9a6f-34a182080e71_SetDate">
    <vt:lpwstr>2017-11-20T10:33:44.9703999Z</vt:lpwstr>
  </property>
  <property fmtid="{D5CDD505-2E9C-101B-9397-08002B2CF9AE}" pid="18" name="MSIP_Label_074e257c-5848-4582-9a6f-34a182080e71_Name">
    <vt:lpwstr>Confidential</vt:lpwstr>
  </property>
  <property fmtid="{D5CDD505-2E9C-101B-9397-08002B2CF9AE}" pid="19" name="MSIP_Label_074e257c-5848-4582-9a6f-34a182080e71_Application">
    <vt:lpwstr>Microsoft Azure Information Protection</vt:lpwstr>
  </property>
  <property fmtid="{D5CDD505-2E9C-101B-9397-08002B2CF9AE}" pid="20" name="MSIP_Label_074e257c-5848-4582-9a6f-34a182080e71_Extended_MSFT_Method">
    <vt:lpwstr>Manual</vt:lpwstr>
  </property>
  <property fmtid="{D5CDD505-2E9C-101B-9397-08002B2CF9AE}" pid="21" name="MSIP_Label_1a19d03a-48bc-4359-8038-5b5f6d5847c3_Enabled">
    <vt:lpwstr>True</vt:lpwstr>
  </property>
  <property fmtid="{D5CDD505-2E9C-101B-9397-08002B2CF9AE}" pid="22" name="MSIP_Label_1a19d03a-48bc-4359-8038-5b5f6d5847c3_SiteId">
    <vt:lpwstr>72f988bf-86f1-41af-91ab-2d7cd011db47</vt:lpwstr>
  </property>
  <property fmtid="{D5CDD505-2E9C-101B-9397-08002B2CF9AE}" pid="23" name="MSIP_Label_1a19d03a-48bc-4359-8038-5b5f6d5847c3_Owner">
    <vt:lpwstr>richeney@microsoft.com</vt:lpwstr>
  </property>
  <property fmtid="{D5CDD505-2E9C-101B-9397-08002B2CF9AE}" pid="24" name="MSIP_Label_1a19d03a-48bc-4359-8038-5b5f6d5847c3_SetDate">
    <vt:lpwstr>2017-11-20T10:33:44.9703999Z</vt:lpwstr>
  </property>
  <property fmtid="{D5CDD505-2E9C-101B-9397-08002B2CF9AE}" pid="25" name="MSIP_Label_1a19d03a-48bc-4359-8038-5b5f6d5847c3_Name">
    <vt:lpwstr>Any User (No Protection)</vt:lpwstr>
  </property>
  <property fmtid="{D5CDD505-2E9C-101B-9397-08002B2CF9AE}" pid="26" name="MSIP_Label_1a19d03a-48bc-4359-8038-5b5f6d5847c3_Application">
    <vt:lpwstr>Microsoft Azure Information Protection</vt:lpwstr>
  </property>
  <property fmtid="{D5CDD505-2E9C-101B-9397-08002B2CF9AE}" pid="27" name="MSIP_Label_1a19d03a-48bc-4359-8038-5b5f6d5847c3_Parent">
    <vt:lpwstr>074e257c-5848-4582-9a6f-34a182080e71</vt:lpwstr>
  </property>
  <property fmtid="{D5CDD505-2E9C-101B-9397-08002B2CF9AE}" pid="28" name="MSIP_Label_1a19d03a-48bc-4359-8038-5b5f6d5847c3_Extended_MSFT_Method">
    <vt:lpwstr>Manual</vt:lpwstr>
  </property>
  <property fmtid="{D5CDD505-2E9C-101B-9397-08002B2CF9AE}" pid="29" name="Sensitivity">
    <vt:lpwstr>Confidential Any User (No Protection)</vt:lpwstr>
  </property>
</Properties>
</file>